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1"/>
  </p:notesMasterIdLst>
  <p:sldIdLst>
    <p:sldId id="256" r:id="rId2"/>
    <p:sldId id="338" r:id="rId3"/>
    <p:sldId id="342" r:id="rId4"/>
    <p:sldId id="345" r:id="rId5"/>
    <p:sldId id="339" r:id="rId6"/>
    <p:sldId id="341" r:id="rId7"/>
    <p:sldId id="343" r:id="rId8"/>
    <p:sldId id="344" r:id="rId9"/>
    <p:sldId id="325" r:id="rId10"/>
    <p:sldId id="326" r:id="rId11"/>
    <p:sldId id="366" r:id="rId12"/>
    <p:sldId id="367" r:id="rId13"/>
    <p:sldId id="372" r:id="rId14"/>
    <p:sldId id="371" r:id="rId15"/>
    <p:sldId id="368" r:id="rId16"/>
    <p:sldId id="387" r:id="rId17"/>
    <p:sldId id="386" r:id="rId18"/>
    <p:sldId id="369" r:id="rId19"/>
    <p:sldId id="375" r:id="rId20"/>
    <p:sldId id="376" r:id="rId21"/>
    <p:sldId id="377" r:id="rId22"/>
    <p:sldId id="374" r:id="rId23"/>
    <p:sldId id="370" r:id="rId24"/>
    <p:sldId id="346" r:id="rId25"/>
    <p:sldId id="378" r:id="rId26"/>
    <p:sldId id="382" r:id="rId27"/>
    <p:sldId id="381" r:id="rId28"/>
    <p:sldId id="379" r:id="rId29"/>
    <p:sldId id="380" r:id="rId30"/>
    <p:sldId id="383" r:id="rId31"/>
    <p:sldId id="384" r:id="rId32"/>
    <p:sldId id="385" r:id="rId33"/>
    <p:sldId id="364" r:id="rId34"/>
    <p:sldId id="359" r:id="rId35"/>
    <p:sldId id="468" r:id="rId36"/>
    <p:sldId id="470" r:id="rId37"/>
    <p:sldId id="469" r:id="rId38"/>
    <p:sldId id="454" r:id="rId39"/>
    <p:sldId id="471" r:id="rId40"/>
    <p:sldId id="328" r:id="rId41"/>
    <p:sldId id="350" r:id="rId42"/>
    <p:sldId id="351" r:id="rId43"/>
    <p:sldId id="373" r:id="rId44"/>
    <p:sldId id="352" r:id="rId45"/>
    <p:sldId id="358" r:id="rId46"/>
    <p:sldId id="353" r:id="rId47"/>
    <p:sldId id="347" r:id="rId48"/>
    <p:sldId id="355" r:id="rId49"/>
    <p:sldId id="349" r:id="rId50"/>
    <p:sldId id="354" r:id="rId51"/>
    <p:sldId id="348" r:id="rId52"/>
    <p:sldId id="356" r:id="rId53"/>
    <p:sldId id="360" r:id="rId54"/>
    <p:sldId id="361" r:id="rId55"/>
    <p:sldId id="362" r:id="rId56"/>
    <p:sldId id="329" r:id="rId57"/>
    <p:sldId id="467" r:id="rId58"/>
    <p:sldId id="363" r:id="rId59"/>
    <p:sldId id="365" r:id="rId60"/>
    <p:sldId id="388" r:id="rId61"/>
    <p:sldId id="396" r:id="rId62"/>
    <p:sldId id="464" r:id="rId63"/>
    <p:sldId id="463" r:id="rId64"/>
    <p:sldId id="460" r:id="rId65"/>
    <p:sldId id="465" r:id="rId66"/>
    <p:sldId id="462" r:id="rId67"/>
    <p:sldId id="399" r:id="rId68"/>
    <p:sldId id="390" r:id="rId69"/>
    <p:sldId id="482" r:id="rId70"/>
    <p:sldId id="389" r:id="rId71"/>
    <p:sldId id="428" r:id="rId72"/>
    <p:sldId id="417" r:id="rId73"/>
    <p:sldId id="424" r:id="rId74"/>
    <p:sldId id="415" r:id="rId75"/>
    <p:sldId id="496" r:id="rId76"/>
    <p:sldId id="466" r:id="rId77"/>
    <p:sldId id="490" r:id="rId78"/>
    <p:sldId id="491" r:id="rId79"/>
    <p:sldId id="492" r:id="rId80"/>
    <p:sldId id="422" r:id="rId81"/>
    <p:sldId id="423" r:id="rId82"/>
    <p:sldId id="473" r:id="rId83"/>
    <p:sldId id="472" r:id="rId84"/>
    <p:sldId id="479" r:id="rId85"/>
    <p:sldId id="487" r:id="rId86"/>
    <p:sldId id="489" r:id="rId87"/>
    <p:sldId id="406" r:id="rId88"/>
    <p:sldId id="495" r:id="rId89"/>
    <p:sldId id="480" r:id="rId90"/>
    <p:sldId id="481" r:id="rId91"/>
    <p:sldId id="483" r:id="rId92"/>
    <p:sldId id="486" r:id="rId93"/>
    <p:sldId id="485" r:id="rId94"/>
    <p:sldId id="420" r:id="rId95"/>
    <p:sldId id="421" r:id="rId96"/>
    <p:sldId id="401" r:id="rId97"/>
    <p:sldId id="429" r:id="rId98"/>
    <p:sldId id="438" r:id="rId99"/>
    <p:sldId id="430" r:id="rId100"/>
    <p:sldId id="437" r:id="rId101"/>
    <p:sldId id="431" r:id="rId102"/>
    <p:sldId id="439" r:id="rId103"/>
    <p:sldId id="433" r:id="rId104"/>
    <p:sldId id="440" r:id="rId105"/>
    <p:sldId id="434" r:id="rId106"/>
    <p:sldId id="441" r:id="rId107"/>
    <p:sldId id="435" r:id="rId108"/>
    <p:sldId id="448" r:id="rId109"/>
    <p:sldId id="436" r:id="rId110"/>
    <p:sldId id="449" r:id="rId111"/>
    <p:sldId id="416" r:id="rId112"/>
    <p:sldId id="450" r:id="rId113"/>
    <p:sldId id="442" r:id="rId114"/>
    <p:sldId id="393" r:id="rId115"/>
    <p:sldId id="443" r:id="rId116"/>
    <p:sldId id="444" r:id="rId117"/>
    <p:sldId id="445" r:id="rId118"/>
    <p:sldId id="446" r:id="rId119"/>
    <p:sldId id="475" r:id="rId120"/>
    <p:sldId id="476" r:id="rId121"/>
    <p:sldId id="477" r:id="rId122"/>
    <p:sldId id="478" r:id="rId123"/>
    <p:sldId id="474" r:id="rId124"/>
    <p:sldId id="447" r:id="rId125"/>
    <p:sldId id="404" r:id="rId126"/>
    <p:sldId id="403" r:id="rId127"/>
    <p:sldId id="484" r:id="rId128"/>
    <p:sldId id="410" r:id="rId129"/>
    <p:sldId id="327" r:id="rId130"/>
    <p:sldId id="425" r:id="rId131"/>
    <p:sldId id="451" r:id="rId132"/>
    <p:sldId id="456" r:id="rId133"/>
    <p:sldId id="452" r:id="rId134"/>
    <p:sldId id="455" r:id="rId135"/>
    <p:sldId id="453" r:id="rId136"/>
    <p:sldId id="427" r:id="rId137"/>
    <p:sldId id="459" r:id="rId138"/>
    <p:sldId id="411" r:id="rId139"/>
    <p:sldId id="413" r:id="rId140"/>
    <p:sldId id="414" r:id="rId141"/>
    <p:sldId id="412" r:id="rId142"/>
    <p:sldId id="398" r:id="rId143"/>
    <p:sldId id="392" r:id="rId144"/>
    <p:sldId id="391" r:id="rId145"/>
    <p:sldId id="400" r:id="rId146"/>
    <p:sldId id="357" r:id="rId147"/>
    <p:sldId id="426" r:id="rId148"/>
    <p:sldId id="458" r:id="rId149"/>
    <p:sldId id="457" r:id="rId1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945" autoAdjust="0"/>
  </p:normalViewPr>
  <p:slideViewPr>
    <p:cSldViewPr snapToGrid="0">
      <p:cViewPr varScale="1">
        <p:scale>
          <a:sx n="63" d="100"/>
          <a:sy n="63" d="100"/>
        </p:scale>
        <p:origin x="138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5EADD-14FE-43CD-B946-9759751AEAD5}" type="datetimeFigureOut">
              <a:rPr lang="zh-TW" altLang="en-US" smtClean="0"/>
              <a:t>2020/3/15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77BE7-28D7-4497-BB79-2EB243515256}" type="slidenum">
              <a:rPr lang="zh-TW" altLang="en-US" smtClean="0"/>
              <a:t>‹#›</a:t>
            </a:fld>
            <a:endParaRPr lang="zh-TW" altLang="en-US"/>
          </a:p>
        </p:txBody>
      </p:sp>
    </p:spTree>
    <p:extLst>
      <p:ext uri="{BB962C8B-B14F-4D97-AF65-F5344CB8AC3E}">
        <p14:creationId xmlns:p14="http://schemas.microsoft.com/office/powerpoint/2010/main" val="2944570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ycodecamp.blogspot.com/2019/10/7-layer-of-osi-model.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cse.wustl.edu/~jain/cse574-14/ftp/coap/" TargetMode="External"/><Relationship Id="rId5" Type="http://schemas.openxmlformats.org/officeDocument/2006/relationships/hyperlink" Target="https://justjii.justdrink.com.tw/tcp-ip%E4%BB%8B%E7%B4%B9/" TargetMode="External"/><Relationship Id="rId4" Type="http://schemas.openxmlformats.org/officeDocument/2006/relationships/hyperlink" Target="https://www.rfwireless-world.com/IoT/IoT-Stack-vs-Web-Stack.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kknews.cc/zh-tw/tech/pxe8k2z.html"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kknews.cc/zh-tw/tech/pxe8k2z.html"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kknews.cc/zh-tw/tech/pxe8k2z.html"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internetofhomethings.com/homethings/?p=1718" TargetMode="External"/><Relationship Id="rId2" Type="http://schemas.openxmlformats.org/officeDocument/2006/relationships/slide" Target="../slides/slide114.xml"/><Relationship Id="rId1" Type="http://schemas.openxmlformats.org/officeDocument/2006/relationships/notesMaster" Target="../notesMasters/notesMaster1.xml"/><Relationship Id="rId5" Type="http://schemas.openxmlformats.org/officeDocument/2006/relationships/hyperlink" Target="https://internetofhomethings.com/homethings/?p=1177" TargetMode="External"/><Relationship Id="rId4" Type="http://schemas.openxmlformats.org/officeDocument/2006/relationships/hyperlink" Target="https://internetofhomethings.com/homethings/?p=1190" TargetMode="Externa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arxiv.org/pdf/1804.01747.pdf"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arxiv.org/pdf/1804.01747.pdf"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arxiv.org/pdf/1804.01747.pdf"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postscapes.com/internet-of-things-protocols/"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postscapes.com/internet-of-things-protocol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www.postscapes.com/internet-of-things-protocol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postscapes.com/internet-of-things-protocol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arxiv.org/pdf/1804.01747.pdf"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3smarket-info.blogspot.com/2017/05/iot-mqtt-coap.html" TargetMode="External"/><Relationship Id="rId2" Type="http://schemas.openxmlformats.org/officeDocument/2006/relationships/slide" Target="../slides/slide128.xml"/><Relationship Id="rId1" Type="http://schemas.openxmlformats.org/officeDocument/2006/relationships/notesMaster" Target="../notesMasters/notesMaster1.xml"/><Relationship Id="rId5" Type="http://schemas.openxmlformats.org/officeDocument/2006/relationships/hyperlink" Target="https://www.eclipse.org/community/eclipse_newsletter/2014/february/article2.php" TargetMode="External"/><Relationship Id="rId4" Type="http://schemas.openxmlformats.org/officeDocument/2006/relationships/hyperlink" Target="https://kknews.cc/code/2vb5rqy.html" TargetMode="Externa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kknews.cc/code/2vb5rqy.html"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iotbyhvm.ooo/coap-vs-mqtt/" TargetMode="External"/><Relationship Id="rId2" Type="http://schemas.openxmlformats.org/officeDocument/2006/relationships/slide" Target="../slides/slide130.xml"/><Relationship Id="rId1" Type="http://schemas.openxmlformats.org/officeDocument/2006/relationships/notesMaster" Target="../notesMasters/notesMaster1.xml"/><Relationship Id="rId5" Type="http://schemas.openxmlformats.org/officeDocument/2006/relationships/hyperlink" Target="https://www.eclipse.org/community/eclipse_newsletter/2014/february/article2.php" TargetMode="External"/><Relationship Id="rId4" Type="http://schemas.openxmlformats.org/officeDocument/2006/relationships/hyperlink" Target="https://kknews.cc/code/2vb5rqy.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pi.cloudmqtt.com/console/82658482/detail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thinkingiot.blogspot.com/2016/08/mqtt-vs-coap-or-others.html"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thinkingiot.blogspot.com/2016/08/mqtt-vs-coap-or-others.html"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thinkingiot.blogspot.com/2016/08/mqtt-vs-coap-or-others.html"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hinkingiot.blogspot.com/2016/08/mqtt-vs-coap-or-others.html"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thinkingiot.blogspot.com/2016/08/mqtt-vs-coap-or-others.html"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iotbyhvm.ooo/coap-vs-mqtt/"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sciencedirect.com/science/article/pii/S1877050915038193"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3smarket-info.blogspot.com/2017/05/iot-mqtt-coap.html"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3smarket-info.blogspot.com/2017/05/iot-mqtt-coap.html"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3smarket-info.blogspot.com/2017/05/iot-mqtt-coap.html"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blog.ittraining.com.tw/2016/12/coap-vs-mqtt.html"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3smarket-info.blogspot.com/2017/05/iot-mqtt-coap.html"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www.moxa.com.tw/event/controller-and-io/iothinx-iiot-controller-io/index.htm?gclid=Cj0KCQiAs67yBRC7ARIsAF49CdVUjzTC_yyPRUyeUI5rF1E5iTKHnEOlAXajxZDcnsQNrLbY9FfklugaAsWFEALw_wcB"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kknews.cc/code/2vb5rqy.html"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kknews.cc/code/2vb5rqy.html"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thinkingiot.blogspot.com/2016/08/mqtt-vs-coap-or-others.html" TargetMode="External"/><Relationship Id="rId2" Type="http://schemas.openxmlformats.org/officeDocument/2006/relationships/slide" Target="../slides/slide148.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iotbyhvm.ooo/coap-vs-mqtt/" TargetMode="External"/><Relationship Id="rId2" Type="http://schemas.openxmlformats.org/officeDocument/2006/relationships/slide" Target="../slides/slide149.xml"/><Relationship Id="rId1" Type="http://schemas.openxmlformats.org/officeDocument/2006/relationships/notesMaster" Target="../notesMasters/notesMaster1.xml"/><Relationship Id="rId4" Type="http://schemas.openxmlformats.org/officeDocument/2006/relationships/hyperlink" Target="https://kknews.cc/code/2vb5rqy.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qttfx.jensd.de/index.php/downloa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log.magicblocks.io/2017/06/lesson-18-mqtt-dash-mobile-app-with.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avatoybox.blogspot.com/2019/08/iot-wifi-3.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log.gtwang.org/iot/raspberry-pi/raspberry-pi-mosquitto-mqtt-broker-iot-integration/2/"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wf.com.tw/?p=1002"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subscription.packtpub.com/book/application_development/9781787287815/3/ch03lvl1sec41/understanding-callback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wf.com.tw/?p=1002"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cloudmqtt.com/blog/2018-11-21-mqtt-what-is-client-id.htm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wf.com.tw/?p=1002"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subscription.packtpub.com/book/application_development/9781787287815/3/ch03lvl1sec41/understanding-callback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wf.com.tw/?p=1002"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subscription.packtpub.com/book/application_development/9781787287815/3/ch03lvl1sec41/understanding-callback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wf.com.tw/?p=1002"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www.steves-internet-guide.com/mqtt-python-callbacks/"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wf.com.tw/?p=1002"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forum.arduino.cc/index.php?topic=266167.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log.magicblocks.io/2017/06/lesson-18-mqtt-dash-mobile-app-with.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rfwireless-world.com/IoT/IoT-Stack-vs-Web-Stack.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wf.com.tw/?p=100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allaboutcircuits.com/projects/introduction-to-the-mqtt-protocol-on-nodemcu/"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zoetrope.io/tech-blog/brief-practical-introduction-mqtt-protocol-and-its-application-io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allaboutcircuits.com/projects/introduction-to-the-mqtt-protocol-on-nodemcu/"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wf.com.tw/?p=1002"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thinkingiot.blogspot.com/2016/08/mqtt-vs-coap-or-others.html"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zoetrope.io/tech-blog/brief-practical-introduction-mqtt-protocol-and-its-application-io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fwireless-world.com/IoT/IoT-Stack-vs-Web-Stack.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ciscopress.com/articles/article.asp?p=2923211&amp;seqNum=6"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evblog.axway.com/apis/api-builder-and-mqtt-for-iot-part-1/"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thinkingiot.blogspot.com/2016/08/mqtt-vs-coap-or-others.html" TargetMode="External"/><Relationship Id="rId4" Type="http://schemas.openxmlformats.org/officeDocument/2006/relationships/hyperlink" Target="https://swf.com.tw/?p=1002"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unitronicsplc.com/Download/SoftwareHelp/UniLogic_Knowledgebase/Communications/MQTT.ht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embedded.com/mqtt-essentials-scenarios-and-the-pub-sub-patter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teves-internet-guide.com/mqtt-publish-subscrib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aseapp.com/iot/protocols-for-io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hub.com/mrizvic/nodemcu-uart2mqtt"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www.steves-internet-guide.com/mqtt-publish-subscribe/"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axelta.com/Home_Automation_MQTT.php"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axelta.com/Home_Automation_MQTT.php"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myoschain.com/blog/140400808016478208"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myoschain.com/blog/140400808016478208"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mdpi.com/2071-1050/11/20/5777/htm#sec2dot1-sustainability-11-05777"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sciencedirect.com/science/article/pii/S1877050915038193" TargetMode="External"/><Relationship Id="rId2" Type="http://schemas.openxmlformats.org/officeDocument/2006/relationships/slide" Target="../slides/slide64.xml"/><Relationship Id="rId1" Type="http://schemas.openxmlformats.org/officeDocument/2006/relationships/notesMaster" Target="../notesMasters/notesMaster1.xml"/><Relationship Id="rId5" Type="http://schemas.openxmlformats.org/officeDocument/2006/relationships/hyperlink" Target="https://www.eclipse.org/community/eclipse_newsletter/2014/february/article2.php" TargetMode="External"/><Relationship Id="rId4" Type="http://schemas.openxmlformats.org/officeDocument/2006/relationships/hyperlink" Target="https://kknews.cc/zh-tw/news/22k6bmg.html"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www.steves-internet-guide.com/mqtt-sn/"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www.steves-internet-guide.com/mqtt-sn/"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aseapp.com/iot/protocols-for-io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radiocrafts.com/technologies/coap-constrained-application-protocol/"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tools.ietf.org/rfc/rfc2616.txt" TargetMode="External"/><Relationship Id="rId4" Type="http://schemas.openxmlformats.org/officeDocument/2006/relationships/hyperlink" Target="https://tools.ietf.org/html/rfc7252"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radiocrafts.com/technologies/coap-constrained-application-protocol/"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dotblogs.com.tw/jimmyyu/2010/10/16/difference-between-stateful-and-stateless" TargetMode="External"/><Relationship Id="rId5" Type="http://schemas.openxmlformats.org/officeDocument/2006/relationships/hyperlink" Target="https://whatis.techtarget.com/definition/code" TargetMode="External"/><Relationship Id="rId4" Type="http://schemas.openxmlformats.org/officeDocument/2006/relationships/hyperlink" Target="https://learn.adafruit.com/alltheiot-protocols/coap"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adafruit.com/alltheiot-protocols/what-to-us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kknews.cc/zh-tw/tech/pxe8k2z.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tools.ietf.org/html/rfc7641" TargetMode="External"/><Relationship Id="rId5" Type="http://schemas.openxmlformats.org/officeDocument/2006/relationships/hyperlink" Target="https://datatracker.ietf.org/doc/charter-ietf-core/" TargetMode="External"/><Relationship Id="rId4" Type="http://schemas.openxmlformats.org/officeDocument/2006/relationships/hyperlink" Target="https://tools.ietf.org/rfc/rfc6690.txt"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kknews.cc/zh-tw/tech/pxe8k2z.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eclipse.org/community/eclipse_newsletter/2014/february/article2.php"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tools.ietf.org/id/draft-ietf-core-observe-01.html"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eclipse.org/community/eclipse_newsletter/2014/february/article2.php"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tools.ietf.org/id/draft-ietf-core-observe-01.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eclipse.org/community/eclipse_newsletter/2014/february/article2.php"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tools.ietf.org/id/draft-ietf-core-observe-01.html"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eclipse.org/community/eclipse_newsletter/2014/february/article2.php"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tools.ietf.org/id/draft-ietf-core-observe-01.html"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tblogs.com.tw/jimmyyu/2010/10/16/difference-between-stateful-and-stateless"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progressbar.tw/posts/92"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tblogs.com.tw/jimmyyu/2010/10/16/difference-between-stateful-and-stateless"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s://progressbar.tw/posts/91" TargetMode="External"/><Relationship Id="rId4" Type="http://schemas.openxmlformats.org/officeDocument/2006/relationships/hyperlink" Target="https://progressbar.tw/posts/92"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tblogs.com.tw/jimmyyu/2010/10/16/difference-between-stateful-and-stateless"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s://progressbar.tw/posts/91" TargetMode="External"/><Relationship Id="rId4" Type="http://schemas.openxmlformats.org/officeDocument/2006/relationships/hyperlink" Target="https://progressbar.tw/posts/92"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github.com/mcollina/node-coap" TargetMode="External"/><Relationship Id="rId7" Type="http://schemas.openxmlformats.org/officeDocument/2006/relationships/hyperlink" Target="https://www.bookset.io/read/designiot/5e7a7402f421fa1c.md"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support.huaweicloud.com/usermanual-dis/dis_01_0073.html" TargetMode="External"/><Relationship Id="rId5" Type="http://schemas.openxmlformats.org/officeDocument/2006/relationships/hyperlink" Target="http://www.uml.org.cn/xjs/201503195.asp?artid=16084" TargetMode="External"/><Relationship Id="rId4" Type="http://schemas.openxmlformats.org/officeDocument/2006/relationships/hyperlink" Target="https://github.com/mcollina/coap-packet"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github.com/mcollina/node-coap" TargetMode="External"/><Relationship Id="rId7" Type="http://schemas.openxmlformats.org/officeDocument/2006/relationships/hyperlink" Target="https://www.bookset.io/read/designiot/5e7a7402f421fa1c.md"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s://support.huaweicloud.com/usermanual-dis/dis_01_0073.html" TargetMode="External"/><Relationship Id="rId5" Type="http://schemas.openxmlformats.org/officeDocument/2006/relationships/hyperlink" Target="http://www.uml.org.cn/xjs/201503195.asp?artid=16084" TargetMode="External"/><Relationship Id="rId4" Type="http://schemas.openxmlformats.org/officeDocument/2006/relationships/hyperlink" Target="https://github.com/mcollina/coap-packet"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github.com/automote/ESP-CoAP"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internetofhomethings.com/homethings/?p=1232" TargetMode="External"/><Relationship Id="rId5" Type="http://schemas.openxmlformats.org/officeDocument/2006/relationships/hyperlink" Target="https://internetofhomethings.com/homethings/?p=1718" TargetMode="External"/><Relationship Id="rId4" Type="http://schemas.openxmlformats.org/officeDocument/2006/relationships/hyperlink" Target="http://alex9ufoexploer.blogspot.com/2018/02/coap-server.html"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github.com/automote/ESP-CoAP"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internetofhomethings.com/homethings/?p=1232" TargetMode="External"/><Relationship Id="rId5" Type="http://schemas.openxmlformats.org/officeDocument/2006/relationships/hyperlink" Target="https://internetofhomethings.com/homethings/?p=1718" TargetMode="External"/><Relationship Id="rId4" Type="http://schemas.openxmlformats.org/officeDocument/2006/relationships/hyperlink" Target="http://alex9ufoexploer.blogspot.com/2018/02/coap-server.htm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github.com/hirotakaster/CoAP-simple-library" TargetMode="External"/><Relationship Id="rId2" Type="http://schemas.openxmlformats.org/officeDocument/2006/relationships/slide" Target="../slides/slide89.xml"/><Relationship Id="rId1" Type="http://schemas.openxmlformats.org/officeDocument/2006/relationships/notesMaster" Target="../notesMasters/notesMaster1.xml"/><Relationship Id="rId5" Type="http://schemas.openxmlformats.org/officeDocument/2006/relationships/hyperlink" Target="https://www.bookset.io/read/designiot/4dd675d2849a8efc.md" TargetMode="External"/><Relationship Id="rId4" Type="http://schemas.openxmlformats.org/officeDocument/2006/relationships/hyperlink" Target="https://github.com/alice17/CoAP-server-Arduino"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github.com/1248/microcoap"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linuxcommand.org/lc3_lts0010.php"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kknews.cc/zh-tw/tech/pxe8k2z.html"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cse.wustl.edu/~jain/cse574-14/ftp/coap/"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tools.ietf.org/html/rfc725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https://mycodecamp.blogspot.com/2019/10/7-layer-of-osi-model.html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4"/>
              </a:rPr>
              <a:t>https://www.rfwireless-world.com/IoT/IoT-Stack-vs-Web-Stack.html</a:t>
            </a:r>
            <a:endParaRPr lang="en-US" altLang="zh-TW" dirty="0"/>
          </a:p>
          <a:p>
            <a:pPr marL="0" indent="0">
              <a:buNone/>
            </a:pPr>
            <a:r>
              <a:rPr lang="en-US" altLang="zh-TW" dirty="0">
                <a:hlinkClick r:id="rId5"/>
              </a:rPr>
              <a:t>https://justjii.justdrink.com.tw/tcp-ip%E4%BB%8B%E7%B4%B9/</a:t>
            </a:r>
            <a:endParaRPr lang="en-US" altLang="zh-TW" dirty="0"/>
          </a:p>
          <a:p>
            <a:pPr marL="0" indent="0">
              <a:buNone/>
            </a:pPr>
            <a:r>
              <a:rPr lang="en-US" altLang="zh-TW" dirty="0">
                <a:hlinkClick r:id="rId6"/>
              </a:rPr>
              <a:t>https://www.cse.wustl.edu/~jain/cse574-14/ftp/coap/</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a:t>
            </a:fld>
            <a:endParaRPr lang="zh-TW" altLang="en-US"/>
          </a:p>
        </p:txBody>
      </p:sp>
    </p:spTree>
    <p:extLst>
      <p:ext uri="{BB962C8B-B14F-4D97-AF65-F5344CB8AC3E}">
        <p14:creationId xmlns:p14="http://schemas.microsoft.com/office/powerpoint/2010/main" val="2204200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a:t>
            </a:fld>
            <a:endParaRPr lang="zh-TW" altLang="en-US"/>
          </a:p>
        </p:txBody>
      </p:sp>
    </p:spTree>
    <p:extLst>
      <p:ext uri="{BB962C8B-B14F-4D97-AF65-F5344CB8AC3E}">
        <p14:creationId xmlns:p14="http://schemas.microsoft.com/office/powerpoint/2010/main" val="19023112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108</a:t>
            </a:fld>
            <a:endParaRPr lang="zh-TW" altLang="en-US"/>
          </a:p>
        </p:txBody>
      </p:sp>
    </p:spTree>
    <p:extLst>
      <p:ext uri="{BB962C8B-B14F-4D97-AF65-F5344CB8AC3E}">
        <p14:creationId xmlns:p14="http://schemas.microsoft.com/office/powerpoint/2010/main" val="39788685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109</a:t>
            </a:fld>
            <a:endParaRPr lang="zh-TW" altLang="en-US"/>
          </a:p>
        </p:txBody>
      </p:sp>
    </p:spTree>
    <p:extLst>
      <p:ext uri="{BB962C8B-B14F-4D97-AF65-F5344CB8AC3E}">
        <p14:creationId xmlns:p14="http://schemas.microsoft.com/office/powerpoint/2010/main" val="1257598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110</a:t>
            </a:fld>
            <a:endParaRPr lang="zh-TW" altLang="en-US"/>
          </a:p>
        </p:txBody>
      </p:sp>
    </p:spTree>
    <p:extLst>
      <p:ext uri="{BB962C8B-B14F-4D97-AF65-F5344CB8AC3E}">
        <p14:creationId xmlns:p14="http://schemas.microsoft.com/office/powerpoint/2010/main" val="15541696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https://kknews.cc/zh-tw/tech/pxe8k2z.html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111</a:t>
            </a:fld>
            <a:endParaRPr lang="zh-TW" altLang="en-US"/>
          </a:p>
        </p:txBody>
      </p:sp>
    </p:spTree>
    <p:extLst>
      <p:ext uri="{BB962C8B-B14F-4D97-AF65-F5344CB8AC3E}">
        <p14:creationId xmlns:p14="http://schemas.microsoft.com/office/powerpoint/2010/main" val="40303672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https://kknews.cc/zh-tw/tech/pxe8k2z.html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112</a:t>
            </a:fld>
            <a:endParaRPr lang="zh-TW" altLang="en-US"/>
          </a:p>
        </p:txBody>
      </p:sp>
    </p:spTree>
    <p:extLst>
      <p:ext uri="{BB962C8B-B14F-4D97-AF65-F5344CB8AC3E}">
        <p14:creationId xmlns:p14="http://schemas.microsoft.com/office/powerpoint/2010/main" val="3006158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https://kknews.cc/zh-tw/tech/pxe8k2z.html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113</a:t>
            </a:fld>
            <a:endParaRPr lang="zh-TW" altLang="en-US"/>
          </a:p>
        </p:txBody>
      </p:sp>
    </p:spTree>
    <p:extLst>
      <p:ext uri="{BB962C8B-B14F-4D97-AF65-F5344CB8AC3E}">
        <p14:creationId xmlns:p14="http://schemas.microsoft.com/office/powerpoint/2010/main" val="11543245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https://internetofhomethings.com/homethings/?p=1718</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ESP8266 Arduino IDE Web Server Using Callbacks : </a:t>
            </a:r>
            <a:r>
              <a:rPr lang="en-US" altLang="zh-TW" dirty="0">
                <a:hlinkClick r:id="rId4"/>
              </a:rPr>
              <a:t>https://internetofhomethings.com/homethings/?p=1190</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ESP8266 HTTP vs MQTT Servers </a:t>
            </a:r>
            <a:r>
              <a:rPr lang="en-US" altLang="zh-TW" dirty="0"/>
              <a:t>:  </a:t>
            </a:r>
            <a:r>
              <a:rPr lang="en-US" altLang="zh-TW" dirty="0">
                <a:hlinkClick r:id="rId5"/>
              </a:rPr>
              <a:t>https://internetofhomethings.com/homethings/?p=1177</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114</a:t>
            </a:fld>
            <a:endParaRPr lang="zh-TW" altLang="en-US"/>
          </a:p>
        </p:txBody>
      </p:sp>
    </p:spTree>
    <p:extLst>
      <p:ext uri="{BB962C8B-B14F-4D97-AF65-F5344CB8AC3E}">
        <p14:creationId xmlns:p14="http://schemas.microsoft.com/office/powerpoint/2010/main" val="10598684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資料來源</a:t>
            </a:r>
            <a:r>
              <a:rPr lang="en-US" altLang="zh-TW" dirty="0"/>
              <a:t>: </a:t>
            </a:r>
            <a:r>
              <a:rPr lang="en-US" altLang="zh-TW" dirty="0">
                <a:hlinkClick r:id="rId3"/>
              </a:rPr>
              <a:t>https://arxiv.org/pdf/1804.01747.pdf</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116</a:t>
            </a:fld>
            <a:endParaRPr lang="zh-TW" altLang="en-US"/>
          </a:p>
        </p:txBody>
      </p:sp>
    </p:spTree>
    <p:extLst>
      <p:ext uri="{BB962C8B-B14F-4D97-AF65-F5344CB8AC3E}">
        <p14:creationId xmlns:p14="http://schemas.microsoft.com/office/powerpoint/2010/main" val="718764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https://arxiv.org/pdf/1804.01747.pdf</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117</a:t>
            </a:fld>
            <a:endParaRPr lang="zh-TW" altLang="en-US"/>
          </a:p>
        </p:txBody>
      </p:sp>
    </p:spTree>
    <p:extLst>
      <p:ext uri="{BB962C8B-B14F-4D97-AF65-F5344CB8AC3E}">
        <p14:creationId xmlns:p14="http://schemas.microsoft.com/office/powerpoint/2010/main" val="30857895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https://arxiv.org/pdf/1804.01747.pdf</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118</a:t>
            </a:fld>
            <a:endParaRPr lang="zh-TW" altLang="en-US"/>
          </a:p>
        </p:txBody>
      </p:sp>
    </p:spTree>
    <p:extLst>
      <p:ext uri="{BB962C8B-B14F-4D97-AF65-F5344CB8AC3E}">
        <p14:creationId xmlns:p14="http://schemas.microsoft.com/office/powerpoint/2010/main" val="408312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14</a:t>
            </a:fld>
            <a:endParaRPr lang="zh-TW" altLang="en-US"/>
          </a:p>
        </p:txBody>
      </p:sp>
    </p:spTree>
    <p:extLst>
      <p:ext uri="{BB962C8B-B14F-4D97-AF65-F5344CB8AC3E}">
        <p14:creationId xmlns:p14="http://schemas.microsoft.com/office/powerpoint/2010/main" val="124559020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https://www.postscapes.com/internet-of-things-protocols/</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119</a:t>
            </a:fld>
            <a:endParaRPr lang="zh-TW" altLang="en-US"/>
          </a:p>
        </p:txBody>
      </p:sp>
    </p:spTree>
    <p:extLst>
      <p:ext uri="{BB962C8B-B14F-4D97-AF65-F5344CB8AC3E}">
        <p14:creationId xmlns:p14="http://schemas.microsoft.com/office/powerpoint/2010/main" val="23173902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https://www.postscapes.com/internet-of-things-protocols/</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120</a:t>
            </a:fld>
            <a:endParaRPr lang="zh-TW" altLang="en-US"/>
          </a:p>
        </p:txBody>
      </p:sp>
    </p:spTree>
    <p:extLst>
      <p:ext uri="{BB962C8B-B14F-4D97-AF65-F5344CB8AC3E}">
        <p14:creationId xmlns:p14="http://schemas.microsoft.com/office/powerpoint/2010/main" val="18250503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https://www.postscapes.com/internet-of-things-protocols/</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121</a:t>
            </a:fld>
            <a:endParaRPr lang="zh-TW" altLang="en-US"/>
          </a:p>
        </p:txBody>
      </p:sp>
    </p:spTree>
    <p:extLst>
      <p:ext uri="{BB962C8B-B14F-4D97-AF65-F5344CB8AC3E}">
        <p14:creationId xmlns:p14="http://schemas.microsoft.com/office/powerpoint/2010/main" val="38178232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https://www.postscapes.com/internet-of-things-protocols/</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123</a:t>
            </a:fld>
            <a:endParaRPr lang="zh-TW" altLang="en-US"/>
          </a:p>
        </p:txBody>
      </p:sp>
    </p:spTree>
    <p:extLst>
      <p:ext uri="{BB962C8B-B14F-4D97-AF65-F5344CB8AC3E}">
        <p14:creationId xmlns:p14="http://schemas.microsoft.com/office/powerpoint/2010/main" val="15800051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https://arxiv.org/pdf/1804.01747.pdf</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124</a:t>
            </a:fld>
            <a:endParaRPr lang="zh-TW" altLang="en-US"/>
          </a:p>
        </p:txBody>
      </p:sp>
    </p:spTree>
    <p:extLst>
      <p:ext uri="{BB962C8B-B14F-4D97-AF65-F5344CB8AC3E}">
        <p14:creationId xmlns:p14="http://schemas.microsoft.com/office/powerpoint/2010/main" val="23673868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125</a:t>
            </a:fld>
            <a:endParaRPr lang="zh-TW" altLang="en-US"/>
          </a:p>
        </p:txBody>
      </p:sp>
    </p:spTree>
    <p:extLst>
      <p:ext uri="{BB962C8B-B14F-4D97-AF65-F5344CB8AC3E}">
        <p14:creationId xmlns:p14="http://schemas.microsoft.com/office/powerpoint/2010/main" val="3504254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https://www.cse.wustl.edu/~jain/cse574-14/ftp/coap/</a:t>
            </a:r>
            <a:endParaRPr lang="en-US" altLang="zh-TW"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126</a:t>
            </a:fld>
            <a:endParaRPr lang="zh-TW" altLang="en-US"/>
          </a:p>
        </p:txBody>
      </p:sp>
    </p:spTree>
    <p:extLst>
      <p:ext uri="{BB962C8B-B14F-4D97-AF65-F5344CB8AC3E}">
        <p14:creationId xmlns:p14="http://schemas.microsoft.com/office/powerpoint/2010/main" val="36954903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http://3smarket-info.blogspot.com/2017/05/iot-mqtt-coap.html</a:t>
            </a:r>
            <a:endParaRPr lang="en-US" altLang="zh-TW" dirty="0"/>
          </a:p>
          <a:p>
            <a:pPr marL="0" indent="0">
              <a:buNone/>
            </a:pPr>
            <a:r>
              <a:rPr lang="en-US" altLang="zh-TW" dirty="0">
                <a:hlinkClick r:id="rId4"/>
              </a:rPr>
              <a:t>https://kknews.cc/code/2vb5rqy.html</a:t>
            </a:r>
            <a:endParaRPr lang="en-US" altLang="zh-TW" sz="1200" b="0" i="0" kern="1200" dirty="0">
              <a:solidFill>
                <a:schemeClr val="tx1"/>
              </a:solidFill>
              <a:effectLst/>
              <a:latin typeface="+mn-lt"/>
              <a:ea typeface="+mn-ea"/>
              <a:cs typeface="+mn-cs"/>
            </a:endParaRPr>
          </a:p>
          <a:p>
            <a:pPr marL="0" indent="0">
              <a:buNone/>
            </a:pPr>
            <a:r>
              <a:rPr lang="zh-TW" altLang="en-US" sz="1200" b="0" i="0" kern="1200" dirty="0">
                <a:solidFill>
                  <a:schemeClr val="tx1"/>
                </a:solidFill>
                <a:effectLst/>
                <a:latin typeface="+mn-lt"/>
                <a:ea typeface="+mn-ea"/>
                <a:cs typeface="+mn-cs"/>
              </a:rPr>
              <a:t>然而</a:t>
            </a:r>
            <a:r>
              <a:rPr lang="en-US" altLang="zh-TW" sz="1200" b="0" i="0" kern="1200" dirty="0">
                <a:solidFill>
                  <a:schemeClr val="tx1"/>
                </a:solidFill>
                <a:effectLst/>
                <a:latin typeface="+mn-lt"/>
                <a:ea typeface="+mn-ea"/>
                <a:cs typeface="+mn-cs"/>
              </a:rPr>
              <a:t>CoAP Client</a:t>
            </a:r>
            <a:r>
              <a:rPr lang="zh-TW" altLang="en-US" sz="1200" b="0" i="0" kern="1200" dirty="0">
                <a:solidFill>
                  <a:schemeClr val="tx1"/>
                </a:solidFill>
                <a:effectLst/>
                <a:latin typeface="+mn-lt"/>
                <a:ea typeface="+mn-ea"/>
                <a:cs typeface="+mn-cs"/>
              </a:rPr>
              <a:t>要取得位於</a:t>
            </a:r>
            <a:r>
              <a:rPr lang="en-US" altLang="zh-TW" sz="1200" b="0" i="0" kern="1200" dirty="0">
                <a:solidFill>
                  <a:schemeClr val="tx1"/>
                </a:solidFill>
                <a:effectLst/>
                <a:latin typeface="+mn-lt"/>
                <a:ea typeface="+mn-ea"/>
                <a:cs typeface="+mn-cs"/>
              </a:rPr>
              <a:t>NAT</a:t>
            </a:r>
            <a:r>
              <a:rPr lang="zh-TW" altLang="en-US" sz="1200" b="0" i="0" kern="1200" dirty="0">
                <a:solidFill>
                  <a:schemeClr val="tx1"/>
                </a:solidFill>
                <a:effectLst/>
                <a:latin typeface="+mn-lt"/>
                <a:ea typeface="+mn-ea"/>
                <a:cs typeface="+mn-cs"/>
              </a:rPr>
              <a:t>後方的感測節點資料，則須要在路由器上設定</a:t>
            </a:r>
            <a:r>
              <a:rPr lang="en-US" altLang="zh-TW" sz="1200" b="0" i="0" kern="1200" dirty="0">
                <a:solidFill>
                  <a:schemeClr val="tx1"/>
                </a:solidFill>
                <a:effectLst/>
                <a:latin typeface="+mn-lt"/>
                <a:ea typeface="+mn-ea"/>
                <a:cs typeface="+mn-cs"/>
              </a:rPr>
              <a:t>virtual server</a:t>
            </a:r>
            <a:r>
              <a:rPr lang="zh-TW" altLang="en-US" sz="1200" b="0" i="0" kern="1200" dirty="0">
                <a:solidFill>
                  <a:schemeClr val="tx1"/>
                </a:solidFill>
                <a:effectLst/>
                <a:latin typeface="+mn-lt"/>
                <a:ea typeface="+mn-ea"/>
                <a:cs typeface="+mn-cs"/>
              </a:rPr>
              <a:t>，或</a:t>
            </a:r>
            <a:r>
              <a:rPr lang="en-US" altLang="zh-TW" sz="1200" b="0" i="0" kern="1200" dirty="0">
                <a:solidFill>
                  <a:schemeClr val="tx1"/>
                </a:solidFill>
                <a:effectLst/>
                <a:latin typeface="+mn-lt"/>
                <a:ea typeface="+mn-ea"/>
                <a:cs typeface="+mn-cs"/>
              </a:rPr>
              <a:t>port forwarding</a:t>
            </a:r>
            <a:r>
              <a:rPr lang="zh-TW" altLang="en-US" sz="1200" b="0" i="0" kern="1200" dirty="0">
                <a:solidFill>
                  <a:schemeClr val="tx1"/>
                </a:solidFill>
                <a:effectLst/>
                <a:latin typeface="+mn-lt"/>
                <a:ea typeface="+mn-ea"/>
                <a:cs typeface="+mn-cs"/>
              </a:rPr>
              <a:t>之類才能使用，不然就必須另外有第三方伺服器存在，讓感測節點先連出才行</a:t>
            </a:r>
            <a:endParaRPr lang="en-US" altLang="zh-TW" sz="1200" b="0" i="0" kern="1200" dirty="0">
              <a:solidFill>
                <a:schemeClr val="tx1"/>
              </a:solidFill>
              <a:effectLst/>
              <a:latin typeface="+mn-lt"/>
              <a:ea typeface="+mn-ea"/>
              <a:cs typeface="+mn-cs"/>
            </a:endParaRPr>
          </a:p>
          <a:p>
            <a:pPr marL="0" indent="0">
              <a:buNone/>
            </a:pPr>
            <a:r>
              <a:rPr lang="en-US" altLang="zh-TW" dirty="0">
                <a:hlinkClick r:id="rId5"/>
              </a:rPr>
              <a:t>https://www.eclipse.org/community/eclipse_newsletter/2014/february/article2.php</a:t>
            </a:r>
            <a:endParaRPr lang="en-US" altLang="zh-TW" sz="1200" b="0" i="0" kern="1200" dirty="0">
              <a:solidFill>
                <a:schemeClr val="tx1"/>
              </a:solidFill>
              <a:effectLst/>
              <a:latin typeface="+mn-lt"/>
              <a:ea typeface="+mn-ea"/>
              <a:cs typeface="+mn-cs"/>
            </a:endParaRP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128</a:t>
            </a:fld>
            <a:endParaRPr lang="zh-TW" altLang="en-US"/>
          </a:p>
        </p:txBody>
      </p:sp>
    </p:spTree>
    <p:extLst>
      <p:ext uri="{BB962C8B-B14F-4D97-AF65-F5344CB8AC3E}">
        <p14:creationId xmlns:p14="http://schemas.microsoft.com/office/powerpoint/2010/main" val="39478080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a:t>
            </a:r>
            <a:r>
              <a:rPr lang="en-US" altLang="zh-TW" dirty="0">
                <a:hlinkClick r:id="rId3"/>
              </a:rPr>
              <a:t>https://kknews.cc/code/2vb5rqy.html</a:t>
            </a:r>
            <a:endParaRPr lang="en-US" altLang="zh-TW" dirty="0"/>
          </a:p>
          <a:p>
            <a:pPr marL="0" indent="0">
              <a:buNone/>
            </a:pPr>
            <a:r>
              <a:rPr lang="en-US" altLang="zh-TW" dirty="0">
                <a:hlinkClick r:id="rId3"/>
              </a:rPr>
              <a:t>https://kknews.cc/code/2vb5rqy.html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129</a:t>
            </a:fld>
            <a:endParaRPr lang="zh-TW" altLang="en-US"/>
          </a:p>
        </p:txBody>
      </p:sp>
    </p:spTree>
    <p:extLst>
      <p:ext uri="{BB962C8B-B14F-4D97-AF65-F5344CB8AC3E}">
        <p14:creationId xmlns:p14="http://schemas.microsoft.com/office/powerpoint/2010/main" val="13733778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https://iotbyhvm.ooo/coap-vs-mqtt/</a:t>
            </a:r>
            <a:endParaRPr lang="zh-TW" altLang="en-US" sz="1200" dirty="0">
              <a:latin typeface="微軟正黑體" panose="020B0604030504040204" pitchFamily="34" charset="-120"/>
              <a:ea typeface="微軟正黑體" panose="020B0604030504040204" pitchFamily="34" charset="-120"/>
            </a:endParaRPr>
          </a:p>
          <a:p>
            <a:pPr marL="0" indent="0">
              <a:buNone/>
            </a:pPr>
            <a:r>
              <a:rPr lang="zh-TW" altLang="en-US" dirty="0"/>
              <a:t>資料來源</a:t>
            </a:r>
            <a:r>
              <a:rPr lang="en-US" altLang="zh-TW" dirty="0"/>
              <a:t>:</a:t>
            </a:r>
            <a:r>
              <a:rPr lang="en-US" altLang="zh-TW" dirty="0">
                <a:hlinkClick r:id="rId4"/>
              </a:rPr>
              <a:t>https://kknews.cc/code/2vb5rqy.html</a:t>
            </a:r>
            <a:endParaRPr lang="en-US" altLang="zh-TW" dirty="0"/>
          </a:p>
          <a:p>
            <a:pPr marL="0" indent="0">
              <a:buNone/>
            </a:pPr>
            <a:r>
              <a:rPr lang="en-US" altLang="zh-TW" dirty="0">
                <a:hlinkClick r:id="rId4"/>
              </a:rPr>
              <a:t>https://kknews.cc/code/2vb5rqy.html</a:t>
            </a:r>
            <a:endParaRPr lang="en-US" altLang="zh-TW" dirty="0"/>
          </a:p>
          <a:p>
            <a:pPr marL="0" indent="0">
              <a:buNone/>
            </a:pPr>
            <a:r>
              <a:rPr lang="en-US" altLang="zh-TW" dirty="0">
                <a:hlinkClick r:id="rId5"/>
              </a:rPr>
              <a:t>https://www.eclipse.org/community/eclipse_newsletter/2014/february/article2.php</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130</a:t>
            </a:fld>
            <a:endParaRPr lang="zh-TW" altLang="en-US"/>
          </a:p>
        </p:txBody>
      </p:sp>
    </p:spTree>
    <p:extLst>
      <p:ext uri="{BB962C8B-B14F-4D97-AF65-F5344CB8AC3E}">
        <p14:creationId xmlns:p14="http://schemas.microsoft.com/office/powerpoint/2010/main" val="344413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https://api.cloudmqtt.com/console/82658482/details</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15</a:t>
            </a:fld>
            <a:endParaRPr lang="zh-TW" altLang="en-US"/>
          </a:p>
        </p:txBody>
      </p:sp>
    </p:spTree>
    <p:extLst>
      <p:ext uri="{BB962C8B-B14F-4D97-AF65-F5344CB8AC3E}">
        <p14:creationId xmlns:p14="http://schemas.microsoft.com/office/powerpoint/2010/main" val="246654714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dirty="0">
                <a:hlinkClick r:id="rId3"/>
              </a:rPr>
              <a:t>https://thinkingiot.blogspot.com/2016/08/mqtt-vs-coap-or-others.html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MQTT &amp; IoT protocols comparison.pdf</a:t>
            </a:r>
          </a:p>
          <a:p>
            <a:pPr marL="0" indent="0">
              <a:buNone/>
            </a:pPr>
            <a:r>
              <a:rPr lang="zh-TW" altLang="en-US" dirty="0"/>
              <a:t>資料來源</a:t>
            </a:r>
            <a:r>
              <a:rPr lang="en-US" altLang="zh-TW" dirty="0"/>
              <a:t>:</a:t>
            </a:r>
            <a:r>
              <a:rPr lang="en-US" altLang="zh-TW" dirty="0">
                <a:hlinkClick r:id="rId4"/>
              </a:rPr>
              <a:t>https://kknews.cc/code/2vb5rqy.html</a:t>
            </a:r>
            <a:endParaRPr lang="en-US" altLang="zh-TW" dirty="0"/>
          </a:p>
          <a:p>
            <a:pPr marL="0" indent="0">
              <a:buNone/>
            </a:pPr>
            <a:r>
              <a:rPr lang="en-US" altLang="zh-TW" dirty="0">
                <a:hlinkClick r:id="rId4"/>
              </a:rPr>
              <a:t>https://kknews.cc/code/2vb5rqy.html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131</a:t>
            </a:fld>
            <a:endParaRPr lang="zh-TW" altLang="en-US"/>
          </a:p>
        </p:txBody>
      </p:sp>
    </p:spTree>
    <p:extLst>
      <p:ext uri="{BB962C8B-B14F-4D97-AF65-F5344CB8AC3E}">
        <p14:creationId xmlns:p14="http://schemas.microsoft.com/office/powerpoint/2010/main" val="40300406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dirty="0">
                <a:hlinkClick r:id="rId3"/>
              </a:rPr>
              <a:t>https://thinkingiot.blogspot.com/2016/08/mqtt-vs-coap-or-others.html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MQTT &amp; IoT protocols comparison.pdf</a:t>
            </a:r>
          </a:p>
          <a:p>
            <a:pPr marL="0" indent="0">
              <a:buNone/>
            </a:pPr>
            <a:r>
              <a:rPr lang="zh-TW" altLang="en-US" dirty="0"/>
              <a:t>資料來源</a:t>
            </a:r>
            <a:r>
              <a:rPr lang="en-US" altLang="zh-TW" dirty="0"/>
              <a:t>:</a:t>
            </a:r>
            <a:r>
              <a:rPr lang="en-US" altLang="zh-TW" dirty="0">
                <a:hlinkClick r:id="rId4"/>
              </a:rPr>
              <a:t>https://kknews.cc/code/2vb5rqy.html</a:t>
            </a:r>
            <a:endParaRPr lang="en-US" altLang="zh-TW" dirty="0"/>
          </a:p>
          <a:p>
            <a:pPr marL="0" indent="0">
              <a:buNone/>
            </a:pPr>
            <a:r>
              <a:rPr lang="en-US" altLang="zh-TW" dirty="0">
                <a:hlinkClick r:id="rId4"/>
              </a:rPr>
              <a:t>https://kknews.cc/code/2vb5rqy.html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132</a:t>
            </a:fld>
            <a:endParaRPr lang="zh-TW" altLang="en-US"/>
          </a:p>
        </p:txBody>
      </p:sp>
    </p:spTree>
    <p:extLst>
      <p:ext uri="{BB962C8B-B14F-4D97-AF65-F5344CB8AC3E}">
        <p14:creationId xmlns:p14="http://schemas.microsoft.com/office/powerpoint/2010/main" val="42222407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dirty="0">
                <a:hlinkClick r:id="rId3"/>
              </a:rPr>
              <a:t>https://thinkingiot.blogspot.com/2016/08/mqtt-vs-coap-or-others.html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MQTT &amp; IoT protocols comparison.pdf</a:t>
            </a:r>
          </a:p>
          <a:p>
            <a:pPr marL="0" indent="0">
              <a:buNone/>
            </a:pPr>
            <a:r>
              <a:rPr lang="zh-TW" altLang="en-US" dirty="0"/>
              <a:t>資料來源</a:t>
            </a:r>
            <a:r>
              <a:rPr lang="en-US" altLang="zh-TW" dirty="0"/>
              <a:t>:</a:t>
            </a:r>
            <a:r>
              <a:rPr lang="en-US" altLang="zh-TW" dirty="0">
                <a:hlinkClick r:id="rId4"/>
              </a:rPr>
              <a:t>https://kknews.cc/code/2vb5rqy.html</a:t>
            </a:r>
            <a:endParaRPr lang="en-US" altLang="zh-TW" dirty="0"/>
          </a:p>
          <a:p>
            <a:pPr marL="0" indent="0">
              <a:buNone/>
            </a:pPr>
            <a:r>
              <a:rPr lang="en-US" altLang="zh-TW" dirty="0">
                <a:hlinkClick r:id="rId4"/>
              </a:rPr>
              <a:t>https://kknews.cc/code/2vb5rqy.html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133</a:t>
            </a:fld>
            <a:endParaRPr lang="zh-TW" altLang="en-US"/>
          </a:p>
        </p:txBody>
      </p:sp>
    </p:spTree>
    <p:extLst>
      <p:ext uri="{BB962C8B-B14F-4D97-AF65-F5344CB8AC3E}">
        <p14:creationId xmlns:p14="http://schemas.microsoft.com/office/powerpoint/2010/main" val="37049882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dirty="0">
                <a:hlinkClick r:id="rId3"/>
              </a:rPr>
              <a:t>https://thinkingiot.blogspot.com/2016/08/mqtt-vs-coap-or-others.html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MQTT &amp; IoT protocols comparison.pdf</a:t>
            </a:r>
          </a:p>
          <a:p>
            <a:pPr marL="0" indent="0">
              <a:buNone/>
            </a:pPr>
            <a:r>
              <a:rPr lang="zh-TW" altLang="en-US" dirty="0"/>
              <a:t>資料來源</a:t>
            </a:r>
            <a:r>
              <a:rPr lang="en-US" altLang="zh-TW" dirty="0"/>
              <a:t>:</a:t>
            </a:r>
            <a:r>
              <a:rPr lang="en-US" altLang="zh-TW" dirty="0">
                <a:hlinkClick r:id="rId4"/>
              </a:rPr>
              <a:t>https://kknews.cc/code/2vb5rqy.html</a:t>
            </a:r>
            <a:endParaRPr lang="en-US" altLang="zh-TW" dirty="0"/>
          </a:p>
          <a:p>
            <a:pPr marL="0" indent="0">
              <a:buNone/>
            </a:pPr>
            <a:r>
              <a:rPr lang="en-US" altLang="zh-TW" dirty="0">
                <a:hlinkClick r:id="rId4"/>
              </a:rPr>
              <a:t>https://kknews.cc/code/2vb5rqy.html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134</a:t>
            </a:fld>
            <a:endParaRPr lang="zh-TW" altLang="en-US"/>
          </a:p>
        </p:txBody>
      </p:sp>
    </p:spTree>
    <p:extLst>
      <p:ext uri="{BB962C8B-B14F-4D97-AF65-F5344CB8AC3E}">
        <p14:creationId xmlns:p14="http://schemas.microsoft.com/office/powerpoint/2010/main" val="27306176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dirty="0">
                <a:hlinkClick r:id="rId3"/>
              </a:rPr>
              <a:t>https://thinkingiot.blogspot.com/2016/08/mqtt-vs-coap-or-others.html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MQTT &amp; IoT protocols comparison.pdf</a:t>
            </a:r>
          </a:p>
          <a:p>
            <a:pPr marL="0" indent="0">
              <a:buNone/>
            </a:pPr>
            <a:r>
              <a:rPr lang="zh-TW" altLang="en-US" dirty="0"/>
              <a:t>資料來源</a:t>
            </a:r>
            <a:r>
              <a:rPr lang="en-US" altLang="zh-TW" dirty="0"/>
              <a:t>:</a:t>
            </a:r>
            <a:r>
              <a:rPr lang="en-US" altLang="zh-TW" dirty="0">
                <a:hlinkClick r:id="rId4"/>
              </a:rPr>
              <a:t>https://kknews.cc/code/2vb5rqy.html</a:t>
            </a:r>
            <a:endParaRPr lang="en-US" altLang="zh-TW" dirty="0"/>
          </a:p>
          <a:p>
            <a:pPr marL="0" indent="0">
              <a:buNone/>
            </a:pPr>
            <a:r>
              <a:rPr lang="en-US" altLang="zh-TW" dirty="0">
                <a:hlinkClick r:id="rId4"/>
              </a:rPr>
              <a:t>https://kknews.cc/code/2vb5rqy.html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135</a:t>
            </a:fld>
            <a:endParaRPr lang="zh-TW" altLang="en-US"/>
          </a:p>
        </p:txBody>
      </p:sp>
    </p:spTree>
    <p:extLst>
      <p:ext uri="{BB962C8B-B14F-4D97-AF65-F5344CB8AC3E}">
        <p14:creationId xmlns:p14="http://schemas.microsoft.com/office/powerpoint/2010/main" val="25764218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https://iotbyhvm.ooo/coap-vs-mqtt/</a:t>
            </a:r>
            <a:endParaRPr lang="zh-TW" altLang="en-US" sz="1200" dirty="0">
              <a:latin typeface="微軟正黑體" panose="020B0604030504040204" pitchFamily="34" charset="-120"/>
              <a:ea typeface="微軟正黑體" panose="020B0604030504040204" pitchFamily="34" charset="-120"/>
            </a:endParaRPr>
          </a:p>
          <a:p>
            <a:pPr marL="0" indent="0">
              <a:buNone/>
            </a:pPr>
            <a:r>
              <a:rPr lang="zh-TW" altLang="en-US" dirty="0"/>
              <a:t>資料來源</a:t>
            </a:r>
            <a:r>
              <a:rPr lang="en-US" altLang="zh-TW" dirty="0"/>
              <a:t>:</a:t>
            </a:r>
            <a:r>
              <a:rPr lang="en-US" altLang="zh-TW" dirty="0">
                <a:hlinkClick r:id="rId4"/>
              </a:rPr>
              <a:t>https://kknews.cc/code/2vb5rqy.html</a:t>
            </a:r>
            <a:endParaRPr lang="en-US" altLang="zh-TW" dirty="0"/>
          </a:p>
          <a:p>
            <a:pPr marL="0" indent="0">
              <a:buNone/>
            </a:pPr>
            <a:r>
              <a:rPr lang="en-US" altLang="zh-TW" dirty="0">
                <a:hlinkClick r:id="rId4"/>
              </a:rPr>
              <a:t>https://kknews.cc/code/2vb5rqy.html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136</a:t>
            </a:fld>
            <a:endParaRPr lang="zh-TW" altLang="en-US"/>
          </a:p>
        </p:txBody>
      </p:sp>
    </p:spTree>
    <p:extLst>
      <p:ext uri="{BB962C8B-B14F-4D97-AF65-F5344CB8AC3E}">
        <p14:creationId xmlns:p14="http://schemas.microsoft.com/office/powerpoint/2010/main" val="33950641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 </a:t>
            </a:r>
            <a:r>
              <a:rPr lang="en-US" altLang="zh-TW" dirty="0">
                <a:hlinkClick r:id="rId3"/>
              </a:rPr>
              <a:t>https://www.sciencedirect.com/science/article/pii/S1877050915038193</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A_Comparison_of_Lightweight_Communication_Protocol.pdf</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137</a:t>
            </a:fld>
            <a:endParaRPr lang="zh-TW" altLang="en-US"/>
          </a:p>
        </p:txBody>
      </p:sp>
    </p:spTree>
    <p:extLst>
      <p:ext uri="{BB962C8B-B14F-4D97-AF65-F5344CB8AC3E}">
        <p14:creationId xmlns:p14="http://schemas.microsoft.com/office/powerpoint/2010/main" val="1381327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http://3smarket-info.blogspot.com/2017/05/iot-mqtt-coap.html</a:t>
            </a:r>
            <a:endParaRPr lang="en-US" altLang="zh-TW" dirty="0"/>
          </a:p>
          <a:p>
            <a:pPr marL="0" indent="0">
              <a:buNone/>
            </a:pPr>
            <a:r>
              <a:rPr lang="en-US" altLang="zh-TW" dirty="0">
                <a:hlinkClick r:id="rId4"/>
              </a:rPr>
              <a:t>https://kknews.cc/code/2vb5rqy.html</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138</a:t>
            </a:fld>
            <a:endParaRPr lang="zh-TW" altLang="en-US"/>
          </a:p>
        </p:txBody>
      </p:sp>
    </p:spTree>
    <p:extLst>
      <p:ext uri="{BB962C8B-B14F-4D97-AF65-F5344CB8AC3E}">
        <p14:creationId xmlns:p14="http://schemas.microsoft.com/office/powerpoint/2010/main" val="16685931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http://3smarket-info.blogspot.com/2017/05/iot-mqtt-coap.html</a:t>
            </a:r>
            <a:endParaRPr lang="en-US" altLang="zh-TW" dirty="0"/>
          </a:p>
          <a:p>
            <a:pPr marL="0" indent="0">
              <a:buNone/>
            </a:pPr>
            <a:r>
              <a:rPr lang="en-US" altLang="zh-TW" dirty="0">
                <a:hlinkClick r:id="rId4"/>
              </a:rPr>
              <a:t>https://kknews.cc/code/2vb5rqy.html</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139</a:t>
            </a:fld>
            <a:endParaRPr lang="zh-TW" altLang="en-US"/>
          </a:p>
        </p:txBody>
      </p:sp>
    </p:spTree>
    <p:extLst>
      <p:ext uri="{BB962C8B-B14F-4D97-AF65-F5344CB8AC3E}">
        <p14:creationId xmlns:p14="http://schemas.microsoft.com/office/powerpoint/2010/main" val="284041046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140</a:t>
            </a:fld>
            <a:endParaRPr lang="zh-TW" altLang="en-US"/>
          </a:p>
        </p:txBody>
      </p:sp>
    </p:spTree>
    <p:extLst>
      <p:ext uri="{BB962C8B-B14F-4D97-AF65-F5344CB8AC3E}">
        <p14:creationId xmlns:p14="http://schemas.microsoft.com/office/powerpoint/2010/main" val="1294184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16</a:t>
            </a:fld>
            <a:endParaRPr lang="zh-TW" altLang="en-US"/>
          </a:p>
        </p:txBody>
      </p:sp>
    </p:spTree>
    <p:extLst>
      <p:ext uri="{BB962C8B-B14F-4D97-AF65-F5344CB8AC3E}">
        <p14:creationId xmlns:p14="http://schemas.microsoft.com/office/powerpoint/2010/main" val="33205019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http://3smarket-info.blogspot.com/2017/05/iot-mqtt-coap.html</a:t>
            </a:r>
            <a:endParaRPr lang="en-US" altLang="zh-TW" dirty="0"/>
          </a:p>
          <a:p>
            <a:pPr marL="0" indent="0">
              <a:buNone/>
            </a:pPr>
            <a:r>
              <a:rPr lang="en-US" altLang="zh-TW" dirty="0">
                <a:hlinkClick r:id="rId4"/>
              </a:rPr>
              <a:t>https://kknews.cc/code/2vb5rqy.html</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141</a:t>
            </a:fld>
            <a:endParaRPr lang="zh-TW" altLang="en-US"/>
          </a:p>
        </p:txBody>
      </p:sp>
    </p:spTree>
    <p:extLst>
      <p:ext uri="{BB962C8B-B14F-4D97-AF65-F5344CB8AC3E}">
        <p14:creationId xmlns:p14="http://schemas.microsoft.com/office/powerpoint/2010/main" val="18188310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142</a:t>
            </a:fld>
            <a:endParaRPr lang="zh-TW" altLang="en-US"/>
          </a:p>
        </p:txBody>
      </p:sp>
    </p:spTree>
    <p:extLst>
      <p:ext uri="{BB962C8B-B14F-4D97-AF65-F5344CB8AC3E}">
        <p14:creationId xmlns:p14="http://schemas.microsoft.com/office/powerpoint/2010/main" val="18916792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資料來源 </a:t>
            </a:r>
            <a:r>
              <a:rPr lang="en-US" altLang="zh-TW" dirty="0"/>
              <a:t>: </a:t>
            </a:r>
            <a:r>
              <a:rPr lang="en-US" altLang="zh-TW" dirty="0">
                <a:hlinkClick r:id="rId3"/>
              </a:rPr>
              <a:t>http://blog.ittraining.com.tw/2016/12/coap-vs-mqtt.html</a:t>
            </a:r>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143</a:t>
            </a:fld>
            <a:endParaRPr lang="zh-TW" altLang="en-US"/>
          </a:p>
        </p:txBody>
      </p:sp>
    </p:spTree>
    <p:extLst>
      <p:ext uri="{BB962C8B-B14F-4D97-AF65-F5344CB8AC3E}">
        <p14:creationId xmlns:p14="http://schemas.microsoft.com/office/powerpoint/2010/main" val="9454289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資料來源</a:t>
            </a:r>
            <a:r>
              <a:rPr lang="en-US" altLang="zh-TW" dirty="0"/>
              <a:t>: </a:t>
            </a:r>
            <a:r>
              <a:rPr lang="en-US" altLang="zh-TW" dirty="0">
                <a:hlinkClick r:id="rId3"/>
              </a:rPr>
              <a:t>http://3smarket-info.blogspot.com/2017/05/iot-mqtt-coap.html</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144</a:t>
            </a:fld>
            <a:endParaRPr lang="zh-TW" altLang="en-US"/>
          </a:p>
        </p:txBody>
      </p:sp>
    </p:spTree>
    <p:extLst>
      <p:ext uri="{BB962C8B-B14F-4D97-AF65-F5344CB8AC3E}">
        <p14:creationId xmlns:p14="http://schemas.microsoft.com/office/powerpoint/2010/main" val="6252345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資料來源</a:t>
            </a:r>
            <a:r>
              <a:rPr lang="en-US" altLang="zh-TW" dirty="0"/>
              <a:t>: </a:t>
            </a:r>
            <a:r>
              <a:rPr lang="en-US" altLang="zh-TW" dirty="0">
                <a:hlinkClick r:id="rId3"/>
              </a:rPr>
              <a:t>https://www.moxa.com.tw/event/controller-and-io/iothinx-iiot-controller-io/index.htm?gclid=Cj0KCQiAs67yBRC7ARIsAF49CdVUjzTC_yyPRUyeUI5rF1E5iTKHnEOlAXajxZDcnsQNrLbY9FfklugaAsWFEALw_wcB</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145</a:t>
            </a:fld>
            <a:endParaRPr lang="zh-TW" altLang="en-US"/>
          </a:p>
        </p:txBody>
      </p:sp>
    </p:spTree>
    <p:extLst>
      <p:ext uri="{BB962C8B-B14F-4D97-AF65-F5344CB8AC3E}">
        <p14:creationId xmlns:p14="http://schemas.microsoft.com/office/powerpoint/2010/main" val="39615646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a:t>
            </a:r>
            <a:r>
              <a:rPr lang="en-US" altLang="zh-TW" dirty="0">
                <a:hlinkClick r:id="rId3"/>
              </a:rPr>
              <a:t>https://kknews.cc/code/2vb5rqy.html</a:t>
            </a:r>
            <a:endParaRPr lang="en-US" altLang="zh-TW" dirty="0"/>
          </a:p>
          <a:p>
            <a:pPr marL="0" indent="0">
              <a:buNone/>
            </a:pPr>
            <a:r>
              <a:rPr lang="en-US" altLang="zh-TW" dirty="0">
                <a:hlinkClick r:id="rId3"/>
              </a:rPr>
              <a:t>https://kknews.cc/code/2vb5rqy.html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146</a:t>
            </a:fld>
            <a:endParaRPr lang="zh-TW" altLang="en-US"/>
          </a:p>
        </p:txBody>
      </p:sp>
    </p:spTree>
    <p:extLst>
      <p:ext uri="{BB962C8B-B14F-4D97-AF65-F5344CB8AC3E}">
        <p14:creationId xmlns:p14="http://schemas.microsoft.com/office/powerpoint/2010/main" val="7672239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t>http://stephendnicholas.com/archives/1217</a:t>
            </a:r>
          </a:p>
          <a:p>
            <a:pPr marL="0" indent="0">
              <a:buNone/>
            </a:pPr>
            <a:r>
              <a:rPr lang="zh-TW" altLang="en-US" dirty="0"/>
              <a:t>資料來源</a:t>
            </a:r>
            <a:r>
              <a:rPr lang="en-US" altLang="zh-TW" dirty="0"/>
              <a:t>:</a:t>
            </a:r>
            <a:r>
              <a:rPr lang="en-US" altLang="zh-TW" dirty="0">
                <a:hlinkClick r:id="rId3"/>
              </a:rPr>
              <a:t>https://kknews.cc/code/2vb5rqy.html</a:t>
            </a:r>
            <a:endParaRPr lang="en-US" altLang="zh-TW" dirty="0"/>
          </a:p>
          <a:p>
            <a:pPr marL="0" indent="0">
              <a:buNone/>
            </a:pPr>
            <a:r>
              <a:rPr lang="en-US" altLang="zh-TW" dirty="0">
                <a:hlinkClick r:id="rId3"/>
              </a:rPr>
              <a:t>https://kknews.cc/code/2vb5rqy.html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1"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147</a:t>
            </a:fld>
            <a:endParaRPr lang="zh-TW" altLang="en-US"/>
          </a:p>
        </p:txBody>
      </p:sp>
    </p:spTree>
    <p:extLst>
      <p:ext uri="{BB962C8B-B14F-4D97-AF65-F5344CB8AC3E}">
        <p14:creationId xmlns:p14="http://schemas.microsoft.com/office/powerpoint/2010/main" val="245619796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dirty="0">
                <a:hlinkClick r:id="rId3"/>
              </a:rPr>
              <a:t>https://thinkingiot.blogspot.com/2016/08/mqtt-vs-coap-or-others.html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MQTT &amp; IoT protocols comparison.pdf</a:t>
            </a:r>
          </a:p>
          <a:p>
            <a:pPr marL="0" indent="0">
              <a:buNone/>
            </a:pPr>
            <a:r>
              <a:rPr lang="zh-TW" altLang="en-US" dirty="0"/>
              <a:t>資料來源</a:t>
            </a:r>
            <a:r>
              <a:rPr lang="en-US" altLang="zh-TW" dirty="0"/>
              <a:t>:</a:t>
            </a:r>
            <a:r>
              <a:rPr lang="en-US" altLang="zh-TW" dirty="0">
                <a:hlinkClick r:id="rId4"/>
              </a:rPr>
              <a:t>https://kknews.cc/code/2vb5rqy.html</a:t>
            </a:r>
            <a:endParaRPr lang="en-US" altLang="zh-TW" dirty="0"/>
          </a:p>
          <a:p>
            <a:pPr marL="0" indent="0">
              <a:buNone/>
            </a:pPr>
            <a:r>
              <a:rPr lang="en-US" altLang="zh-TW" dirty="0">
                <a:hlinkClick r:id="rId4"/>
              </a:rPr>
              <a:t>https://kknews.cc/code/2vb5rqy.html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148</a:t>
            </a:fld>
            <a:endParaRPr lang="zh-TW" altLang="en-US"/>
          </a:p>
        </p:txBody>
      </p:sp>
    </p:spTree>
    <p:extLst>
      <p:ext uri="{BB962C8B-B14F-4D97-AF65-F5344CB8AC3E}">
        <p14:creationId xmlns:p14="http://schemas.microsoft.com/office/powerpoint/2010/main" val="15146280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https://iotbyhvm.ooo/coap-vs-mqtt/</a:t>
            </a:r>
            <a:endParaRPr lang="zh-TW" altLang="en-US" sz="1200" dirty="0">
              <a:latin typeface="微軟正黑體" panose="020B0604030504040204" pitchFamily="34" charset="-120"/>
              <a:ea typeface="微軟正黑體" panose="020B0604030504040204" pitchFamily="34" charset="-120"/>
            </a:endParaRPr>
          </a:p>
          <a:p>
            <a:pPr marL="0" indent="0">
              <a:buNone/>
            </a:pPr>
            <a:r>
              <a:rPr lang="zh-TW" altLang="en-US" dirty="0"/>
              <a:t>資料來源</a:t>
            </a:r>
            <a:r>
              <a:rPr lang="en-US" altLang="zh-TW" dirty="0"/>
              <a:t>:</a:t>
            </a:r>
            <a:r>
              <a:rPr lang="en-US" altLang="zh-TW" dirty="0">
                <a:hlinkClick r:id="rId4"/>
              </a:rPr>
              <a:t>https://kknews.cc/code/2vb5rqy.html</a:t>
            </a:r>
            <a:endParaRPr lang="en-US" altLang="zh-TW" dirty="0"/>
          </a:p>
          <a:p>
            <a:pPr marL="0" indent="0">
              <a:buNone/>
            </a:pPr>
            <a:r>
              <a:rPr lang="en-US" altLang="zh-TW" dirty="0">
                <a:hlinkClick r:id="rId4"/>
              </a:rPr>
              <a:t>https://kknews.cc/code/2vb5rqy.html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149</a:t>
            </a:fld>
            <a:endParaRPr lang="zh-TW" altLang="en-US"/>
          </a:p>
        </p:txBody>
      </p:sp>
    </p:spTree>
    <p:extLst>
      <p:ext uri="{BB962C8B-B14F-4D97-AF65-F5344CB8AC3E}">
        <p14:creationId xmlns:p14="http://schemas.microsoft.com/office/powerpoint/2010/main" val="2061681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 </a:t>
            </a:r>
            <a:r>
              <a:rPr lang="en-US" altLang="zh-TW" dirty="0"/>
              <a:t>: </a:t>
            </a:r>
            <a:r>
              <a:rPr lang="en-US" altLang="zh-TW" dirty="0">
                <a:hlinkClick r:id="rId3"/>
              </a:rPr>
              <a:t>https://mqttfx.jensd.de/index.php/download</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17</a:t>
            </a:fld>
            <a:endParaRPr lang="zh-TW" altLang="en-US"/>
          </a:p>
        </p:txBody>
      </p:sp>
    </p:spTree>
    <p:extLst>
      <p:ext uri="{BB962C8B-B14F-4D97-AF65-F5344CB8AC3E}">
        <p14:creationId xmlns:p14="http://schemas.microsoft.com/office/powerpoint/2010/main" val="4236702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參考網站 </a:t>
            </a:r>
            <a:r>
              <a:rPr lang="en-US" altLang="zh-TW" dirty="0"/>
              <a:t>: </a:t>
            </a:r>
            <a:r>
              <a:rPr lang="en-US" altLang="zh-TW" dirty="0">
                <a:hlinkClick r:id="rId3"/>
              </a:rPr>
              <a:t>http://blog.magicblocks.io/2017/06/lesson-18-mqtt-dash-mobile-app-with.html</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18</a:t>
            </a:fld>
            <a:endParaRPr lang="zh-TW" altLang="en-US"/>
          </a:p>
        </p:txBody>
      </p:sp>
    </p:spTree>
    <p:extLst>
      <p:ext uri="{BB962C8B-B14F-4D97-AF65-F5344CB8AC3E}">
        <p14:creationId xmlns:p14="http://schemas.microsoft.com/office/powerpoint/2010/main" val="439658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19</a:t>
            </a:fld>
            <a:endParaRPr lang="zh-TW" altLang="en-US"/>
          </a:p>
        </p:txBody>
      </p:sp>
    </p:spTree>
    <p:extLst>
      <p:ext uri="{BB962C8B-B14F-4D97-AF65-F5344CB8AC3E}">
        <p14:creationId xmlns:p14="http://schemas.microsoft.com/office/powerpoint/2010/main" val="325075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20</a:t>
            </a:fld>
            <a:endParaRPr lang="zh-TW" altLang="en-US"/>
          </a:p>
        </p:txBody>
      </p:sp>
    </p:spTree>
    <p:extLst>
      <p:ext uri="{BB962C8B-B14F-4D97-AF65-F5344CB8AC3E}">
        <p14:creationId xmlns:p14="http://schemas.microsoft.com/office/powerpoint/2010/main" val="234725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21</a:t>
            </a:fld>
            <a:endParaRPr lang="zh-TW" altLang="en-US"/>
          </a:p>
        </p:txBody>
      </p:sp>
    </p:spTree>
    <p:extLst>
      <p:ext uri="{BB962C8B-B14F-4D97-AF65-F5344CB8AC3E}">
        <p14:creationId xmlns:p14="http://schemas.microsoft.com/office/powerpoint/2010/main" val="1075159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https://javatoybox.blogspot.com/2019/08/iot-wifi-3.html</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22</a:t>
            </a:fld>
            <a:endParaRPr lang="zh-TW" altLang="en-US"/>
          </a:p>
        </p:txBody>
      </p:sp>
    </p:spTree>
    <p:extLst>
      <p:ext uri="{BB962C8B-B14F-4D97-AF65-F5344CB8AC3E}">
        <p14:creationId xmlns:p14="http://schemas.microsoft.com/office/powerpoint/2010/main" val="220331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a:t>
            </a:fld>
            <a:endParaRPr lang="zh-TW" altLang="en-US"/>
          </a:p>
        </p:txBody>
      </p:sp>
    </p:spTree>
    <p:extLst>
      <p:ext uri="{BB962C8B-B14F-4D97-AF65-F5344CB8AC3E}">
        <p14:creationId xmlns:p14="http://schemas.microsoft.com/office/powerpoint/2010/main" val="772816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https://blog.gtwang.org/iot/raspberry-pi/raspberry-pi-mosquitto-mqtt-broker-iot-integration/2/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23</a:t>
            </a:fld>
            <a:endParaRPr lang="zh-TW" altLang="en-US"/>
          </a:p>
        </p:txBody>
      </p:sp>
    </p:spTree>
    <p:extLst>
      <p:ext uri="{BB962C8B-B14F-4D97-AF65-F5344CB8AC3E}">
        <p14:creationId xmlns:p14="http://schemas.microsoft.com/office/powerpoint/2010/main" val="3544393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hlinkClick r:id="rId3"/>
              </a:rPr>
              <a:t>資料來源 </a:t>
            </a:r>
            <a:r>
              <a:rPr lang="en-US" altLang="zh-TW" dirty="0">
                <a:hlinkClick r:id="rId3"/>
              </a:rPr>
              <a:t>: https://swf.com.tw/?p=1002</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Understanding callbacks: </a:t>
            </a:r>
            <a:r>
              <a:rPr lang="en-US" altLang="zh-TW" dirty="0">
                <a:hlinkClick r:id="rId4"/>
              </a:rPr>
              <a:t>https://subscription.packtpub.com/book/application_development/9781787287815/3/ch03lvl1sec41/understanding-callbacks</a:t>
            </a:r>
            <a:endParaRPr lang="en-US" altLang="zh-TW" sz="1200" b="0" i="0" kern="1200" dirty="0">
              <a:solidFill>
                <a:schemeClr val="tx1"/>
              </a:solidFill>
              <a:effectLst/>
              <a:latin typeface="+mn-lt"/>
              <a:ea typeface="+mn-ea"/>
              <a:cs typeface="+mn-cs"/>
            </a:endParaRPr>
          </a:p>
          <a:p>
            <a:pPr marL="0" indent="0">
              <a:buNone/>
            </a:pP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24</a:t>
            </a:fld>
            <a:endParaRPr lang="zh-TW" altLang="en-US"/>
          </a:p>
        </p:txBody>
      </p:sp>
    </p:spTree>
    <p:extLst>
      <p:ext uri="{BB962C8B-B14F-4D97-AF65-F5344CB8AC3E}">
        <p14:creationId xmlns:p14="http://schemas.microsoft.com/office/powerpoint/2010/main" val="4166738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hlinkClick r:id="rId3"/>
              </a:rPr>
              <a:t>資料來源 </a:t>
            </a:r>
            <a:r>
              <a:rPr lang="en-US" altLang="zh-TW" dirty="0">
                <a:hlinkClick r:id="rId4"/>
              </a:rPr>
              <a:t>https://www.cloudmqtt.com/blog/2018-11-21-mqtt-what-is-client-id.html</a:t>
            </a:r>
            <a:endParaRPr lang="en-US" altLang="zh-TW" sz="1200" b="0" i="0" kern="1200" dirty="0">
              <a:solidFill>
                <a:schemeClr val="tx1"/>
              </a:solidFill>
              <a:effectLst/>
              <a:latin typeface="+mn-lt"/>
              <a:ea typeface="+mn-ea"/>
              <a:cs typeface="+mn-cs"/>
            </a:endParaRP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25</a:t>
            </a:fld>
            <a:endParaRPr lang="zh-TW" altLang="en-US"/>
          </a:p>
        </p:txBody>
      </p:sp>
    </p:spTree>
    <p:extLst>
      <p:ext uri="{BB962C8B-B14F-4D97-AF65-F5344CB8AC3E}">
        <p14:creationId xmlns:p14="http://schemas.microsoft.com/office/powerpoint/2010/main" val="2548240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hlinkClick r:id="rId3"/>
              </a:rPr>
              <a:t>資料來源 </a:t>
            </a:r>
            <a:r>
              <a:rPr lang="en-US" altLang="zh-TW" dirty="0">
                <a:hlinkClick r:id="rId4"/>
              </a:rPr>
              <a:t>https://subscription.packtpub.com/book/application_development/9781787287815/3/ch03lvl1sec41/understanding-callbacks</a:t>
            </a:r>
            <a:endParaRPr lang="en-US" altLang="zh-TW" sz="1200" b="0" i="0" kern="1200" dirty="0">
              <a:solidFill>
                <a:schemeClr val="tx1"/>
              </a:solidFill>
              <a:effectLst/>
              <a:latin typeface="+mn-lt"/>
              <a:ea typeface="+mn-ea"/>
              <a:cs typeface="+mn-cs"/>
            </a:endParaRP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26</a:t>
            </a:fld>
            <a:endParaRPr lang="zh-TW" altLang="en-US"/>
          </a:p>
        </p:txBody>
      </p:sp>
    </p:spTree>
    <p:extLst>
      <p:ext uri="{BB962C8B-B14F-4D97-AF65-F5344CB8AC3E}">
        <p14:creationId xmlns:p14="http://schemas.microsoft.com/office/powerpoint/2010/main" val="981251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hlinkClick r:id="rId3"/>
              </a:rPr>
              <a:t>資料來源 </a:t>
            </a:r>
            <a:r>
              <a:rPr lang="en-US" altLang="zh-TW" dirty="0">
                <a:hlinkClick r:id="rId4"/>
              </a:rPr>
              <a:t>https://subscription.packtpub.com/book/application_development/9781787287815/3/ch03lvl1sec41/understanding-callbacks</a:t>
            </a:r>
            <a:endParaRPr lang="en-US" altLang="zh-TW" sz="1200" b="0" i="0" kern="1200" dirty="0">
              <a:solidFill>
                <a:schemeClr val="tx1"/>
              </a:solidFill>
              <a:effectLst/>
              <a:latin typeface="+mn-lt"/>
              <a:ea typeface="+mn-ea"/>
              <a:cs typeface="+mn-cs"/>
            </a:endParaRPr>
          </a:p>
          <a:p>
            <a:pPr marL="0" indent="0">
              <a:buNone/>
            </a:pP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27</a:t>
            </a:fld>
            <a:endParaRPr lang="zh-TW" altLang="en-US"/>
          </a:p>
        </p:txBody>
      </p:sp>
    </p:spTree>
    <p:extLst>
      <p:ext uri="{BB962C8B-B14F-4D97-AF65-F5344CB8AC3E}">
        <p14:creationId xmlns:p14="http://schemas.microsoft.com/office/powerpoint/2010/main" val="3967798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hlinkClick r:id="rId3"/>
              </a:rPr>
              <a:t>資料來源 </a:t>
            </a:r>
            <a:r>
              <a:rPr lang="en-US" altLang="zh-TW" dirty="0">
                <a:hlinkClick r:id="rId4"/>
              </a:rPr>
              <a:t>http://www.steves-internet-guide.com/mqtt-python-callbacks/</a:t>
            </a:r>
            <a:endParaRPr lang="en-US" altLang="zh-TW" sz="1200" b="0" i="0" kern="1200" dirty="0">
              <a:solidFill>
                <a:schemeClr val="tx1"/>
              </a:solidFill>
              <a:effectLst/>
              <a:latin typeface="+mn-lt"/>
              <a:ea typeface="+mn-ea"/>
              <a:cs typeface="+mn-cs"/>
            </a:endParaRP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28</a:t>
            </a:fld>
            <a:endParaRPr lang="zh-TW" altLang="en-US"/>
          </a:p>
        </p:txBody>
      </p:sp>
    </p:spTree>
    <p:extLst>
      <p:ext uri="{BB962C8B-B14F-4D97-AF65-F5344CB8AC3E}">
        <p14:creationId xmlns:p14="http://schemas.microsoft.com/office/powerpoint/2010/main" val="3634152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hlinkClick r:id="rId3"/>
              </a:rPr>
              <a:t>資料來源 </a:t>
            </a:r>
            <a:r>
              <a:rPr lang="en-US" altLang="zh-TW" dirty="0">
                <a:hlinkClick r:id="rId4"/>
              </a:rPr>
              <a:t>https://forum.arduino.cc/index.php?topic=266167.0</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29</a:t>
            </a:fld>
            <a:endParaRPr lang="zh-TW" altLang="en-US"/>
          </a:p>
        </p:txBody>
      </p:sp>
    </p:spTree>
    <p:extLst>
      <p:ext uri="{BB962C8B-B14F-4D97-AF65-F5344CB8AC3E}">
        <p14:creationId xmlns:p14="http://schemas.microsoft.com/office/powerpoint/2010/main" val="2912934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30</a:t>
            </a:fld>
            <a:endParaRPr lang="zh-TW" altLang="en-US"/>
          </a:p>
        </p:txBody>
      </p:sp>
    </p:spTree>
    <p:extLst>
      <p:ext uri="{BB962C8B-B14F-4D97-AF65-F5344CB8AC3E}">
        <p14:creationId xmlns:p14="http://schemas.microsoft.com/office/powerpoint/2010/main" val="1946136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31</a:t>
            </a:fld>
            <a:endParaRPr lang="zh-TW" altLang="en-US"/>
          </a:p>
        </p:txBody>
      </p:sp>
    </p:spTree>
    <p:extLst>
      <p:ext uri="{BB962C8B-B14F-4D97-AF65-F5344CB8AC3E}">
        <p14:creationId xmlns:p14="http://schemas.microsoft.com/office/powerpoint/2010/main" val="1737421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http://blog.magicblocks.io/2017/06/lesson-18-mqtt-dash-mobile-app-with.html</a:t>
            </a:r>
            <a:endParaRPr lang="zh-TW" altLang="en-US"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32</a:t>
            </a:fld>
            <a:endParaRPr lang="zh-TW" altLang="en-US"/>
          </a:p>
        </p:txBody>
      </p:sp>
    </p:spTree>
    <p:extLst>
      <p:ext uri="{BB962C8B-B14F-4D97-AF65-F5344CB8AC3E}">
        <p14:creationId xmlns:p14="http://schemas.microsoft.com/office/powerpoint/2010/main" val="159144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https://www.rfwireless-world.com/IoT/IoT-Stack-vs-Web-Stack.html</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5</a:t>
            </a:fld>
            <a:endParaRPr lang="zh-TW" altLang="en-US"/>
          </a:p>
        </p:txBody>
      </p:sp>
    </p:spTree>
    <p:extLst>
      <p:ext uri="{BB962C8B-B14F-4D97-AF65-F5344CB8AC3E}">
        <p14:creationId xmlns:p14="http://schemas.microsoft.com/office/powerpoint/2010/main" val="1425549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33</a:t>
            </a:fld>
            <a:endParaRPr lang="zh-TW" altLang="en-US"/>
          </a:p>
        </p:txBody>
      </p:sp>
    </p:spTree>
    <p:extLst>
      <p:ext uri="{BB962C8B-B14F-4D97-AF65-F5344CB8AC3E}">
        <p14:creationId xmlns:p14="http://schemas.microsoft.com/office/powerpoint/2010/main" val="479349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hlinkClick r:id="rId3"/>
              </a:rPr>
              <a:t>資料來源 </a:t>
            </a:r>
            <a:r>
              <a:rPr lang="en-US" altLang="zh-TW" dirty="0">
                <a:hlinkClick r:id="rId3"/>
              </a:rPr>
              <a:t>: https://swf.com.tw/?p=1002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34</a:t>
            </a:fld>
            <a:endParaRPr lang="zh-TW" altLang="en-US"/>
          </a:p>
        </p:txBody>
      </p:sp>
    </p:spTree>
    <p:extLst>
      <p:ext uri="{BB962C8B-B14F-4D97-AF65-F5344CB8AC3E}">
        <p14:creationId xmlns:p14="http://schemas.microsoft.com/office/powerpoint/2010/main" val="3596068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https://www.allaboutcircuits.com/projects/introduction-to-the-mqtt-protocol-on-nodemcu/</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35</a:t>
            </a:fld>
            <a:endParaRPr lang="zh-TW" altLang="en-US"/>
          </a:p>
        </p:txBody>
      </p:sp>
    </p:spTree>
    <p:extLst>
      <p:ext uri="{BB962C8B-B14F-4D97-AF65-F5344CB8AC3E}">
        <p14:creationId xmlns:p14="http://schemas.microsoft.com/office/powerpoint/2010/main" val="514121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https://zoetrope.io/tech-blog/brief-practical-introduction-mqtt-protocol-and-its-application-iot/</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36</a:t>
            </a:fld>
            <a:endParaRPr lang="zh-TW" altLang="en-US"/>
          </a:p>
        </p:txBody>
      </p:sp>
    </p:spTree>
    <p:extLst>
      <p:ext uri="{BB962C8B-B14F-4D97-AF65-F5344CB8AC3E}">
        <p14:creationId xmlns:p14="http://schemas.microsoft.com/office/powerpoint/2010/main" val="1356905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https://www.allaboutcircuits.com/projects/introduction-to-the-mqtt-protocol-on-nodemcu/</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37</a:t>
            </a:fld>
            <a:endParaRPr lang="zh-TW" altLang="en-US"/>
          </a:p>
        </p:txBody>
      </p:sp>
    </p:spTree>
    <p:extLst>
      <p:ext uri="{BB962C8B-B14F-4D97-AF65-F5344CB8AC3E}">
        <p14:creationId xmlns:p14="http://schemas.microsoft.com/office/powerpoint/2010/main" val="1746499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hlinkClick r:id="rId3"/>
              </a:rPr>
              <a:t>資料來源 </a:t>
            </a:r>
            <a:r>
              <a:rPr lang="en-US" altLang="zh-TW" dirty="0">
                <a:hlinkClick r:id="rId3"/>
              </a:rPr>
              <a:t>: </a:t>
            </a:r>
            <a:r>
              <a:rPr lang="en-US" altLang="zh-TW" dirty="0">
                <a:hlinkClick r:id="rId4"/>
              </a:rPr>
              <a:t>https://thinkingiot.blogspot.com/2016/08/mqtt-vs-coap-or-others.html</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38</a:t>
            </a:fld>
            <a:endParaRPr lang="zh-TW" altLang="en-US"/>
          </a:p>
        </p:txBody>
      </p:sp>
    </p:spTree>
    <p:extLst>
      <p:ext uri="{BB962C8B-B14F-4D97-AF65-F5344CB8AC3E}">
        <p14:creationId xmlns:p14="http://schemas.microsoft.com/office/powerpoint/2010/main" val="2069940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https://zoetrope.io/tech-blog/brief-practical-introduction-mqtt-protocol-and-its-application-iot/</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39</a:t>
            </a:fld>
            <a:endParaRPr lang="zh-TW" altLang="en-US"/>
          </a:p>
        </p:txBody>
      </p:sp>
    </p:spTree>
    <p:extLst>
      <p:ext uri="{BB962C8B-B14F-4D97-AF65-F5344CB8AC3E}">
        <p14:creationId xmlns:p14="http://schemas.microsoft.com/office/powerpoint/2010/main" val="203632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40</a:t>
            </a:fld>
            <a:endParaRPr lang="zh-TW" altLang="en-US"/>
          </a:p>
        </p:txBody>
      </p:sp>
    </p:spTree>
    <p:extLst>
      <p:ext uri="{BB962C8B-B14F-4D97-AF65-F5344CB8AC3E}">
        <p14:creationId xmlns:p14="http://schemas.microsoft.com/office/powerpoint/2010/main" val="3028587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41</a:t>
            </a:fld>
            <a:endParaRPr lang="zh-TW" altLang="en-US"/>
          </a:p>
        </p:txBody>
      </p:sp>
    </p:spTree>
    <p:extLst>
      <p:ext uri="{BB962C8B-B14F-4D97-AF65-F5344CB8AC3E}">
        <p14:creationId xmlns:p14="http://schemas.microsoft.com/office/powerpoint/2010/main" val="2757009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42</a:t>
            </a:fld>
            <a:endParaRPr lang="zh-TW" altLang="en-US"/>
          </a:p>
        </p:txBody>
      </p:sp>
    </p:spTree>
    <p:extLst>
      <p:ext uri="{BB962C8B-B14F-4D97-AF65-F5344CB8AC3E}">
        <p14:creationId xmlns:p14="http://schemas.microsoft.com/office/powerpoint/2010/main" val="62751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https://www.rfwireless-world.com/IoT/IoT-Stack-vs-Web-Stack.html</a:t>
            </a:r>
            <a:endParaRPr lang="en-US" altLang="zh-TW" dirty="0"/>
          </a:p>
          <a:p>
            <a:pPr marL="0" indent="0">
              <a:buNone/>
            </a:pPr>
            <a:r>
              <a:rPr lang="en-US" altLang="zh-TW" dirty="0">
                <a:hlinkClick r:id="rId4"/>
              </a:rPr>
              <a:t>http://www.ciscopress.com/articles/article.asp?p=2923211&amp;seqNum=6</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6</a:t>
            </a:fld>
            <a:endParaRPr lang="zh-TW" altLang="en-US"/>
          </a:p>
        </p:txBody>
      </p:sp>
    </p:spTree>
    <p:extLst>
      <p:ext uri="{BB962C8B-B14F-4D97-AF65-F5344CB8AC3E}">
        <p14:creationId xmlns:p14="http://schemas.microsoft.com/office/powerpoint/2010/main" val="1126611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43</a:t>
            </a:fld>
            <a:endParaRPr lang="zh-TW" altLang="en-US"/>
          </a:p>
        </p:txBody>
      </p:sp>
    </p:spTree>
    <p:extLst>
      <p:ext uri="{BB962C8B-B14F-4D97-AF65-F5344CB8AC3E}">
        <p14:creationId xmlns:p14="http://schemas.microsoft.com/office/powerpoint/2010/main" val="4163559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https://devblog.axway.com/apis/api-builder-and-mqtt-for-iot-part-1/</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hlinkClick r:id="rId4"/>
              </a:rPr>
              <a:t>資料來源 </a:t>
            </a:r>
            <a:r>
              <a:rPr lang="en-US" altLang="zh-TW" dirty="0">
                <a:hlinkClick r:id="rId4"/>
              </a:rPr>
              <a:t>: </a:t>
            </a:r>
            <a:r>
              <a:rPr lang="en-US" altLang="zh-TW" dirty="0">
                <a:hlinkClick r:id="rId5"/>
              </a:rPr>
              <a:t>https://thinkingiot.blogspot.com/2016/08/mqtt-vs-coap-or-others.html</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44</a:t>
            </a:fld>
            <a:endParaRPr lang="zh-TW" altLang="en-US"/>
          </a:p>
        </p:txBody>
      </p:sp>
    </p:spTree>
    <p:extLst>
      <p:ext uri="{BB962C8B-B14F-4D97-AF65-F5344CB8AC3E}">
        <p14:creationId xmlns:p14="http://schemas.microsoft.com/office/powerpoint/2010/main" val="1368858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https://unitronicsplc.com/Download/SoftwareHelp/UniLogic_Knowledgebase/Communications/MQTT.htm</a:t>
            </a:r>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45</a:t>
            </a:fld>
            <a:endParaRPr lang="zh-TW" altLang="en-US"/>
          </a:p>
        </p:txBody>
      </p:sp>
    </p:spTree>
    <p:extLst>
      <p:ext uri="{BB962C8B-B14F-4D97-AF65-F5344CB8AC3E}">
        <p14:creationId xmlns:p14="http://schemas.microsoft.com/office/powerpoint/2010/main" val="2359726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https://www.embedded.com/mqtt-essentials-scenarios-and-the-pub-sub-pattern/</a:t>
            </a:r>
            <a:endParaRPr lang="en-US" altLang="zh-TW" dirty="0"/>
          </a:p>
          <a:p>
            <a:r>
              <a:rPr lang="en-US" altLang="zh-TW" sz="1200" b="0" i="0" kern="1200" dirty="0">
                <a:solidFill>
                  <a:schemeClr val="tx1"/>
                </a:solidFill>
                <a:effectLst/>
                <a:latin typeface="+mn-lt"/>
                <a:ea typeface="+mn-ea"/>
                <a:cs typeface="+mn-cs"/>
              </a:rPr>
              <a:t>The publish-subscribe pattern requires a </a:t>
            </a:r>
            <a:r>
              <a:rPr lang="en-US" altLang="zh-TW" sz="1200" b="1" i="0" kern="1200" dirty="0">
                <a:solidFill>
                  <a:schemeClr val="tx1"/>
                </a:solidFill>
                <a:effectLst/>
                <a:latin typeface="+mn-lt"/>
                <a:ea typeface="+mn-ea"/>
                <a:cs typeface="+mn-cs"/>
              </a:rPr>
              <a:t>broker</a:t>
            </a:r>
            <a:r>
              <a:rPr lang="en-US" altLang="zh-TW" sz="1200" b="0" i="0" kern="1200" dirty="0">
                <a:solidFill>
                  <a:schemeClr val="tx1"/>
                </a:solidFill>
                <a:effectLst/>
                <a:latin typeface="+mn-lt"/>
                <a:ea typeface="+mn-ea"/>
                <a:cs typeface="+mn-cs"/>
              </a:rPr>
              <a:t>, also known as </a:t>
            </a:r>
            <a:r>
              <a:rPr lang="en-US" altLang="zh-TW" sz="1200" b="1" i="0" kern="1200" dirty="0">
                <a:solidFill>
                  <a:schemeClr val="tx1"/>
                </a:solidFill>
                <a:effectLst/>
                <a:latin typeface="+mn-lt"/>
                <a:ea typeface="+mn-ea"/>
                <a:cs typeface="+mn-cs"/>
              </a:rPr>
              <a:t>server</a:t>
            </a:r>
            <a:r>
              <a:rPr lang="en-US" altLang="zh-TW" sz="1200" b="0" i="0" kern="1200" dirty="0">
                <a:solidFill>
                  <a:schemeClr val="tx1"/>
                </a:solidFill>
                <a:effectLst/>
                <a:latin typeface="+mn-lt"/>
                <a:ea typeface="+mn-ea"/>
                <a:cs typeface="+mn-cs"/>
              </a:rPr>
              <a:t>. All the clients establish a connection with the broker. The client that sends a message through the broker is known as the </a:t>
            </a:r>
            <a:r>
              <a:rPr lang="en-US" altLang="zh-TW" sz="1200" b="1" i="0" kern="1200" dirty="0">
                <a:solidFill>
                  <a:schemeClr val="tx1"/>
                </a:solidFill>
                <a:effectLst/>
                <a:latin typeface="+mn-lt"/>
                <a:ea typeface="+mn-ea"/>
                <a:cs typeface="+mn-cs"/>
              </a:rPr>
              <a:t>publisher</a:t>
            </a:r>
            <a:r>
              <a:rPr lang="en-US" altLang="zh-TW" sz="1200" b="0" i="0" kern="1200" dirty="0">
                <a:solidFill>
                  <a:schemeClr val="tx1"/>
                </a:solidFill>
                <a:effectLst/>
                <a:latin typeface="+mn-lt"/>
                <a:ea typeface="+mn-ea"/>
                <a:cs typeface="+mn-cs"/>
              </a:rPr>
              <a:t>. The broker filters the incoming messages and distributes them to the clients that are interested in the type of received messages. The clients that register to the broker as interested in specific types of messages are known as </a:t>
            </a:r>
            <a:r>
              <a:rPr lang="en-US" altLang="zh-TW" sz="1200" b="1" i="0" kern="1200" dirty="0">
                <a:solidFill>
                  <a:schemeClr val="tx1"/>
                </a:solidFill>
                <a:effectLst/>
                <a:latin typeface="+mn-lt"/>
                <a:ea typeface="+mn-ea"/>
                <a:cs typeface="+mn-cs"/>
              </a:rPr>
              <a:t>subscribers</a:t>
            </a:r>
            <a:r>
              <a:rPr lang="en-US" altLang="zh-TW" sz="1200" b="0" i="0" kern="1200" dirty="0">
                <a:solidFill>
                  <a:schemeClr val="tx1"/>
                </a:solidFill>
                <a:effectLst/>
                <a:latin typeface="+mn-lt"/>
                <a:ea typeface="+mn-ea"/>
                <a:cs typeface="+mn-cs"/>
              </a:rPr>
              <a:t>. Hence, both publishers and subscribers establish a connection with the broker.</a:t>
            </a:r>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46</a:t>
            </a:fld>
            <a:endParaRPr lang="zh-TW" altLang="en-US"/>
          </a:p>
        </p:txBody>
      </p:sp>
    </p:spTree>
    <p:extLst>
      <p:ext uri="{BB962C8B-B14F-4D97-AF65-F5344CB8AC3E}">
        <p14:creationId xmlns:p14="http://schemas.microsoft.com/office/powerpoint/2010/main" val="3124342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47</a:t>
            </a:fld>
            <a:endParaRPr lang="zh-TW" altLang="en-US"/>
          </a:p>
        </p:txBody>
      </p:sp>
    </p:spTree>
    <p:extLst>
      <p:ext uri="{BB962C8B-B14F-4D97-AF65-F5344CB8AC3E}">
        <p14:creationId xmlns:p14="http://schemas.microsoft.com/office/powerpoint/2010/main" val="8054797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48</a:t>
            </a:fld>
            <a:endParaRPr lang="zh-TW" altLang="en-US"/>
          </a:p>
        </p:txBody>
      </p:sp>
    </p:spTree>
    <p:extLst>
      <p:ext uri="{BB962C8B-B14F-4D97-AF65-F5344CB8AC3E}">
        <p14:creationId xmlns:p14="http://schemas.microsoft.com/office/powerpoint/2010/main" val="2260596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49</a:t>
            </a:fld>
            <a:endParaRPr lang="zh-TW" altLang="en-US"/>
          </a:p>
        </p:txBody>
      </p:sp>
    </p:spTree>
    <p:extLst>
      <p:ext uri="{BB962C8B-B14F-4D97-AF65-F5344CB8AC3E}">
        <p14:creationId xmlns:p14="http://schemas.microsoft.com/office/powerpoint/2010/main" val="2436708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50</a:t>
            </a:fld>
            <a:endParaRPr lang="zh-TW" altLang="en-US"/>
          </a:p>
        </p:txBody>
      </p:sp>
    </p:spTree>
    <p:extLst>
      <p:ext uri="{BB962C8B-B14F-4D97-AF65-F5344CB8AC3E}">
        <p14:creationId xmlns:p14="http://schemas.microsoft.com/office/powerpoint/2010/main" val="116312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51</a:t>
            </a:fld>
            <a:endParaRPr lang="zh-TW" altLang="en-US"/>
          </a:p>
        </p:txBody>
      </p:sp>
    </p:spTree>
    <p:extLst>
      <p:ext uri="{BB962C8B-B14F-4D97-AF65-F5344CB8AC3E}">
        <p14:creationId xmlns:p14="http://schemas.microsoft.com/office/powerpoint/2010/main" val="2838739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http://www.steves-internet-guide.com/mqtt-publish-subscribe/</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52</a:t>
            </a:fld>
            <a:endParaRPr lang="zh-TW" altLang="en-US"/>
          </a:p>
        </p:txBody>
      </p:sp>
    </p:spTree>
    <p:extLst>
      <p:ext uri="{BB962C8B-B14F-4D97-AF65-F5344CB8AC3E}">
        <p14:creationId xmlns:p14="http://schemas.microsoft.com/office/powerpoint/2010/main" val="2150316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https://www.baseapp.com/iot/protocols-for-iot/</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a:t>
            </a:fld>
            <a:endParaRPr lang="zh-TW" altLang="en-US"/>
          </a:p>
        </p:txBody>
      </p:sp>
    </p:spTree>
    <p:extLst>
      <p:ext uri="{BB962C8B-B14F-4D97-AF65-F5344CB8AC3E}">
        <p14:creationId xmlns:p14="http://schemas.microsoft.com/office/powerpoint/2010/main" val="2539282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https://github.com/mrizvic/nodemcu-uart2mqtt</a:t>
            </a:r>
            <a:r>
              <a:rPr lang="en-US" altLang="zh-TW" dirty="0">
                <a:hlinkClick r:id="rId4"/>
              </a:rPr>
              <a:t>/</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53</a:t>
            </a:fld>
            <a:endParaRPr lang="zh-TW" altLang="en-US"/>
          </a:p>
        </p:txBody>
      </p:sp>
    </p:spTree>
    <p:extLst>
      <p:ext uri="{BB962C8B-B14F-4D97-AF65-F5344CB8AC3E}">
        <p14:creationId xmlns:p14="http://schemas.microsoft.com/office/powerpoint/2010/main" val="3040557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http://axelta.com/Home_Automation_MQTT.php</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54</a:t>
            </a:fld>
            <a:endParaRPr lang="zh-TW" altLang="en-US"/>
          </a:p>
        </p:txBody>
      </p:sp>
    </p:spTree>
    <p:extLst>
      <p:ext uri="{BB962C8B-B14F-4D97-AF65-F5344CB8AC3E}">
        <p14:creationId xmlns:p14="http://schemas.microsoft.com/office/powerpoint/2010/main" val="1582818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http://axelta.com/Home_Automation_MQTT.php</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55</a:t>
            </a:fld>
            <a:endParaRPr lang="zh-TW" altLang="en-US"/>
          </a:p>
        </p:txBody>
      </p:sp>
    </p:spTree>
    <p:extLst>
      <p:ext uri="{BB962C8B-B14F-4D97-AF65-F5344CB8AC3E}">
        <p14:creationId xmlns:p14="http://schemas.microsoft.com/office/powerpoint/2010/main" val="954675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ea typeface="微軟正黑體" panose="020B0604030504040204" pitchFamily="34" charset="-120"/>
              </a:rPr>
              <a:t>資料來源</a:t>
            </a:r>
            <a:r>
              <a:rPr lang="en-US" altLang="zh-TW" sz="1200" dirty="0">
                <a:ea typeface="微軟正黑體" panose="020B0604030504040204" pitchFamily="34" charset="-120"/>
              </a:rPr>
              <a:t>: </a:t>
            </a:r>
            <a:r>
              <a:rPr lang="en-US" altLang="zh-TW" sz="1200" dirty="0">
                <a:ea typeface="微軟正黑體" panose="020B0604030504040204" pitchFamily="34" charset="-120"/>
                <a:hlinkClick r:id="rId3"/>
              </a:rPr>
              <a:t>https://www.myoschain.com/blog/140400808016478208</a:t>
            </a:r>
            <a:endParaRPr lang="zh-TW" altLang="en-US" sz="1200" dirty="0">
              <a:ea typeface="微軟正黑體" panose="020B0604030504040204" pitchFamily="34" charset="-120"/>
            </a:endParaRP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56</a:t>
            </a:fld>
            <a:endParaRPr lang="zh-TW" altLang="en-US"/>
          </a:p>
        </p:txBody>
      </p:sp>
    </p:spTree>
    <p:extLst>
      <p:ext uri="{BB962C8B-B14F-4D97-AF65-F5344CB8AC3E}">
        <p14:creationId xmlns:p14="http://schemas.microsoft.com/office/powerpoint/2010/main" val="1412719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ea typeface="微軟正黑體" panose="020B0604030504040204" pitchFamily="34" charset="-120"/>
              </a:rPr>
              <a:t>資料來源</a:t>
            </a:r>
            <a:r>
              <a:rPr lang="en-US" altLang="zh-TW" sz="1200" dirty="0">
                <a:ea typeface="微軟正黑體" panose="020B0604030504040204" pitchFamily="34" charset="-120"/>
              </a:rPr>
              <a:t>: </a:t>
            </a:r>
            <a:r>
              <a:rPr lang="en-US" altLang="zh-TW" sz="1200" dirty="0">
                <a:ea typeface="微軟正黑體" panose="020B0604030504040204" pitchFamily="34" charset="-120"/>
                <a:hlinkClick r:id="rId3"/>
              </a:rPr>
              <a:t>https://www.myoschain.com/blog/140400808016478208</a:t>
            </a:r>
            <a:endParaRPr lang="zh-TW" altLang="en-US" sz="1200" dirty="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57</a:t>
            </a:fld>
            <a:endParaRPr lang="zh-TW" altLang="en-US"/>
          </a:p>
        </p:txBody>
      </p:sp>
    </p:spTree>
    <p:extLst>
      <p:ext uri="{BB962C8B-B14F-4D97-AF65-F5344CB8AC3E}">
        <p14:creationId xmlns:p14="http://schemas.microsoft.com/office/powerpoint/2010/main" val="27541265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https://www.mdpi.com/2071-1050/11/20/5777/htm#sec2dot1-sustainability-11-05777</a:t>
            </a:r>
            <a:endParaRPr lang="zh-TW" altLang="en-US" dirty="0"/>
          </a:p>
        </p:txBody>
      </p:sp>
      <p:sp>
        <p:nvSpPr>
          <p:cNvPr id="4" name="投影片編號版面配置區 3"/>
          <p:cNvSpPr>
            <a:spLocks noGrp="1"/>
          </p:cNvSpPr>
          <p:nvPr>
            <p:ph type="sldNum" sz="quarter" idx="5"/>
          </p:nvPr>
        </p:nvSpPr>
        <p:spPr/>
        <p:txBody>
          <a:bodyPr/>
          <a:lstStyle/>
          <a:p>
            <a:fld id="{16677BE7-28D7-4497-BB79-2EB243515256}" type="slidenum">
              <a:rPr lang="zh-TW" altLang="en-US" smtClean="0"/>
              <a:t>58</a:t>
            </a:fld>
            <a:endParaRPr lang="zh-TW" altLang="en-US"/>
          </a:p>
        </p:txBody>
      </p:sp>
    </p:spTree>
    <p:extLst>
      <p:ext uri="{BB962C8B-B14F-4D97-AF65-F5344CB8AC3E}">
        <p14:creationId xmlns:p14="http://schemas.microsoft.com/office/powerpoint/2010/main" val="34961441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63</a:t>
            </a:fld>
            <a:endParaRPr lang="zh-TW" altLang="en-US"/>
          </a:p>
        </p:txBody>
      </p:sp>
    </p:spTree>
    <p:extLst>
      <p:ext uri="{BB962C8B-B14F-4D97-AF65-F5344CB8AC3E}">
        <p14:creationId xmlns:p14="http://schemas.microsoft.com/office/powerpoint/2010/main" val="1136268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 </a:t>
            </a:r>
            <a:r>
              <a:rPr lang="en-US" altLang="zh-TW" dirty="0">
                <a:hlinkClick r:id="rId3"/>
              </a:rPr>
              <a:t>https://www.sciencedirect.com/science/article/pii/S1877050915038193</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A_Comparison_of_Lightweight_Communication_Protocol.pdf</a:t>
            </a:r>
            <a:endParaRPr lang="en-US" altLang="zh-TW" dirty="0"/>
          </a:p>
          <a:p>
            <a:pPr marL="0" indent="0">
              <a:buNone/>
            </a:pPr>
            <a:r>
              <a:rPr lang="en-US" altLang="zh-TW" dirty="0">
                <a:hlinkClick r:id="rId4"/>
              </a:rPr>
              <a:t>https://kknews.cc/zh-tw/news/22k6bmg.html</a:t>
            </a:r>
            <a:endParaRPr lang="en-US" altLang="zh-TW" dirty="0"/>
          </a:p>
          <a:p>
            <a:pPr marL="0" indent="0">
              <a:buNone/>
            </a:pPr>
            <a:r>
              <a:rPr lang="en-US" altLang="zh-TW" dirty="0">
                <a:hlinkClick r:id="rId5"/>
              </a:rPr>
              <a:t>https://www.eclipse.org/community/eclipse_newsletter/2014/february/article2.php</a:t>
            </a:r>
            <a:endParaRPr lang="en-US" altLang="zh-TW" sz="1200" b="0" i="0" kern="1200" dirty="0">
              <a:solidFill>
                <a:schemeClr val="tx1"/>
              </a:solidFill>
              <a:effectLst/>
              <a:latin typeface="+mn-lt"/>
              <a:ea typeface="+mn-ea"/>
              <a:cs typeface="+mn-cs"/>
            </a:endParaRPr>
          </a:p>
          <a:p>
            <a:pPr marL="0" indent="0">
              <a:buNone/>
            </a:pPr>
            <a:endParaRPr lang="en-US" altLang="zh-TW" sz="1200" b="0" i="0" kern="1200" dirty="0">
              <a:solidFill>
                <a:schemeClr val="tx1"/>
              </a:solidFill>
              <a:effectLst/>
              <a:latin typeface="+mn-lt"/>
              <a:ea typeface="+mn-ea"/>
              <a:cs typeface="+mn-cs"/>
            </a:endParaRP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64</a:t>
            </a:fld>
            <a:endParaRPr lang="zh-TW" altLang="en-US"/>
          </a:p>
        </p:txBody>
      </p:sp>
    </p:spTree>
    <p:extLst>
      <p:ext uri="{BB962C8B-B14F-4D97-AF65-F5344CB8AC3E}">
        <p14:creationId xmlns:p14="http://schemas.microsoft.com/office/powerpoint/2010/main" val="2892738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 </a:t>
            </a:r>
            <a:r>
              <a:rPr lang="en-US" altLang="zh-TW" dirty="0">
                <a:hlinkClick r:id="rId3"/>
              </a:rPr>
              <a:t>http://www.steves-internet-guide.com/mqtt-sn/</a:t>
            </a:r>
            <a:endParaRPr lang="en-US" altLang="zh-TW" dirty="0"/>
          </a:p>
          <a:p>
            <a:pPr marL="0" indent="0">
              <a:buNone/>
            </a:pPr>
            <a:endParaRPr lang="en-US" altLang="zh-TW" sz="1200" b="0" i="0" kern="1200" dirty="0">
              <a:solidFill>
                <a:schemeClr val="tx1"/>
              </a:solidFill>
              <a:effectLst/>
              <a:latin typeface="+mn-lt"/>
              <a:ea typeface="+mn-ea"/>
              <a:cs typeface="+mn-cs"/>
            </a:endParaRPr>
          </a:p>
          <a:p>
            <a:pPr marL="0" indent="0">
              <a:buNone/>
            </a:pPr>
            <a:endParaRPr lang="en-US" altLang="zh-TW" sz="1200" b="0" i="0" kern="1200" dirty="0">
              <a:solidFill>
                <a:schemeClr val="tx1"/>
              </a:solidFill>
              <a:effectLst/>
              <a:latin typeface="+mn-lt"/>
              <a:ea typeface="+mn-ea"/>
              <a:cs typeface="+mn-cs"/>
            </a:endParaRP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65</a:t>
            </a:fld>
            <a:endParaRPr lang="zh-TW" altLang="en-US"/>
          </a:p>
        </p:txBody>
      </p:sp>
    </p:spTree>
    <p:extLst>
      <p:ext uri="{BB962C8B-B14F-4D97-AF65-F5344CB8AC3E}">
        <p14:creationId xmlns:p14="http://schemas.microsoft.com/office/powerpoint/2010/main" val="4260249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http://www.steves-internet-guide.com/mqtt-sn/</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66</a:t>
            </a:fld>
            <a:endParaRPr lang="zh-TW" altLang="en-US"/>
          </a:p>
        </p:txBody>
      </p:sp>
    </p:spTree>
    <p:extLst>
      <p:ext uri="{BB962C8B-B14F-4D97-AF65-F5344CB8AC3E}">
        <p14:creationId xmlns:p14="http://schemas.microsoft.com/office/powerpoint/2010/main" val="164914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hlinkClick r:id="rId3"/>
              </a:rPr>
              <a:t>https://www.baseapp.com/iot/protocols-for-iot/</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a:t>
            </a:fld>
            <a:endParaRPr lang="zh-TW" altLang="en-US"/>
          </a:p>
        </p:txBody>
      </p:sp>
    </p:spTree>
    <p:extLst>
      <p:ext uri="{BB962C8B-B14F-4D97-AF65-F5344CB8AC3E}">
        <p14:creationId xmlns:p14="http://schemas.microsoft.com/office/powerpoint/2010/main" val="2115789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68</a:t>
            </a:fld>
            <a:endParaRPr lang="zh-TW" altLang="en-US"/>
          </a:p>
        </p:txBody>
      </p:sp>
    </p:spTree>
    <p:extLst>
      <p:ext uri="{BB962C8B-B14F-4D97-AF65-F5344CB8AC3E}">
        <p14:creationId xmlns:p14="http://schemas.microsoft.com/office/powerpoint/2010/main" val="34772967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69</a:t>
            </a:fld>
            <a:endParaRPr lang="zh-TW" altLang="en-US"/>
          </a:p>
        </p:txBody>
      </p:sp>
    </p:spTree>
    <p:extLst>
      <p:ext uri="{BB962C8B-B14F-4D97-AF65-F5344CB8AC3E}">
        <p14:creationId xmlns:p14="http://schemas.microsoft.com/office/powerpoint/2010/main" val="2707033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https://radiocrafts.com/technologies/coap-constrained-application-protocol/</a:t>
            </a:r>
            <a:endParaRPr lang="en-US" altLang="zh-TW" dirty="0"/>
          </a:p>
          <a:p>
            <a:pPr marL="0" indent="0">
              <a:buNone/>
            </a:pPr>
            <a:r>
              <a:rPr lang="en-US" altLang="zh-TW" dirty="0"/>
              <a:t>CoAP standard : </a:t>
            </a:r>
            <a:r>
              <a:rPr lang="en-US" altLang="zh-TW" dirty="0">
                <a:hlinkClick r:id="rId4"/>
              </a:rPr>
              <a:t>https://tools.ietf.org/html/rfc7252</a:t>
            </a:r>
            <a:endParaRPr lang="en-US" altLang="zh-TW" dirty="0"/>
          </a:p>
          <a:p>
            <a:pPr marL="0" indent="0">
              <a:buNone/>
            </a:pPr>
            <a:r>
              <a:rPr lang="pt-BR" altLang="zh-TW" dirty="0"/>
              <a:t>Hypertext Transfer Protocol -- HTTP/1.1 standard : </a:t>
            </a:r>
            <a:r>
              <a:rPr lang="en-US" altLang="zh-TW" dirty="0">
                <a:hlinkClick r:id="rId5"/>
              </a:rPr>
              <a:t>https://tools.ietf.org/rfc/rfc2616.txt</a:t>
            </a: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70</a:t>
            </a:fld>
            <a:endParaRPr lang="zh-TW" altLang="en-US"/>
          </a:p>
        </p:txBody>
      </p:sp>
    </p:spTree>
    <p:extLst>
      <p:ext uri="{BB962C8B-B14F-4D97-AF65-F5344CB8AC3E}">
        <p14:creationId xmlns:p14="http://schemas.microsoft.com/office/powerpoint/2010/main" val="81068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71</a:t>
            </a:fld>
            <a:endParaRPr lang="zh-TW" altLang="en-US"/>
          </a:p>
        </p:txBody>
      </p:sp>
    </p:spTree>
    <p:extLst>
      <p:ext uri="{BB962C8B-B14F-4D97-AF65-F5344CB8AC3E}">
        <p14:creationId xmlns:p14="http://schemas.microsoft.com/office/powerpoint/2010/main" val="2753397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https://radiocrafts.com/technologies/coap-constrained-application-protocol/</a:t>
            </a:r>
            <a:endParaRPr lang="en-US" altLang="zh-TW" dirty="0"/>
          </a:p>
          <a:p>
            <a:pPr marL="0" indent="0">
              <a:buNone/>
            </a:pPr>
            <a:r>
              <a:rPr lang="en-US" altLang="zh-TW" dirty="0">
                <a:hlinkClick r:id="rId4"/>
              </a:rPr>
              <a:t>https://learn.adafruit.com/alltheiot-protocols/coap</a:t>
            </a:r>
            <a:endParaRPr lang="en-US" altLang="zh-TW" sz="1200" b="0" i="0" kern="1200" dirty="0">
              <a:solidFill>
                <a:schemeClr val="tx1"/>
              </a:solidFill>
              <a:effectLst/>
              <a:latin typeface="+mn-lt"/>
              <a:ea typeface="+mn-ea"/>
              <a:cs typeface="+mn-cs"/>
            </a:endParaRPr>
          </a:p>
          <a:p>
            <a:pPr marL="0" indent="0">
              <a:buNone/>
            </a:pPr>
            <a:r>
              <a:rPr lang="en-US" altLang="zh-TW" sz="1200" b="0" i="0" kern="1200" dirty="0">
                <a:solidFill>
                  <a:schemeClr val="tx1"/>
                </a:solidFill>
                <a:effectLst/>
                <a:latin typeface="+mn-lt"/>
                <a:ea typeface="+mn-ea"/>
                <a:cs typeface="+mn-cs"/>
              </a:rPr>
              <a:t>1.An API for a website is </a:t>
            </a:r>
            <a:r>
              <a:rPr lang="en-US" altLang="zh-TW" sz="1200" b="0" i="0" u="sng" kern="1200" dirty="0">
                <a:solidFill>
                  <a:schemeClr val="tx1"/>
                </a:solidFill>
                <a:effectLst/>
                <a:latin typeface="+mn-lt"/>
                <a:ea typeface="+mn-ea"/>
                <a:cs typeface="+mn-cs"/>
                <a:hlinkClick r:id="rId5"/>
              </a:rPr>
              <a:t>code</a:t>
            </a:r>
            <a:r>
              <a:rPr lang="en-US" altLang="zh-TW" sz="1200" b="0" i="0" kern="1200" dirty="0">
                <a:solidFill>
                  <a:schemeClr val="tx1"/>
                </a:solidFill>
                <a:effectLst/>
                <a:latin typeface="+mn-lt"/>
                <a:ea typeface="+mn-ea"/>
                <a:cs typeface="+mn-cs"/>
              </a:rPr>
              <a:t> that allows two software programs to communicate with each another . </a:t>
            </a:r>
          </a:p>
          <a:p>
            <a:pPr marL="0" indent="0">
              <a:buNone/>
            </a:pPr>
            <a:r>
              <a:rPr lang="en-US" altLang="zh-TW" sz="1200" b="0" i="0" kern="1200" dirty="0">
                <a:solidFill>
                  <a:schemeClr val="tx1"/>
                </a:solidFill>
                <a:effectLst/>
                <a:latin typeface="+mn-lt"/>
                <a:ea typeface="+mn-ea"/>
                <a:cs typeface="+mn-cs"/>
              </a:rPr>
              <a:t>The API spells out the proper way for a developer to write a program requesting services from an operating system or other application.</a:t>
            </a:r>
            <a:endParaRPr lang="en-US" altLang="zh-TW" dirty="0"/>
          </a:p>
          <a:p>
            <a:pPr marL="0" indent="0">
              <a:buNone/>
            </a:pPr>
            <a:endParaRPr lang="en-US" altLang="zh-TW" dirty="0"/>
          </a:p>
          <a:p>
            <a:pPr marL="0" indent="0">
              <a:buNone/>
            </a:pPr>
            <a:r>
              <a:rPr lang="en-US" altLang="zh-TW" dirty="0">
                <a:hlinkClick r:id="rId6"/>
              </a:rPr>
              <a:t>https://dotblogs.com.tw/jimmyyu/2010/10/16/difference-between-stateful-and-stateless</a:t>
            </a:r>
            <a:endParaRPr lang="en-US" altLang="zh-TW" dirty="0"/>
          </a:p>
          <a:p>
            <a:pPr marL="0" indent="0">
              <a:buNone/>
            </a:pPr>
            <a:r>
              <a:rPr lang="en-US" altLang="zh-TW" dirty="0"/>
              <a:t>2.Stateless(</a:t>
            </a:r>
            <a:r>
              <a:rPr lang="zh-TW" altLang="en-US" sz="1200" b="0" i="0" kern="1200" dirty="0">
                <a:solidFill>
                  <a:schemeClr val="tx1"/>
                </a:solidFill>
                <a:effectLst/>
                <a:latin typeface="+mn-lt"/>
                <a:ea typeface="+mn-ea"/>
                <a:cs typeface="+mn-cs"/>
              </a:rPr>
              <a:t>無狀態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的意思就代表著</a:t>
            </a:r>
            <a:r>
              <a:rPr lang="en-US" altLang="zh-TW" sz="1200" b="0" i="0" kern="1200" dirty="0">
                <a:solidFill>
                  <a:schemeClr val="tx1"/>
                </a:solidFill>
                <a:effectLst/>
                <a:latin typeface="+mn-lt"/>
                <a:ea typeface="+mn-ea"/>
                <a:cs typeface="+mn-cs"/>
              </a:rPr>
              <a:t>Client</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Server</a:t>
            </a:r>
            <a:r>
              <a:rPr lang="zh-TW" altLang="en-US" sz="1200" b="0" i="0" kern="1200" dirty="0">
                <a:solidFill>
                  <a:schemeClr val="tx1"/>
                </a:solidFill>
                <a:effectLst/>
                <a:latin typeface="+mn-lt"/>
                <a:ea typeface="+mn-ea"/>
                <a:cs typeface="+mn-cs"/>
              </a:rPr>
              <a:t>兩端不會記得先前的狀態</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72</a:t>
            </a:fld>
            <a:endParaRPr lang="zh-TW" altLang="en-US"/>
          </a:p>
        </p:txBody>
      </p:sp>
    </p:spTree>
    <p:extLst>
      <p:ext uri="{BB962C8B-B14F-4D97-AF65-F5344CB8AC3E}">
        <p14:creationId xmlns:p14="http://schemas.microsoft.com/office/powerpoint/2010/main" val="36475870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https://learn.adafruit.com/alltheiot-protocols/what-to-use</a:t>
            </a:r>
            <a:endParaRPr lang="en-US" altLang="zh-TW" sz="1200" b="0" i="0" kern="1200" dirty="0">
              <a:solidFill>
                <a:schemeClr val="tx1"/>
              </a:solidFill>
              <a:effectLst/>
              <a:latin typeface="+mn-lt"/>
              <a:ea typeface="+mn-ea"/>
              <a:cs typeface="+mn-cs"/>
            </a:endParaRPr>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73</a:t>
            </a:fld>
            <a:endParaRPr lang="zh-TW" altLang="en-US"/>
          </a:p>
        </p:txBody>
      </p:sp>
    </p:spTree>
    <p:extLst>
      <p:ext uri="{BB962C8B-B14F-4D97-AF65-F5344CB8AC3E}">
        <p14:creationId xmlns:p14="http://schemas.microsoft.com/office/powerpoint/2010/main" val="28543001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https://kknews.cc/zh-tw/tech/pxe8k2z.html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CoRE</a:t>
            </a:r>
            <a:r>
              <a:rPr lang="en-US" altLang="zh-TW" dirty="0"/>
              <a:t> standard : </a:t>
            </a:r>
            <a:r>
              <a:rPr lang="en-US" altLang="zh-TW" dirty="0">
                <a:hlinkClick r:id="rId4"/>
              </a:rPr>
              <a:t>https://tools.ietf.org/rfc/rfc6690.txt</a:t>
            </a:r>
            <a:endParaRPr lang="en-US" altLang="zh-TW" dirty="0"/>
          </a:p>
          <a:p>
            <a:pPr marL="0" indent="0">
              <a:buNone/>
            </a:pPr>
            <a:r>
              <a:rPr lang="en-US" altLang="zh-TW" dirty="0">
                <a:hlinkClick r:id="rId5"/>
              </a:rPr>
              <a:t>https://datatracker.ietf.org/doc/charter-ietf-core/</a:t>
            </a:r>
            <a:endParaRPr lang="en-US" altLang="zh-TW" dirty="0"/>
          </a:p>
          <a:p>
            <a:pPr marL="0" indent="0">
              <a:buNone/>
            </a:pPr>
            <a:r>
              <a:rPr lang="en-US" altLang="zh-TW" dirty="0"/>
              <a:t>CoAP Observe Standard : </a:t>
            </a:r>
            <a:r>
              <a:rPr lang="en-US" altLang="zh-TW" dirty="0">
                <a:hlinkClick r:id="rId6"/>
              </a:rPr>
              <a:t>https://tools.ietf.org/html/rfc7641</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74</a:t>
            </a:fld>
            <a:endParaRPr lang="zh-TW" altLang="en-US"/>
          </a:p>
        </p:txBody>
      </p:sp>
    </p:spTree>
    <p:extLst>
      <p:ext uri="{BB962C8B-B14F-4D97-AF65-F5344CB8AC3E}">
        <p14:creationId xmlns:p14="http://schemas.microsoft.com/office/powerpoint/2010/main" val="31529479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r>
              <a:rPr lang="en-US" altLang="zh-TW" dirty="0">
                <a:hlinkClick r:id="rId3"/>
              </a:rPr>
              <a:t>https://kknews.cc/zh-tw/tech/pxe8k2z.html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75</a:t>
            </a:fld>
            <a:endParaRPr lang="zh-TW" altLang="en-US"/>
          </a:p>
        </p:txBody>
      </p:sp>
    </p:spTree>
    <p:extLst>
      <p:ext uri="{BB962C8B-B14F-4D97-AF65-F5344CB8AC3E}">
        <p14:creationId xmlns:p14="http://schemas.microsoft.com/office/powerpoint/2010/main" val="5237737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https://www.eclipse.org/community/eclipse_newsletter/2014/february/article2.php</a:t>
            </a:r>
            <a:endParaRPr lang="en-US" altLang="zh-TW" dirty="0"/>
          </a:p>
          <a:p>
            <a:pPr marL="0" indent="0">
              <a:buNone/>
            </a:pPr>
            <a:r>
              <a:rPr lang="en-US" altLang="zh-TW" dirty="0">
                <a:hlinkClick r:id="rId4"/>
              </a:rPr>
              <a:t>https://tools.ietf.org/id/draft-ietf-core-observe-01.html</a:t>
            </a:r>
            <a:endParaRPr lang="en-US" altLang="zh-TW" dirty="0"/>
          </a:p>
          <a:p>
            <a:pPr marL="0" indent="0">
              <a:buNone/>
            </a:pP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76</a:t>
            </a:fld>
            <a:endParaRPr lang="zh-TW" altLang="en-US"/>
          </a:p>
        </p:txBody>
      </p:sp>
    </p:spTree>
    <p:extLst>
      <p:ext uri="{BB962C8B-B14F-4D97-AF65-F5344CB8AC3E}">
        <p14:creationId xmlns:p14="http://schemas.microsoft.com/office/powerpoint/2010/main" val="2641927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https://www.eclipse.org/community/eclipse_newsletter/2014/february/article2.php</a:t>
            </a:r>
            <a:endParaRPr lang="en-US" altLang="zh-TW" dirty="0"/>
          </a:p>
          <a:p>
            <a:pPr marL="0" indent="0">
              <a:buNone/>
            </a:pPr>
            <a:r>
              <a:rPr lang="en-US" altLang="zh-TW" dirty="0">
                <a:hlinkClick r:id="rId4"/>
              </a:rPr>
              <a:t>https://tools.ietf.org/id/draft-ietf-core-observe-01.html</a:t>
            </a:r>
            <a:endParaRPr lang="en-US" altLang="zh-TW" dirty="0"/>
          </a:p>
          <a:p>
            <a:pPr marL="0" indent="0">
              <a:buNone/>
            </a:pP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77</a:t>
            </a:fld>
            <a:endParaRPr lang="zh-TW" altLang="en-US"/>
          </a:p>
        </p:txBody>
      </p:sp>
    </p:spTree>
    <p:extLst>
      <p:ext uri="{BB962C8B-B14F-4D97-AF65-F5344CB8AC3E}">
        <p14:creationId xmlns:p14="http://schemas.microsoft.com/office/powerpoint/2010/main" val="188240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a:t>
            </a:fld>
            <a:endParaRPr lang="zh-TW" altLang="en-US"/>
          </a:p>
        </p:txBody>
      </p:sp>
    </p:spTree>
    <p:extLst>
      <p:ext uri="{BB962C8B-B14F-4D97-AF65-F5344CB8AC3E}">
        <p14:creationId xmlns:p14="http://schemas.microsoft.com/office/powerpoint/2010/main" val="1123210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https://www.eclipse.org/community/eclipse_newsletter/2014/february/article2.php</a:t>
            </a:r>
            <a:endParaRPr lang="en-US" altLang="zh-TW" dirty="0"/>
          </a:p>
          <a:p>
            <a:pPr marL="0" indent="0">
              <a:buNone/>
            </a:pPr>
            <a:r>
              <a:rPr lang="en-US" altLang="zh-TW" dirty="0">
                <a:hlinkClick r:id="rId4"/>
              </a:rPr>
              <a:t>https://tools.ietf.org/id/draft-ietf-core-observe-01.html</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78</a:t>
            </a:fld>
            <a:endParaRPr lang="zh-TW" altLang="en-US"/>
          </a:p>
        </p:txBody>
      </p:sp>
    </p:spTree>
    <p:extLst>
      <p:ext uri="{BB962C8B-B14F-4D97-AF65-F5344CB8AC3E}">
        <p14:creationId xmlns:p14="http://schemas.microsoft.com/office/powerpoint/2010/main" val="3746661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https://www.eclipse.org/community/eclipse_newsletter/2014/february/article2.php</a:t>
            </a:r>
            <a:endParaRPr lang="en-US" altLang="zh-TW" dirty="0"/>
          </a:p>
          <a:p>
            <a:pPr marL="0" indent="0">
              <a:buNone/>
            </a:pPr>
            <a:r>
              <a:rPr lang="en-US" altLang="zh-TW" dirty="0">
                <a:hlinkClick r:id="rId4"/>
              </a:rPr>
              <a:t>https://tools.ietf.org/id/draft-ietf-core-observe-01.html</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79</a:t>
            </a:fld>
            <a:endParaRPr lang="zh-TW" altLang="en-US"/>
          </a:p>
        </p:txBody>
      </p:sp>
    </p:spTree>
    <p:extLst>
      <p:ext uri="{BB962C8B-B14F-4D97-AF65-F5344CB8AC3E}">
        <p14:creationId xmlns:p14="http://schemas.microsoft.com/office/powerpoint/2010/main" val="16932109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https://dotblogs.com.tw/jimmyyu/2010/10/16/difference-between-stateful-and-stateless</a:t>
            </a:r>
            <a:endParaRPr lang="en-US" altLang="zh-TW" dirty="0"/>
          </a:p>
          <a:p>
            <a:pPr marL="0" indent="0">
              <a:buNone/>
            </a:pPr>
            <a:r>
              <a:rPr lang="en-US" altLang="zh-TW" dirty="0">
                <a:hlinkClick r:id="rId4"/>
              </a:rPr>
              <a:t>https://progressbar.tw/posts/92</a:t>
            </a: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80</a:t>
            </a:fld>
            <a:endParaRPr lang="zh-TW" altLang="en-US"/>
          </a:p>
        </p:txBody>
      </p:sp>
    </p:spTree>
    <p:extLst>
      <p:ext uri="{BB962C8B-B14F-4D97-AF65-F5344CB8AC3E}">
        <p14:creationId xmlns:p14="http://schemas.microsoft.com/office/powerpoint/2010/main" val="1829131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https://dotblogs.com.tw/jimmyyu/2010/10/16/difference-between-stateful-and-stateless</a:t>
            </a:r>
            <a:endParaRPr lang="en-US" altLang="zh-TW" dirty="0"/>
          </a:p>
          <a:p>
            <a:pPr marL="0" indent="0">
              <a:buNone/>
            </a:pPr>
            <a:r>
              <a:rPr lang="en-US" altLang="zh-TW" dirty="0">
                <a:hlinkClick r:id="rId4"/>
              </a:rPr>
              <a:t>https://progressbar.tw/posts/92</a:t>
            </a:r>
            <a:endParaRPr lang="en-US" altLang="zh-TW" dirty="0"/>
          </a:p>
          <a:p>
            <a:pPr marL="0" indent="0">
              <a:buNone/>
            </a:pPr>
            <a:r>
              <a:rPr lang="en-US" altLang="zh-TW" dirty="0">
                <a:hlinkClick r:id="rId5"/>
              </a:rPr>
              <a:t>https://progressbar.tw/posts/91</a:t>
            </a: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81</a:t>
            </a:fld>
            <a:endParaRPr lang="zh-TW" altLang="en-US"/>
          </a:p>
        </p:txBody>
      </p:sp>
    </p:spTree>
    <p:extLst>
      <p:ext uri="{BB962C8B-B14F-4D97-AF65-F5344CB8AC3E}">
        <p14:creationId xmlns:p14="http://schemas.microsoft.com/office/powerpoint/2010/main" val="12108097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https://dotblogs.com.tw/jimmyyu/2010/10/16/difference-between-stateful-and-stateless</a:t>
            </a:r>
            <a:endParaRPr lang="en-US" altLang="zh-TW" dirty="0"/>
          </a:p>
          <a:p>
            <a:pPr marL="0" indent="0">
              <a:buNone/>
            </a:pPr>
            <a:r>
              <a:rPr lang="en-US" altLang="zh-TW" dirty="0">
                <a:hlinkClick r:id="rId4"/>
              </a:rPr>
              <a:t>https://progressbar.tw/posts/92</a:t>
            </a:r>
            <a:endParaRPr lang="en-US" altLang="zh-TW" dirty="0"/>
          </a:p>
          <a:p>
            <a:pPr marL="0" indent="0">
              <a:buNone/>
            </a:pPr>
            <a:r>
              <a:rPr lang="en-US" altLang="zh-TW" dirty="0">
                <a:hlinkClick r:id="rId5"/>
              </a:rPr>
              <a:t>https://progressbar.tw/posts/91</a:t>
            </a: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82</a:t>
            </a:fld>
            <a:endParaRPr lang="zh-TW" altLang="en-US"/>
          </a:p>
        </p:txBody>
      </p:sp>
    </p:spTree>
    <p:extLst>
      <p:ext uri="{BB962C8B-B14F-4D97-AF65-F5344CB8AC3E}">
        <p14:creationId xmlns:p14="http://schemas.microsoft.com/office/powerpoint/2010/main" val="28195726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https://github.com/mcollina/node-coap</a:t>
            </a:r>
            <a:endParaRPr lang="en-US" altLang="zh-TW" dirty="0"/>
          </a:p>
          <a:p>
            <a:pPr marL="0" indent="0">
              <a:buNone/>
            </a:pPr>
            <a:r>
              <a:rPr lang="en-US" altLang="zh-TW" dirty="0">
                <a:hlinkClick r:id="rId4"/>
              </a:rPr>
              <a:t>https://github.com/mcollina/coap-packet</a:t>
            </a:r>
            <a:endParaRPr lang="en-US" altLang="zh-TW" dirty="0"/>
          </a:p>
          <a:p>
            <a:pPr marL="0" indent="0">
              <a:buNone/>
            </a:pPr>
            <a:r>
              <a:rPr lang="en-US" altLang="zh-TW" dirty="0">
                <a:hlinkClick r:id="rId5"/>
              </a:rPr>
              <a:t>http://www.uml.org.cn/xjs/201503195.asp?artid=16084</a:t>
            </a:r>
            <a:endParaRPr lang="en-US" altLang="zh-TW" dirty="0"/>
          </a:p>
          <a:p>
            <a:pPr marL="0" indent="0">
              <a:buNone/>
            </a:pPr>
            <a:r>
              <a:rPr lang="en-US" altLang="zh-TW" dirty="0">
                <a:hlinkClick r:id="rId6"/>
              </a:rPr>
              <a:t>https://support.huaweicloud.com/usermanual-dis/dis_01_0073.html</a:t>
            </a:r>
            <a:endParaRPr lang="en-US" altLang="zh-TW" dirty="0"/>
          </a:p>
          <a:p>
            <a:pPr marL="0" indent="0">
              <a:buNone/>
            </a:pPr>
            <a:r>
              <a:rPr lang="en-US" altLang="zh-TW" dirty="0">
                <a:hlinkClick r:id="rId7"/>
              </a:rPr>
              <a:t>https://www.bookset.io/read/designiot/5e7a7402f421fa1c.md</a:t>
            </a:r>
            <a:endParaRPr lang="en-US" altLang="zh-TW" dirty="0"/>
          </a:p>
          <a:p>
            <a:pPr marL="0" indent="0">
              <a:buNone/>
            </a:pP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83</a:t>
            </a:fld>
            <a:endParaRPr lang="zh-TW" altLang="en-US"/>
          </a:p>
        </p:txBody>
      </p:sp>
    </p:spTree>
    <p:extLst>
      <p:ext uri="{BB962C8B-B14F-4D97-AF65-F5344CB8AC3E}">
        <p14:creationId xmlns:p14="http://schemas.microsoft.com/office/powerpoint/2010/main" val="39012367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https://github.com/mcollina/node-coap</a:t>
            </a:r>
            <a:endParaRPr lang="en-US" altLang="zh-TW" dirty="0"/>
          </a:p>
          <a:p>
            <a:pPr marL="0" indent="0">
              <a:buNone/>
            </a:pPr>
            <a:r>
              <a:rPr lang="en-US" altLang="zh-TW" dirty="0">
                <a:hlinkClick r:id="rId4"/>
              </a:rPr>
              <a:t>https://github.com/mcollina/coap-packet</a:t>
            </a:r>
            <a:endParaRPr lang="en-US" altLang="zh-TW" dirty="0"/>
          </a:p>
          <a:p>
            <a:pPr marL="0" indent="0">
              <a:buNone/>
            </a:pPr>
            <a:r>
              <a:rPr lang="en-US" altLang="zh-TW" dirty="0">
                <a:hlinkClick r:id="rId5"/>
              </a:rPr>
              <a:t>http://www.uml.org.cn/xjs/201503195.asp?artid=16084</a:t>
            </a:r>
            <a:endParaRPr lang="en-US" altLang="zh-TW" dirty="0"/>
          </a:p>
          <a:p>
            <a:pPr marL="0" indent="0">
              <a:buNone/>
            </a:pPr>
            <a:r>
              <a:rPr lang="en-US" altLang="zh-TW" dirty="0">
                <a:hlinkClick r:id="rId6"/>
              </a:rPr>
              <a:t>https://support.huaweicloud.com/usermanual-dis/dis_01_0073.html</a:t>
            </a:r>
            <a:endParaRPr lang="en-US" altLang="zh-TW" dirty="0"/>
          </a:p>
          <a:p>
            <a:pPr marL="0" indent="0">
              <a:buNone/>
            </a:pPr>
            <a:r>
              <a:rPr lang="en-US" altLang="zh-TW" dirty="0">
                <a:hlinkClick r:id="rId7"/>
              </a:rPr>
              <a:t>https://www.bookset.io/read/designiot/5e7a7402f421fa1c.md</a:t>
            </a:r>
            <a:endParaRPr lang="en-US" altLang="zh-TW" dirty="0"/>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84</a:t>
            </a:fld>
            <a:endParaRPr lang="zh-TW" altLang="en-US"/>
          </a:p>
        </p:txBody>
      </p:sp>
    </p:spTree>
    <p:extLst>
      <p:ext uri="{BB962C8B-B14F-4D97-AF65-F5344CB8AC3E}">
        <p14:creationId xmlns:p14="http://schemas.microsoft.com/office/powerpoint/2010/main" val="20725399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ESP-CoAP </a:t>
            </a:r>
            <a:r>
              <a:rPr lang="en-US" altLang="zh-TW" dirty="0">
                <a:hlinkClick r:id="rId3"/>
              </a:rPr>
              <a:t>https://github.com/automote/ESP-CoAP</a:t>
            </a:r>
            <a:endParaRPr lang="en-US" altLang="zh-TW" dirty="0"/>
          </a:p>
          <a:p>
            <a:pPr marL="0" indent="0">
              <a:buNone/>
            </a:pPr>
            <a:r>
              <a:rPr lang="en-US" altLang="zh-TW" dirty="0">
                <a:hlinkClick r:id="rId4"/>
              </a:rPr>
              <a:t>http://alex9ufoexploer.blogspot.com/2018/02/coap-server.html</a:t>
            </a:r>
            <a:endParaRPr lang="en-US" altLang="zh-TW" dirty="0"/>
          </a:p>
          <a:p>
            <a:pPr marL="0" indent="0">
              <a:buNone/>
            </a:pPr>
            <a:r>
              <a:rPr lang="en-US" altLang="zh-TW" dirty="0">
                <a:hlinkClick r:id="rId5"/>
              </a:rPr>
              <a:t>https://internetofhomethings.com/homethings/?p=1718</a:t>
            </a:r>
            <a:endParaRPr lang="en-US" altLang="zh-TW" dirty="0"/>
          </a:p>
          <a:p>
            <a:pPr marL="0" indent="0">
              <a:buNone/>
            </a:pPr>
            <a:r>
              <a:rPr lang="en-US" altLang="zh-TW" dirty="0">
                <a:hlinkClick r:id="rId6"/>
              </a:rPr>
              <a:t>https://internetofhomethings.com/homethings/?p=1232</a:t>
            </a: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85</a:t>
            </a:fld>
            <a:endParaRPr lang="zh-TW" altLang="en-US"/>
          </a:p>
        </p:txBody>
      </p:sp>
    </p:spTree>
    <p:extLst>
      <p:ext uri="{BB962C8B-B14F-4D97-AF65-F5344CB8AC3E}">
        <p14:creationId xmlns:p14="http://schemas.microsoft.com/office/powerpoint/2010/main" val="31157621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ESP-CoAP </a:t>
            </a:r>
            <a:r>
              <a:rPr lang="en-US" altLang="zh-TW" dirty="0">
                <a:hlinkClick r:id="rId3"/>
              </a:rPr>
              <a:t>https://github.com/automote/ESP-CoAP</a:t>
            </a:r>
            <a:endParaRPr lang="en-US" altLang="zh-TW" dirty="0"/>
          </a:p>
          <a:p>
            <a:pPr marL="0" indent="0">
              <a:buNone/>
            </a:pPr>
            <a:r>
              <a:rPr lang="en-US" altLang="zh-TW" dirty="0">
                <a:hlinkClick r:id="rId4"/>
              </a:rPr>
              <a:t>http://alex9ufoexploer.blogspot.com/2018/02/coap-server.html</a:t>
            </a:r>
            <a:endParaRPr lang="en-US" altLang="zh-TW" dirty="0"/>
          </a:p>
          <a:p>
            <a:pPr marL="0" indent="0">
              <a:buNone/>
            </a:pPr>
            <a:r>
              <a:rPr lang="en-US" altLang="zh-TW" dirty="0">
                <a:hlinkClick r:id="rId5"/>
              </a:rPr>
              <a:t>https://internetofhomethings.com/homethings/?p=1718</a:t>
            </a:r>
            <a:endParaRPr lang="en-US" altLang="zh-TW" dirty="0"/>
          </a:p>
          <a:p>
            <a:pPr marL="0" indent="0">
              <a:buNone/>
            </a:pPr>
            <a:r>
              <a:rPr lang="en-US" altLang="zh-TW" dirty="0">
                <a:hlinkClick r:id="rId6"/>
              </a:rPr>
              <a:t>https://internetofhomethings.com/homethings/?p=1232</a:t>
            </a: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86</a:t>
            </a:fld>
            <a:endParaRPr lang="zh-TW" altLang="en-US"/>
          </a:p>
        </p:txBody>
      </p:sp>
    </p:spTree>
    <p:extLst>
      <p:ext uri="{BB962C8B-B14F-4D97-AF65-F5344CB8AC3E}">
        <p14:creationId xmlns:p14="http://schemas.microsoft.com/office/powerpoint/2010/main" val="35327825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87</a:t>
            </a:fld>
            <a:endParaRPr lang="zh-TW" altLang="en-US"/>
          </a:p>
        </p:txBody>
      </p:sp>
    </p:spTree>
    <p:extLst>
      <p:ext uri="{BB962C8B-B14F-4D97-AF65-F5344CB8AC3E}">
        <p14:creationId xmlns:p14="http://schemas.microsoft.com/office/powerpoint/2010/main" val="2936575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11</a:t>
            </a:fld>
            <a:endParaRPr lang="zh-TW" altLang="en-US"/>
          </a:p>
        </p:txBody>
      </p:sp>
    </p:spTree>
    <p:extLst>
      <p:ext uri="{BB962C8B-B14F-4D97-AF65-F5344CB8AC3E}">
        <p14:creationId xmlns:p14="http://schemas.microsoft.com/office/powerpoint/2010/main" val="5649805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資料來源</a:t>
            </a:r>
            <a:r>
              <a:rPr lang="en-US" altLang="zh-TW" dirty="0"/>
              <a:t>: </a:t>
            </a: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88</a:t>
            </a:fld>
            <a:endParaRPr lang="zh-TW" altLang="en-US"/>
          </a:p>
        </p:txBody>
      </p:sp>
    </p:spTree>
    <p:extLst>
      <p:ext uri="{BB962C8B-B14F-4D97-AF65-F5344CB8AC3E}">
        <p14:creationId xmlns:p14="http://schemas.microsoft.com/office/powerpoint/2010/main" val="29080072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CoAP-simple-library for Arduino IDE, ESP32 </a:t>
            </a:r>
          </a:p>
          <a:p>
            <a:pPr marL="0" indent="0">
              <a:buNone/>
            </a:pPr>
            <a:r>
              <a:rPr lang="en-US" altLang="zh-TW" dirty="0">
                <a:hlinkClick r:id="rId3"/>
              </a:rPr>
              <a:t>https://github.com/hirotakaster/CoAP-simple-library</a:t>
            </a:r>
            <a:endParaRPr lang="en-US" altLang="zh-TW" dirty="0"/>
          </a:p>
          <a:p>
            <a:pPr marL="0" indent="0">
              <a:buNone/>
            </a:pPr>
            <a:r>
              <a:rPr lang="en-US" altLang="zh-TW" dirty="0"/>
              <a:t>CoAP-server-Arduino </a:t>
            </a:r>
            <a:r>
              <a:rPr lang="en-US" altLang="zh-TW" dirty="0">
                <a:hlinkClick r:id="rId4"/>
              </a:rPr>
              <a:t>https://github.com/alice17/CoAP-server-Arduino</a:t>
            </a:r>
            <a:endParaRPr lang="en-US" altLang="zh-TW" dirty="0"/>
          </a:p>
          <a:p>
            <a:pPr marL="0" indent="0">
              <a:buNone/>
            </a:pPr>
            <a:r>
              <a:rPr lang="en-US" altLang="zh-TW" dirty="0">
                <a:hlinkClick r:id="rId5"/>
              </a:rPr>
              <a:t>https://www.bookset.io/read/designiot/4dd675d2849a8efc.md</a:t>
            </a:r>
            <a:endParaRPr lang="en-US" altLang="zh-TW" dirty="0"/>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89</a:t>
            </a:fld>
            <a:endParaRPr lang="zh-TW" altLang="en-US"/>
          </a:p>
        </p:txBody>
      </p:sp>
    </p:spTree>
    <p:extLst>
      <p:ext uri="{BB962C8B-B14F-4D97-AF65-F5344CB8AC3E}">
        <p14:creationId xmlns:p14="http://schemas.microsoft.com/office/powerpoint/2010/main" val="4035746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microcoap for Arduino</a:t>
            </a:r>
          </a:p>
          <a:p>
            <a:pPr marL="0" indent="0">
              <a:buNone/>
            </a:pPr>
            <a:r>
              <a:rPr lang="en-US" altLang="zh-TW" dirty="0">
                <a:hlinkClick r:id="rId3"/>
              </a:rPr>
              <a:t>https://github.com/1248/microcoap</a:t>
            </a:r>
            <a:endParaRPr lang="en-US" altLang="zh-TW" dirty="0"/>
          </a:p>
          <a:p>
            <a:pPr marL="0" indent="0">
              <a:buNone/>
            </a:pP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90</a:t>
            </a:fld>
            <a:endParaRPr lang="zh-TW" altLang="en-US"/>
          </a:p>
        </p:txBody>
      </p:sp>
    </p:spTree>
    <p:extLst>
      <p:ext uri="{BB962C8B-B14F-4D97-AF65-F5344CB8AC3E}">
        <p14:creationId xmlns:p14="http://schemas.microsoft.com/office/powerpoint/2010/main" val="30360023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91</a:t>
            </a:fld>
            <a:endParaRPr lang="zh-TW" altLang="en-US"/>
          </a:p>
        </p:txBody>
      </p:sp>
    </p:spTree>
    <p:extLst>
      <p:ext uri="{BB962C8B-B14F-4D97-AF65-F5344CB8AC3E}">
        <p14:creationId xmlns:p14="http://schemas.microsoft.com/office/powerpoint/2010/main" val="6848187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92</a:t>
            </a:fld>
            <a:endParaRPr lang="zh-TW" altLang="en-US"/>
          </a:p>
        </p:txBody>
      </p:sp>
    </p:spTree>
    <p:extLst>
      <p:ext uri="{BB962C8B-B14F-4D97-AF65-F5344CB8AC3E}">
        <p14:creationId xmlns:p14="http://schemas.microsoft.com/office/powerpoint/2010/main" val="6048975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http://linuxcommand.org/lc3_lts0010.php</a:t>
            </a:r>
            <a:endParaRPr lang="en-US" altLang="zh-TW" dirty="0"/>
          </a:p>
          <a:p>
            <a:pPr marL="0" indent="0">
              <a:buNone/>
            </a:pPr>
            <a:endParaRPr lang="en-US" altLang="zh-TW" dirty="0"/>
          </a:p>
          <a:p>
            <a:pPr marL="0" indent="0">
              <a:buNone/>
            </a:pPr>
            <a:endParaRPr lang="en-US" altLang="zh-TW"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93</a:t>
            </a:fld>
            <a:endParaRPr lang="zh-TW" altLang="en-US"/>
          </a:p>
        </p:txBody>
      </p:sp>
    </p:spTree>
    <p:extLst>
      <p:ext uri="{BB962C8B-B14F-4D97-AF65-F5344CB8AC3E}">
        <p14:creationId xmlns:p14="http://schemas.microsoft.com/office/powerpoint/2010/main" val="16278133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https://github.com/mkovatsc/Copper</a:t>
            </a:r>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94</a:t>
            </a:fld>
            <a:endParaRPr lang="zh-TW" altLang="en-US"/>
          </a:p>
        </p:txBody>
      </p:sp>
    </p:spTree>
    <p:extLst>
      <p:ext uri="{BB962C8B-B14F-4D97-AF65-F5344CB8AC3E}">
        <p14:creationId xmlns:p14="http://schemas.microsoft.com/office/powerpoint/2010/main" val="34430828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https://github.com/mkovatsc/Copper</a:t>
            </a:r>
          </a:p>
          <a:p>
            <a:pPr marL="0" indent="0">
              <a:buNone/>
            </a:pPr>
            <a:r>
              <a:rPr lang="en-US" altLang="zh-TW" dirty="0"/>
              <a:t>Copper should show up in the add-ons list. You can now enter CoAP URIs (e.g., coap://californium.eclipse.org/) into the address bar </a:t>
            </a:r>
          </a:p>
          <a:p>
            <a:pPr marL="0" indent="0">
              <a:buNone/>
            </a:pPr>
            <a:r>
              <a:rPr lang="en-US" altLang="zh-TW" dirty="0"/>
              <a:t>and will have a user interface to interact with the CoAP resources on a server. </a:t>
            </a:r>
          </a:p>
          <a:p>
            <a:pPr marL="0" indent="0">
              <a:buNone/>
            </a:pPr>
            <a:r>
              <a:rPr lang="en-US" altLang="zh-TW" dirty="0"/>
              <a:t>The detailed log output is available through the rectangular button on the top right, next to the preferences button.</a:t>
            </a:r>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95</a:t>
            </a:fld>
            <a:endParaRPr lang="zh-TW" altLang="en-US"/>
          </a:p>
        </p:txBody>
      </p:sp>
    </p:spTree>
    <p:extLst>
      <p:ext uri="{BB962C8B-B14F-4D97-AF65-F5344CB8AC3E}">
        <p14:creationId xmlns:p14="http://schemas.microsoft.com/office/powerpoint/2010/main" val="40942669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https://kknews.cc/zh-tw/tech/pxe8k2z.html</a:t>
            </a: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96</a:t>
            </a:fld>
            <a:endParaRPr lang="zh-TW" altLang="en-US"/>
          </a:p>
        </p:txBody>
      </p:sp>
    </p:spTree>
    <p:extLst>
      <p:ext uri="{BB962C8B-B14F-4D97-AF65-F5344CB8AC3E}">
        <p14:creationId xmlns:p14="http://schemas.microsoft.com/office/powerpoint/2010/main" val="4099976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97</a:t>
            </a:fld>
            <a:endParaRPr lang="zh-TW" altLang="en-US"/>
          </a:p>
        </p:txBody>
      </p:sp>
    </p:spTree>
    <p:extLst>
      <p:ext uri="{BB962C8B-B14F-4D97-AF65-F5344CB8AC3E}">
        <p14:creationId xmlns:p14="http://schemas.microsoft.com/office/powerpoint/2010/main" val="1728089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12</a:t>
            </a:fld>
            <a:endParaRPr lang="zh-TW" altLang="en-US"/>
          </a:p>
        </p:txBody>
      </p:sp>
    </p:spTree>
    <p:extLst>
      <p:ext uri="{BB962C8B-B14F-4D97-AF65-F5344CB8AC3E}">
        <p14:creationId xmlns:p14="http://schemas.microsoft.com/office/powerpoint/2010/main" val="26980069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endParaRPr lang="en-US" altLang="zh-TW" dirty="0"/>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98</a:t>
            </a:fld>
            <a:endParaRPr lang="zh-TW" altLang="en-US"/>
          </a:p>
        </p:txBody>
      </p:sp>
    </p:spTree>
    <p:extLst>
      <p:ext uri="{BB962C8B-B14F-4D97-AF65-F5344CB8AC3E}">
        <p14:creationId xmlns:p14="http://schemas.microsoft.com/office/powerpoint/2010/main" val="21628680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99</a:t>
            </a:fld>
            <a:endParaRPr lang="zh-TW" altLang="en-US"/>
          </a:p>
        </p:txBody>
      </p:sp>
    </p:spTree>
    <p:extLst>
      <p:ext uri="{BB962C8B-B14F-4D97-AF65-F5344CB8AC3E}">
        <p14:creationId xmlns:p14="http://schemas.microsoft.com/office/powerpoint/2010/main" val="34310535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100</a:t>
            </a:fld>
            <a:endParaRPr lang="zh-TW" altLang="en-US"/>
          </a:p>
        </p:txBody>
      </p:sp>
    </p:spTree>
    <p:extLst>
      <p:ext uri="{BB962C8B-B14F-4D97-AF65-F5344CB8AC3E}">
        <p14:creationId xmlns:p14="http://schemas.microsoft.com/office/powerpoint/2010/main" val="5255920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101</a:t>
            </a:fld>
            <a:endParaRPr lang="zh-TW" altLang="en-US"/>
          </a:p>
        </p:txBody>
      </p:sp>
    </p:spTree>
    <p:extLst>
      <p:ext uri="{BB962C8B-B14F-4D97-AF65-F5344CB8AC3E}">
        <p14:creationId xmlns:p14="http://schemas.microsoft.com/office/powerpoint/2010/main" val="21034670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102</a:t>
            </a:fld>
            <a:endParaRPr lang="zh-TW" altLang="en-US"/>
          </a:p>
        </p:txBody>
      </p:sp>
    </p:spTree>
    <p:extLst>
      <p:ext uri="{BB962C8B-B14F-4D97-AF65-F5344CB8AC3E}">
        <p14:creationId xmlns:p14="http://schemas.microsoft.com/office/powerpoint/2010/main" val="1865137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103</a:t>
            </a:fld>
            <a:endParaRPr lang="zh-TW" altLang="en-US"/>
          </a:p>
        </p:txBody>
      </p:sp>
    </p:spTree>
    <p:extLst>
      <p:ext uri="{BB962C8B-B14F-4D97-AF65-F5344CB8AC3E}">
        <p14:creationId xmlns:p14="http://schemas.microsoft.com/office/powerpoint/2010/main" val="34064438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104</a:t>
            </a:fld>
            <a:endParaRPr lang="zh-TW" altLang="en-US"/>
          </a:p>
        </p:txBody>
      </p:sp>
    </p:spTree>
    <p:extLst>
      <p:ext uri="{BB962C8B-B14F-4D97-AF65-F5344CB8AC3E}">
        <p14:creationId xmlns:p14="http://schemas.microsoft.com/office/powerpoint/2010/main" val="2914492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105</a:t>
            </a:fld>
            <a:endParaRPr lang="zh-TW" altLang="en-US"/>
          </a:p>
        </p:txBody>
      </p:sp>
    </p:spTree>
    <p:extLst>
      <p:ext uri="{BB962C8B-B14F-4D97-AF65-F5344CB8AC3E}">
        <p14:creationId xmlns:p14="http://schemas.microsoft.com/office/powerpoint/2010/main" val="5756393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106</a:t>
            </a:fld>
            <a:endParaRPr lang="zh-TW" altLang="en-US"/>
          </a:p>
        </p:txBody>
      </p:sp>
    </p:spTree>
    <p:extLst>
      <p:ext uri="{BB962C8B-B14F-4D97-AF65-F5344CB8AC3E}">
        <p14:creationId xmlns:p14="http://schemas.microsoft.com/office/powerpoint/2010/main" val="7341902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資料來源</a:t>
            </a:r>
            <a:r>
              <a:rPr lang="en-US" altLang="zh-TW" dirty="0"/>
              <a:t>:  </a:t>
            </a:r>
            <a:r>
              <a:rPr lang="en-US" altLang="zh-TW" dirty="0">
                <a:hlinkClick r:id="rId3"/>
              </a:rPr>
              <a:t>https://www.cse.wustl.edu/~jain/cse574-14/ftp/coap/</a:t>
            </a:r>
            <a:endParaRPr lang="en-US" altLang="zh-TW" dirty="0"/>
          </a:p>
          <a:p>
            <a:pPr marL="0" indent="0">
              <a:buNone/>
            </a:pPr>
            <a:r>
              <a:rPr lang="en-US" altLang="zh-TW" dirty="0">
                <a:hlinkClick r:id="rId4"/>
              </a:rPr>
              <a:t>https://tools.ietf.org/html/rfc7252</a:t>
            </a:r>
            <a:endParaRPr lang="zh-TW" altLang="en-US" dirty="0"/>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16677BE7-28D7-4497-BB79-2EB243515256}" type="slidenum">
              <a:rPr lang="zh-TW" altLang="en-US" smtClean="0"/>
              <a:t>107</a:t>
            </a:fld>
            <a:endParaRPr lang="zh-TW" altLang="en-US"/>
          </a:p>
        </p:txBody>
      </p:sp>
    </p:spTree>
    <p:extLst>
      <p:ext uri="{BB962C8B-B14F-4D97-AF65-F5344CB8AC3E}">
        <p14:creationId xmlns:p14="http://schemas.microsoft.com/office/powerpoint/2010/main" val="91922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98A19-24E9-4544-920A-817F21751F8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3D0A3C1-6AC1-4A81-B80E-368AA6162B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880DD9F-336B-4DE1-BA58-DD91D6ABE31A}"/>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5" name="頁尾版面配置區 4">
            <a:extLst>
              <a:ext uri="{FF2B5EF4-FFF2-40B4-BE49-F238E27FC236}">
                <a16:creationId xmlns:a16="http://schemas.microsoft.com/office/drawing/2014/main" id="{95196ABD-8917-4EDC-A8DD-537B1106E0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2E49AA5-EADF-4E1F-AF03-90FCA7B43CD7}"/>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1422982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C8EC7-8B39-4FE8-AF12-D0662107F56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358EA40-E2A1-4763-AA9C-4B953ACAB880}"/>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3B1437A-50BB-4599-9100-0AB965D26062}"/>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5" name="頁尾版面配置區 4">
            <a:extLst>
              <a:ext uri="{FF2B5EF4-FFF2-40B4-BE49-F238E27FC236}">
                <a16:creationId xmlns:a16="http://schemas.microsoft.com/office/drawing/2014/main" id="{44F23367-19C0-4211-8700-EE544E935EF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9038BC-5859-4A8C-901F-DA017D702122}"/>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2792689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4AB4E9E-7218-4C77-B2AC-EDEAF147E18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71AECCA-61A9-46E2-BBF3-26F50C172673}"/>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8EE39EF-4146-4752-B474-9583444FF23A}"/>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5" name="頁尾版面配置區 4">
            <a:extLst>
              <a:ext uri="{FF2B5EF4-FFF2-40B4-BE49-F238E27FC236}">
                <a16:creationId xmlns:a16="http://schemas.microsoft.com/office/drawing/2014/main" id="{986F67DD-4DDA-4B4C-B44E-1ECEF50A10B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EB9064B-B23E-429C-AE16-049486A1C9EA}"/>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3833009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004DF7-F93A-4616-9985-EDAFA02C8B3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574522D-E0DF-4F74-BE86-AEB1D6A715A2}"/>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E314CB-77A2-47FE-A8C5-7756608994D0}"/>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5" name="頁尾版面配置區 4">
            <a:extLst>
              <a:ext uri="{FF2B5EF4-FFF2-40B4-BE49-F238E27FC236}">
                <a16:creationId xmlns:a16="http://schemas.microsoft.com/office/drawing/2014/main" id="{75A349AB-1D29-430B-90BA-DCC8D8056D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488557-6F37-48CD-94A5-E75A681B7D79}"/>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5817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495C12-BCDE-42FE-A0F3-80772CE17785}"/>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559042C-13B6-4EF2-AD91-082E377879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384FBC94-A28A-460A-81C5-9E35B0B996CF}"/>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5" name="頁尾版面配置區 4">
            <a:extLst>
              <a:ext uri="{FF2B5EF4-FFF2-40B4-BE49-F238E27FC236}">
                <a16:creationId xmlns:a16="http://schemas.microsoft.com/office/drawing/2014/main" id="{1EE9631B-FF2B-42E9-B258-FC01C1E52EB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2E2751A-38AB-4C9F-BC5E-2ECAD71A6E91}"/>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4083863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944A2D-82D7-4C2E-B169-0062714303E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108BF88-854A-48BA-8D6D-77F46A30999C}"/>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0A4888E-93CE-4CD0-B89A-D1801F4A8E5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6084349-69D1-434E-B90E-A3930B806B48}"/>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6" name="頁尾版面配置區 5">
            <a:extLst>
              <a:ext uri="{FF2B5EF4-FFF2-40B4-BE49-F238E27FC236}">
                <a16:creationId xmlns:a16="http://schemas.microsoft.com/office/drawing/2014/main" id="{2794C45A-8049-44E7-B997-81D49B5CCA5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B3226F8-1BDD-4EA1-BC64-987A95783032}"/>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361163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C11148-4A02-41E1-9BCB-4E112CCF3C2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7DC47F0-81D7-4A53-9820-139DBB6C57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8E7FB4F2-96BB-4D7C-BFD1-0D017E19DCD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4EE9C43-C37E-4C7C-93CB-66B5F41FFA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19EBAB56-7238-4E0A-8915-A97426DA9E9E}"/>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5B8CCB38-5ABD-4EF7-B444-69F117817219}"/>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8" name="頁尾版面配置區 7">
            <a:extLst>
              <a:ext uri="{FF2B5EF4-FFF2-40B4-BE49-F238E27FC236}">
                <a16:creationId xmlns:a16="http://schemas.microsoft.com/office/drawing/2014/main" id="{E7B825B5-6770-46EF-A60F-6ADBBCB0F6D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E6C7472-7B7E-4B8A-A219-FC8CFA8FF5C7}"/>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3562966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E3A1C0-7E7A-4CC5-BD91-CB093B83BBD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C8C903D-2628-4F81-A0E5-22A6874F7012}"/>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4" name="頁尾版面配置區 3">
            <a:extLst>
              <a:ext uri="{FF2B5EF4-FFF2-40B4-BE49-F238E27FC236}">
                <a16:creationId xmlns:a16="http://schemas.microsoft.com/office/drawing/2014/main" id="{81954C4A-139C-4FA7-85B8-3CB2485D067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97BA179-89D3-4F9C-B6CF-C4CC555D89DA}"/>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3690434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9AF3754-222A-4619-B608-6304A81FE84F}"/>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3" name="頁尾版面配置區 2">
            <a:extLst>
              <a:ext uri="{FF2B5EF4-FFF2-40B4-BE49-F238E27FC236}">
                <a16:creationId xmlns:a16="http://schemas.microsoft.com/office/drawing/2014/main" id="{4E0FAF8D-D4F7-44AC-9BEA-46065AD2F59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B77EDF0-07D8-4147-8A82-F851DCB4BD2E}"/>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689651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9EC30A-D505-4003-9A18-B7AE2CC91F6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302F203-7E49-4044-BB82-1D6E1737EA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E395C50-F68C-4EB1-8260-F5304BA0A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FE2A284A-674D-42D2-9450-D7B524F8CC1B}"/>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6" name="頁尾版面配置區 5">
            <a:extLst>
              <a:ext uri="{FF2B5EF4-FFF2-40B4-BE49-F238E27FC236}">
                <a16:creationId xmlns:a16="http://schemas.microsoft.com/office/drawing/2014/main" id="{9B2121AC-C31D-4E31-B4B5-90969D112EC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B7F7D4D-8583-438F-B13A-B2EF65FF2996}"/>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1586112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2E989B-01C4-4C01-892B-CF34BEF1DFA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65AD3F3-3329-4E12-ADE6-CEFC0EEAC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0A15F40-FB4E-4D09-A157-2A0CF3147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D404AC6-2231-4CCC-9C4A-9AAD2DFC6579}"/>
              </a:ext>
            </a:extLst>
          </p:cNvPr>
          <p:cNvSpPr>
            <a:spLocks noGrp="1"/>
          </p:cNvSpPr>
          <p:nvPr>
            <p:ph type="dt" sz="half" idx="10"/>
          </p:nvPr>
        </p:nvSpPr>
        <p:spPr/>
        <p:txBody>
          <a:bodyPr/>
          <a:lstStyle/>
          <a:p>
            <a:fld id="{7BC1D0D0-4D04-4A3F-A08A-FA557A3E5A6F}" type="datetimeFigureOut">
              <a:rPr lang="zh-TW" altLang="en-US" smtClean="0"/>
              <a:t>2020/3/15</a:t>
            </a:fld>
            <a:endParaRPr lang="zh-TW" altLang="en-US"/>
          </a:p>
        </p:txBody>
      </p:sp>
      <p:sp>
        <p:nvSpPr>
          <p:cNvPr id="6" name="頁尾版面配置區 5">
            <a:extLst>
              <a:ext uri="{FF2B5EF4-FFF2-40B4-BE49-F238E27FC236}">
                <a16:creationId xmlns:a16="http://schemas.microsoft.com/office/drawing/2014/main" id="{58DDF7F4-7D1E-4DC8-B0DD-6BEE85F0AEF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75197F2-71C5-4BF4-B48F-E153ACD3A955}"/>
              </a:ext>
            </a:extLst>
          </p:cNvPr>
          <p:cNvSpPr>
            <a:spLocks noGrp="1"/>
          </p:cNvSpPr>
          <p:nvPr>
            <p:ph type="sldNum" sz="quarter" idx="12"/>
          </p:nvPr>
        </p:nvSpPr>
        <p:spPr/>
        <p:txBody>
          <a:body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3452134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9215751-9D72-4892-8D41-60C92DA8D1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925AC95-CC2C-4949-85A8-2C4CE15EF2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1EE725-597C-49D8-B153-BADB382D02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1D0D0-4D04-4A3F-A08A-FA557A3E5A6F}" type="datetimeFigureOut">
              <a:rPr lang="zh-TW" altLang="en-US" smtClean="0"/>
              <a:t>2020/3/15</a:t>
            </a:fld>
            <a:endParaRPr lang="zh-TW" altLang="en-US"/>
          </a:p>
        </p:txBody>
      </p:sp>
      <p:sp>
        <p:nvSpPr>
          <p:cNvPr id="5" name="頁尾版面配置區 4">
            <a:extLst>
              <a:ext uri="{FF2B5EF4-FFF2-40B4-BE49-F238E27FC236}">
                <a16:creationId xmlns:a16="http://schemas.microsoft.com/office/drawing/2014/main" id="{D94ABBFE-F12B-4037-A600-86300A8BA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65670ED-759C-4A72-8848-4D889D2799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83D990-5FF6-41F3-96F2-AB16DD5A1A58}" type="slidenum">
              <a:rPr lang="zh-TW" altLang="en-US" smtClean="0"/>
              <a:t>‹#›</a:t>
            </a:fld>
            <a:endParaRPr lang="zh-TW" altLang="en-US"/>
          </a:p>
        </p:txBody>
      </p:sp>
    </p:spTree>
    <p:extLst>
      <p:ext uri="{BB962C8B-B14F-4D97-AF65-F5344CB8AC3E}">
        <p14:creationId xmlns:p14="http://schemas.microsoft.com/office/powerpoint/2010/main" val="3378357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article.sapub.org/10.5923.j.ijit.20190802.01.html" TargetMode="External"/><Relationship Id="rId13" Type="http://schemas.openxmlformats.org/officeDocument/2006/relationships/hyperlink" Target="https://kknews.cc/zh-tw/news/22k6bmg.html" TargetMode="External"/><Relationship Id="rId3" Type="http://schemas.openxmlformats.org/officeDocument/2006/relationships/hyperlink" Target="https://swf.com.tw/?p=1002" TargetMode="External"/><Relationship Id="rId7" Type="http://schemas.openxmlformats.org/officeDocument/2006/relationships/hyperlink" Target="https://devopedia.org/mqtt" TargetMode="External"/><Relationship Id="rId12" Type="http://schemas.openxmlformats.org/officeDocument/2006/relationships/hyperlink" Target="https://www.sciencedirect.com/science/article/pii/S1877050915038193"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openlabpro.com/guide/mqtt-packet-format/" TargetMode="External"/><Relationship Id="rId11" Type="http://schemas.openxmlformats.org/officeDocument/2006/relationships/hyperlink" Target="https://kknews.cc/code/2vb5rqy.html" TargetMode="External"/><Relationship Id="rId5" Type="http://schemas.openxmlformats.org/officeDocument/2006/relationships/hyperlink" Target="http://www.steves-internet-guide.com/mqtt-hosting-brokers-and-servers/" TargetMode="External"/><Relationship Id="rId10" Type="http://schemas.openxmlformats.org/officeDocument/2006/relationships/hyperlink" Target="http://blog.magicblocks.io/2017/06/lesson-18-mqtt-dash-mobile-app-with.html" TargetMode="External"/><Relationship Id="rId4" Type="http://schemas.openxmlformats.org/officeDocument/2006/relationships/hyperlink" Target="http://www.steves-internet-guide.com/mqtt/" TargetMode="External"/><Relationship Id="rId9" Type="http://schemas.openxmlformats.org/officeDocument/2006/relationships/hyperlink" Target="https://subscription.packtpub.com/book/application_development/9781787287815/1/ch01lvl1sec8/working-with-the-publish-subscribe-pattern" TargetMode="External"/><Relationship Id="rId14" Type="http://schemas.openxmlformats.org/officeDocument/2006/relationships/hyperlink" Target="https://internetofhomethings.com/homethings/?p=1177"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00.png"/></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xml.rels><?xml version="1.0" encoding="UTF-8" standalone="yes"?>
<Relationships xmlns="http://schemas.openxmlformats.org/package/2006/relationships"><Relationship Id="rId8" Type="http://schemas.openxmlformats.org/officeDocument/2006/relationships/hyperlink" Target="https://www.allaboutcircuits.com/projects/introduction-to-the-mqtt-protocol-on-nodemcu/" TargetMode="External"/><Relationship Id="rId3" Type="http://schemas.openxmlformats.org/officeDocument/2006/relationships/hyperlink" Target="https://electrosome.com/esp8266-mqtt-client-arduino-iot/" TargetMode="External"/><Relationship Id="rId7" Type="http://schemas.openxmlformats.org/officeDocument/2006/relationships/hyperlink" Target="http://www.bytesofgigabytes.com/mqtt/esp8266-as-mqtt-publisher-and-subscrib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yj-learning.blogspot.com/2018/07/python-113-rapsberry-pi-nodemcu-esp8266.html" TargetMode="External"/><Relationship Id="rId5" Type="http://schemas.openxmlformats.org/officeDocument/2006/relationships/hyperlink" Target="https://javatoybox.blogspot.com/2019/07/iot-wifi-1.html" TargetMode="External"/><Relationship Id="rId4" Type="http://schemas.openxmlformats.org/officeDocument/2006/relationships/hyperlink" Target="https://sites.google.com/site/wenyumaker3/03-difi-jiao-cai/05-mqtt-yuan-duan-yao-kon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mosquitto.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cloudmqtt.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3.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89.png"/></Relationships>
</file>

<file path=ppt/slides/_rels/slide12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kknews.cc/code/2vb5rqy.html"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3" Type="http://schemas.openxmlformats.org/officeDocument/2006/relationships/hyperlink" Target="https://pubsubclient.knolleary.net/api.html#callback"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iotbyhvm.ooo/coap-vs-mqtt/"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cloudmqtt.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4.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iotbyhvm.ooo/coap-vs-mqtt/" TargetMode="External"/><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en.wikipedia.org/wiki/TCP/IP"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swf.com.tw/?p=1002"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allaboutcircuits.com/projects/introduction-to-the-mqtt-protocol-on-nodemcu/"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hyperlink" Target="https://zoetrope.io/tech-blog/brief-practical-introduction-mqtt-protocol-and-its-application-iot/"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hyperlink" Target="https://www.allaboutcircuits.com/projects/introduction-to-the-mqtt-protocol-on-nodemcu/"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zoetrope.io/tech-blog/brief-practical-introduction-mqtt-protocol-and-its-application-io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www.steves-internet-guide.com/mqtt-protocol-messages-overview/"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devblog.axway.com/apis/api-builder-and-mqtt-for-iot-part-1/" TargetMode="Externa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hyperlink" Target="https://unitronicsplc.com/Download/SoftwareHelp/UniLogic_Knowledgebase/Communications/MQTT.htm"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hyperlink" Target="https://www.embedded.com/mqtt-essentials-scenarios-and-the-pub-sub-patter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steves-internet-guide.com/mqtt-protocol-messages-overview/"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hyperlink" Target="http://www.steves-internet-guide.com/mqtt-protocol-messages-overview/"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hyperlink" Target="https://www.rfwireless-world.com/IoT/IoT-Stack-vs-Web-Stack.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www.steves-internet-guide.com/mqtt-publish-subscribe/" TargetMode="Externa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hyperlink" Target="https://www.myoschain.com/blog/14040080801647820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rfwireless-world.com/IoT/IoT-Stack-vs-Web-Stack.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www.sciencedirect.com/science/article/pii/S1877050915038193"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www.steves-internet-guide.com/mqtt-sn/" TargetMode="External"/><Relationship Id="rId4" Type="http://schemas.openxmlformats.org/officeDocument/2006/relationships/hyperlink" Target="https://kknews.cc/zh-tw/news/22k6bmg.html"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hyperlink" Target="https://www.npmjs.com/package/coap-node" TargetMode="External"/><Relationship Id="rId3" Type="http://schemas.openxmlformats.org/officeDocument/2006/relationships/hyperlink" Target="https://radiocrafts.com/technologies/coap-constrained-application-protocol/" TargetMode="External"/><Relationship Id="rId7" Type="http://schemas.openxmlformats.org/officeDocument/2006/relationships/hyperlink" Target="https://www.sciencedirect.com/science/article/pii/S1877050915038193"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kknews.cc/code/2vb5rqy.html" TargetMode="External"/><Relationship Id="rId5" Type="http://schemas.openxmlformats.org/officeDocument/2006/relationships/hyperlink" Target="https://tools.ietf.org/html/rfc7252" TargetMode="External"/><Relationship Id="rId10" Type="http://schemas.openxmlformats.org/officeDocument/2006/relationships/hyperlink" Target="https://datatracker.ietf.org/wg/core/documents/" TargetMode="External"/><Relationship Id="rId4" Type="http://schemas.openxmlformats.org/officeDocument/2006/relationships/hyperlink" Target="https://www.cse.wustl.edu/~jain/cse574-14/ftp/coap/" TargetMode="External"/><Relationship Id="rId9" Type="http://schemas.openxmlformats.org/officeDocument/2006/relationships/hyperlink" Target="http://www.uml.org.cn/xjs/201503195.asp?artid=16084"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dev.to/wiaio/publish-an-event-with-esp8266-to-wia-via-coap-api-38p4" TargetMode="External"/><Relationship Id="rId3" Type="http://schemas.openxmlformats.org/officeDocument/2006/relationships/hyperlink" Target="https://www.npmjs.com/package/coap-node" TargetMode="External"/><Relationship Id="rId7" Type="http://schemas.openxmlformats.org/officeDocument/2006/relationships/hyperlink" Target="https://github.com/automote/ESP-CoAP" TargetMode="External"/><Relationship Id="rId12" Type="http://schemas.openxmlformats.org/officeDocument/2006/relationships/hyperlink" Target="https://internetofhomethings.com/homethings/?p=1718"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github.com/1248/microcoap" TargetMode="External"/><Relationship Id="rId11" Type="http://schemas.openxmlformats.org/officeDocument/2006/relationships/hyperlink" Target="https://internetofhomethings.com/homethings/?p=1232" TargetMode="External"/><Relationship Id="rId5" Type="http://schemas.openxmlformats.org/officeDocument/2006/relationships/hyperlink" Target="https://github.com/hirotakaster/CoAP-simple-library" TargetMode="External"/><Relationship Id="rId10" Type="http://schemas.openxmlformats.org/officeDocument/2006/relationships/hyperlink" Target="http://www.ikanbilis.com/362.php" TargetMode="External"/><Relationship Id="rId4" Type="http://schemas.openxmlformats.org/officeDocument/2006/relationships/hyperlink" Target="http://www.uml.org.cn/xjs/201503195.asp?artid=16084" TargetMode="External"/><Relationship Id="rId9" Type="http://schemas.openxmlformats.org/officeDocument/2006/relationships/hyperlink" Target="http://alex9ufoexploer.blogspot.com/2018/02/coap-server.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baseapp.com/iot/protocols-for-io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hyperlink" Target="https://searchnetworking.techtarget.com/definition/TCP"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en.wikipedia.org/wiki/Datagram_Transport_Layer_Security" TargetMode="External"/><Relationship Id="rId5" Type="http://schemas.openxmlformats.org/officeDocument/2006/relationships/hyperlink" Target="https://searchnetworking.techtarget.com/definition/UDP-User-Datagram-Protocol" TargetMode="External"/><Relationship Id="rId4" Type="http://schemas.openxmlformats.org/officeDocument/2006/relationships/hyperlink" Target="https://internetofthingsagenda.techtarget.com/definition/MQTT-MQ-Telemetry-Transport"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6LoWPAN"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en.wikipedia.org/wiki/IEEE_802.15.4" TargetMode="External"/><Relationship Id="rId4" Type="http://schemas.openxmlformats.org/officeDocument/2006/relationships/hyperlink" Target="https://tools.ietf.org/html/rfc4944"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baseapp.com/iot/protocols-for-io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hyperlink" Target="http://tw.news.yahoo.com/"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eveloper.mozilla.org/en-US/docs/Web/HTTP/Overview#HTTP_is_stateless_but_not_sessionless"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PeterEB/coap-shepherd"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hyperlink" Target="https://github.com/PeterEB/quick-demo" TargetMode="External"/><Relationship Id="rId4" Type="http://schemas.openxmlformats.org/officeDocument/2006/relationships/hyperlink" Target="https://github.com/PeterEB/lwm2m-bs-server"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segmentfault.com/a/1190000003858444"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hyperlink" Target="https://segmentfault.com/a/1190000003858444" TargetMode="External"/><Relationship Id="rId4"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sourceforge.net/projects/portableapps/files/Mozilla%20Firefox%2C%20Portable%20Ed./Mozilla%20Firefox%2C%20Portable%20Edition%2055.0.3/"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tools.ietf.org/html/rfc7252"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A4B3C7-67B7-4757-8412-01D2CABD93CF}"/>
              </a:ext>
            </a:extLst>
          </p:cNvPr>
          <p:cNvSpPr>
            <a:spLocks noGrp="1"/>
          </p:cNvSpPr>
          <p:nvPr>
            <p:ph type="ctrTitle"/>
          </p:nvPr>
        </p:nvSpPr>
        <p:spPr>
          <a:xfrm>
            <a:off x="1343132" y="1848897"/>
            <a:ext cx="9324868" cy="1263580"/>
          </a:xfrm>
        </p:spPr>
        <p:txBody>
          <a:bodyPr>
            <a:normAutofit/>
          </a:bodyPr>
          <a:lstStyle/>
          <a:p>
            <a:pPr algn="l"/>
            <a:r>
              <a:rPr lang="en-US" altLang="zh-TW" b="1" dirty="0">
                <a:latin typeface="+mn-lt"/>
                <a:ea typeface="微軟正黑體" panose="020B0604030504040204" pitchFamily="34" charset="-120"/>
              </a:rPr>
              <a:t>MQTT &amp; CoAP </a:t>
            </a:r>
            <a:r>
              <a:rPr lang="zh-TW" altLang="en-US" b="1" dirty="0">
                <a:latin typeface="+mn-lt"/>
                <a:ea typeface="微軟正黑體" panose="020B0604030504040204" pitchFamily="34" charset="-120"/>
              </a:rPr>
              <a:t>通訊協定</a:t>
            </a:r>
          </a:p>
        </p:txBody>
      </p:sp>
      <p:sp>
        <p:nvSpPr>
          <p:cNvPr id="4" name="副標題 3">
            <a:extLst>
              <a:ext uri="{FF2B5EF4-FFF2-40B4-BE49-F238E27FC236}">
                <a16:creationId xmlns:a16="http://schemas.microsoft.com/office/drawing/2014/main" id="{9050D77A-2C6A-4550-8E6B-F18A5C0DD815}"/>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086795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參考網站</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en-US" altLang="zh-TW" sz="2000" dirty="0">
                <a:ea typeface="微軟正黑體" panose="020B0604030504040204" pitchFamily="34" charset="-120"/>
                <a:hlinkClick r:id="rId3"/>
              </a:rPr>
              <a:t>MQTT</a:t>
            </a:r>
            <a:r>
              <a:rPr lang="zh-TW" altLang="en-US" sz="2000" dirty="0">
                <a:ea typeface="微軟正黑體" panose="020B0604030504040204" pitchFamily="34" charset="-120"/>
                <a:hlinkClick r:id="rId3"/>
              </a:rPr>
              <a:t>教學</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4"/>
              </a:rPr>
              <a:t>Beginners Guide To The MQTT Protocol</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5"/>
              </a:rPr>
              <a:t>MQTT Brokers/Servers and Cloud Hosting Guide</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6"/>
              </a:rPr>
              <a:t>MQTT Packet Format</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7"/>
              </a:rPr>
              <a:t>MQTT Summary</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8"/>
              </a:rPr>
              <a:t>Development of an MQTT-based IoT Architecture for Energy-Efficient and Low-Cost Applications</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9"/>
              </a:rPr>
              <a:t>Working with the publish-subscribe pattern</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10"/>
              </a:rPr>
              <a:t>Introduction to MQTT</a:t>
            </a:r>
            <a:r>
              <a:rPr lang="zh-TW" altLang="en-US" sz="2000" dirty="0">
                <a:ea typeface="微軟正黑體" panose="020B0604030504040204" pitchFamily="34" charset="-120"/>
                <a:hlinkClick r:id="rId10"/>
              </a:rPr>
              <a:t> </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11"/>
              </a:rPr>
              <a:t>MQTT</a:t>
            </a:r>
            <a:r>
              <a:rPr lang="zh-TW" altLang="en-US" sz="2000" dirty="0">
                <a:ea typeface="微軟正黑體" panose="020B0604030504040204" pitchFamily="34" charset="-120"/>
                <a:hlinkClick r:id="rId11"/>
              </a:rPr>
              <a:t>、</a:t>
            </a:r>
            <a:r>
              <a:rPr lang="en-US" altLang="zh-TW" sz="2000" dirty="0">
                <a:ea typeface="微軟正黑體" panose="020B0604030504040204" pitchFamily="34" charset="-120"/>
                <a:hlinkClick r:id="rId11"/>
              </a:rPr>
              <a:t>CoAP</a:t>
            </a:r>
            <a:r>
              <a:rPr lang="zh-TW" altLang="en-US" sz="2000" dirty="0">
                <a:ea typeface="微軟正黑體" panose="020B0604030504040204" pitchFamily="34" charset="-120"/>
                <a:hlinkClick r:id="rId11"/>
              </a:rPr>
              <a:t>，物聯網兩大實時協議誰主沉浮？</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12"/>
              </a:rPr>
              <a:t>A_Comparison_of_Lightweight_Communication_Protocol</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13"/>
              </a:rPr>
              <a:t>MQTT-SN </a:t>
            </a:r>
            <a:r>
              <a:rPr lang="zh-TW" altLang="en-US" sz="2000" dirty="0">
                <a:ea typeface="微軟正黑體" panose="020B0604030504040204" pitchFamily="34" charset="-120"/>
                <a:hlinkClick r:id="rId13"/>
              </a:rPr>
              <a:t>協議簡介</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14"/>
              </a:rPr>
              <a:t>ESP8266 HTTP vs MQTT Servers</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rPr>
              <a:t> </a:t>
            </a:r>
          </a:p>
        </p:txBody>
      </p:sp>
    </p:spTree>
    <p:extLst>
      <p:ext uri="{BB962C8B-B14F-4D97-AF65-F5344CB8AC3E}">
        <p14:creationId xmlns:p14="http://schemas.microsoft.com/office/powerpoint/2010/main" val="1637484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Message Layer model</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7873193" cy="5587028"/>
          </a:xfrm>
        </p:spPr>
        <p:txBody>
          <a:bodyPr>
            <a:normAutofit/>
          </a:bodyPr>
          <a:lstStyle/>
          <a:p>
            <a:pPr>
              <a:lnSpc>
                <a:spcPct val="100000"/>
              </a:lnSpc>
            </a:pPr>
            <a:r>
              <a:rPr lang="en-US" altLang="zh-TW" sz="2400" dirty="0">
                <a:ea typeface="微軟正黑體" panose="020B0604030504040204" pitchFamily="34" charset="-120"/>
              </a:rPr>
              <a:t>Message Layer supports 4 types message: </a:t>
            </a:r>
            <a:r>
              <a:rPr lang="en-US" altLang="zh-TW" sz="2400" b="1" dirty="0">
                <a:solidFill>
                  <a:srgbClr val="FF0000"/>
                </a:solidFill>
                <a:ea typeface="微軟正黑體" panose="020B0604030504040204" pitchFamily="34" charset="-120"/>
              </a:rPr>
              <a:t>CON</a:t>
            </a:r>
            <a:r>
              <a:rPr lang="en-US" altLang="zh-TW" sz="2400" dirty="0">
                <a:ea typeface="微軟正黑體" panose="020B0604030504040204" pitchFamily="34" charset="-120"/>
              </a:rPr>
              <a:t> (confirmable), </a:t>
            </a:r>
            <a:r>
              <a:rPr lang="en-US" altLang="zh-TW" sz="2400" b="1" dirty="0">
                <a:solidFill>
                  <a:srgbClr val="FF0000"/>
                </a:solidFill>
                <a:ea typeface="微軟正黑體" panose="020B0604030504040204" pitchFamily="34" charset="-120"/>
              </a:rPr>
              <a:t>NON</a:t>
            </a:r>
            <a:r>
              <a:rPr lang="en-US" altLang="zh-TW" sz="2400" dirty="0">
                <a:ea typeface="微軟正黑體" panose="020B0604030504040204" pitchFamily="34" charset="-120"/>
              </a:rPr>
              <a:t> (non-confirmable), </a:t>
            </a:r>
            <a:r>
              <a:rPr lang="en-US" altLang="zh-TW" sz="2400" b="1" dirty="0">
                <a:solidFill>
                  <a:srgbClr val="FF0000"/>
                </a:solidFill>
                <a:ea typeface="微軟正黑體" panose="020B0604030504040204" pitchFamily="34" charset="-120"/>
              </a:rPr>
              <a:t>ACK</a:t>
            </a:r>
            <a:r>
              <a:rPr lang="en-US" altLang="zh-TW" sz="2400" dirty="0">
                <a:ea typeface="微軟正黑體" panose="020B0604030504040204" pitchFamily="34" charset="-120"/>
              </a:rPr>
              <a:t> (Acknowledgement), </a:t>
            </a:r>
            <a:r>
              <a:rPr lang="en-US" altLang="zh-TW" sz="2400" b="1" dirty="0">
                <a:solidFill>
                  <a:srgbClr val="FF0000"/>
                </a:solidFill>
                <a:ea typeface="微軟正黑體" panose="020B0604030504040204" pitchFamily="34" charset="-120"/>
              </a:rPr>
              <a:t>RST</a:t>
            </a:r>
            <a:r>
              <a:rPr lang="en-US" altLang="zh-TW" sz="2400" dirty="0">
                <a:ea typeface="微軟正黑體" panose="020B0604030504040204" pitchFamily="34" charset="-120"/>
              </a:rPr>
              <a:t> (Reset)</a:t>
            </a:r>
          </a:p>
          <a:p>
            <a:pPr>
              <a:lnSpc>
                <a:spcPct val="100000"/>
              </a:lnSpc>
            </a:pPr>
            <a:r>
              <a:rPr lang="en-US" altLang="zh-TW" sz="2400" b="1" dirty="0">
                <a:solidFill>
                  <a:srgbClr val="0000FF"/>
                </a:solidFill>
                <a:ea typeface="微軟正黑體" panose="020B0604030504040204" pitchFamily="34" charset="-120"/>
              </a:rPr>
              <a:t>Reliable message transport</a:t>
            </a:r>
            <a:r>
              <a:rPr lang="en-US" altLang="zh-TW" sz="2400" dirty="0">
                <a:ea typeface="微軟正黑體" panose="020B0604030504040204" pitchFamily="34" charset="-120"/>
              </a:rPr>
              <a:t>: Keep retransmission until get ACK with the same message ID . Using default time out and decreasing counting time exponentially when transmitting CON. If recipient fail to process message, it responses by replacing ACK with RST. Fig. 2 shows a reliable message transport.</a:t>
            </a:r>
          </a:p>
          <a:p>
            <a:pPr>
              <a:lnSpc>
                <a:spcPct val="100000"/>
              </a:lnSpc>
            </a:pPr>
            <a:r>
              <a:rPr lang="en-US" altLang="zh-TW" sz="2400" b="1" dirty="0">
                <a:solidFill>
                  <a:srgbClr val="0000FF"/>
                </a:solidFill>
                <a:ea typeface="微軟正黑體" panose="020B0604030504040204" pitchFamily="34" charset="-120"/>
              </a:rPr>
              <a:t>Unreliable message transport</a:t>
            </a:r>
            <a:r>
              <a:rPr lang="en-US" altLang="zh-TW" sz="2400" dirty="0">
                <a:ea typeface="微軟正黑體" panose="020B0604030504040204" pitchFamily="34" charset="-120"/>
              </a:rPr>
              <a:t>: transporting with NON type message. It doesn't need to be </a:t>
            </a:r>
            <a:r>
              <a:rPr lang="en-US" altLang="zh-TW" sz="2400" dirty="0" err="1">
                <a:ea typeface="微軟正黑體" panose="020B0604030504040204" pitchFamily="34" charset="-120"/>
              </a:rPr>
              <a:t>ACKed</a:t>
            </a:r>
            <a:r>
              <a:rPr lang="en-US" altLang="zh-TW" sz="2400" dirty="0">
                <a:ea typeface="微軟正黑體" panose="020B0604030504040204" pitchFamily="34" charset="-120"/>
              </a:rPr>
              <a:t>, but has to contain message ID for supervising in case of retransmission. If recipient fail to process message, server replies RST. Fig. 3 shows unreliable message transport.</a:t>
            </a:r>
          </a:p>
        </p:txBody>
      </p:sp>
      <p:pic>
        <p:nvPicPr>
          <p:cNvPr id="4" name="圖片 3">
            <a:extLst>
              <a:ext uri="{FF2B5EF4-FFF2-40B4-BE49-F238E27FC236}">
                <a16:creationId xmlns:a16="http://schemas.microsoft.com/office/drawing/2014/main" id="{07AFA051-5003-46FC-9E4F-59358E575963}"/>
              </a:ext>
            </a:extLst>
          </p:cNvPr>
          <p:cNvPicPr>
            <a:picLocks noChangeAspect="1"/>
          </p:cNvPicPr>
          <p:nvPr/>
        </p:nvPicPr>
        <p:blipFill>
          <a:blip r:embed="rId3"/>
          <a:stretch>
            <a:fillRect/>
          </a:stretch>
        </p:blipFill>
        <p:spPr>
          <a:xfrm>
            <a:off x="7963860" y="4614243"/>
            <a:ext cx="4137471" cy="1549585"/>
          </a:xfrm>
          <a:prstGeom prst="rect">
            <a:avLst/>
          </a:prstGeom>
        </p:spPr>
      </p:pic>
      <p:pic>
        <p:nvPicPr>
          <p:cNvPr id="5" name="圖片 4">
            <a:extLst>
              <a:ext uri="{FF2B5EF4-FFF2-40B4-BE49-F238E27FC236}">
                <a16:creationId xmlns:a16="http://schemas.microsoft.com/office/drawing/2014/main" id="{47F36559-595D-4D8C-A6BE-FA5B15A933CB}"/>
              </a:ext>
            </a:extLst>
          </p:cNvPr>
          <p:cNvPicPr>
            <a:picLocks noChangeAspect="1"/>
          </p:cNvPicPr>
          <p:nvPr/>
        </p:nvPicPr>
        <p:blipFill>
          <a:blip r:embed="rId4"/>
          <a:stretch>
            <a:fillRect/>
          </a:stretch>
        </p:blipFill>
        <p:spPr>
          <a:xfrm>
            <a:off x="8098971" y="1547459"/>
            <a:ext cx="3867251" cy="2191964"/>
          </a:xfrm>
          <a:prstGeom prst="rect">
            <a:avLst/>
          </a:prstGeom>
        </p:spPr>
      </p:pic>
    </p:spTree>
    <p:extLst>
      <p:ext uri="{BB962C8B-B14F-4D97-AF65-F5344CB8AC3E}">
        <p14:creationId xmlns:p14="http://schemas.microsoft.com/office/powerpoint/2010/main" val="2406917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request/response Layer model</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650536" cy="1866247"/>
          </a:xfrm>
        </p:spPr>
        <p:txBody>
          <a:bodyPr>
            <a:normAutofit/>
          </a:bodyPr>
          <a:lstStyle/>
          <a:p>
            <a:pPr>
              <a:lnSpc>
                <a:spcPct val="100000"/>
              </a:lnSpc>
            </a:pPr>
            <a:r>
              <a:rPr lang="en-US" altLang="zh-TW" sz="2400" b="1" dirty="0">
                <a:solidFill>
                  <a:srgbClr val="0000FF"/>
                </a:solidFill>
                <a:ea typeface="微軟正黑體" panose="020B0604030504040204" pitchFamily="34" charset="-120"/>
              </a:rPr>
              <a:t>Piggybacked response</a:t>
            </a:r>
            <a:r>
              <a:rPr lang="en-US" altLang="zh-TW" sz="2400" dirty="0">
                <a:ea typeface="微軟正黑體" panose="020B0604030504040204" pitchFamily="34" charset="-120"/>
              </a:rPr>
              <a:t>: Client sends request using CON type or NON type message and receives response ACK with confirmable message immediately. In fig. 5, for successful response, ACK contain </a:t>
            </a:r>
            <a:r>
              <a:rPr lang="en-US" altLang="zh-TW" sz="2400" b="1" dirty="0">
                <a:solidFill>
                  <a:srgbClr val="0000FF"/>
                </a:solidFill>
                <a:ea typeface="微軟正黑體" panose="020B0604030504040204" pitchFamily="34" charset="-120"/>
              </a:rPr>
              <a:t>response message </a:t>
            </a:r>
            <a:r>
              <a:rPr lang="en-US" altLang="zh-TW" sz="2400" dirty="0">
                <a:ea typeface="微軟正黑體" panose="020B0604030504040204" pitchFamily="34" charset="-120"/>
              </a:rPr>
              <a:t>(identify by using token), for failure response, ACK contain failure response code.</a:t>
            </a:r>
          </a:p>
        </p:txBody>
      </p:sp>
      <p:pic>
        <p:nvPicPr>
          <p:cNvPr id="4" name="圖片 3">
            <a:extLst>
              <a:ext uri="{FF2B5EF4-FFF2-40B4-BE49-F238E27FC236}">
                <a16:creationId xmlns:a16="http://schemas.microsoft.com/office/drawing/2014/main" id="{683A931E-645C-4F00-A0D3-90E73F3CF7B6}"/>
              </a:ext>
            </a:extLst>
          </p:cNvPr>
          <p:cNvPicPr>
            <a:picLocks noChangeAspect="1"/>
          </p:cNvPicPr>
          <p:nvPr/>
        </p:nvPicPr>
        <p:blipFill>
          <a:blip r:embed="rId3"/>
          <a:stretch>
            <a:fillRect/>
          </a:stretch>
        </p:blipFill>
        <p:spPr>
          <a:xfrm>
            <a:off x="3529867" y="2334074"/>
            <a:ext cx="7758619" cy="4325849"/>
          </a:xfrm>
          <a:prstGeom prst="rect">
            <a:avLst/>
          </a:prstGeom>
        </p:spPr>
      </p:pic>
    </p:spTree>
    <p:extLst>
      <p:ext uri="{BB962C8B-B14F-4D97-AF65-F5344CB8AC3E}">
        <p14:creationId xmlns:p14="http://schemas.microsoft.com/office/powerpoint/2010/main" val="2980730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request/response Layer model</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650536" cy="1866247"/>
          </a:xfrm>
        </p:spPr>
        <p:txBody>
          <a:bodyPr>
            <a:normAutofit/>
          </a:bodyPr>
          <a:lstStyle/>
          <a:p>
            <a:pPr>
              <a:lnSpc>
                <a:spcPct val="100000"/>
              </a:lnSpc>
            </a:pPr>
            <a:r>
              <a:rPr lang="en-US" altLang="zh-TW" sz="2400" b="1" dirty="0">
                <a:solidFill>
                  <a:srgbClr val="0000FF"/>
                </a:solidFill>
                <a:ea typeface="微軟正黑體" panose="020B0604030504040204" pitchFamily="34" charset="-120"/>
              </a:rPr>
              <a:t>Piggybacked response</a:t>
            </a:r>
            <a:r>
              <a:rPr lang="en-US" altLang="zh-TW" sz="2400" dirty="0">
                <a:ea typeface="微軟正黑體" panose="020B0604030504040204" pitchFamily="34" charset="-120"/>
              </a:rPr>
              <a:t>: Client sends request using CON type or NON type message and receives response ACK with confirmable message immediately. In fig. 4, for successful response, ACK contain </a:t>
            </a:r>
            <a:r>
              <a:rPr lang="en-US" altLang="zh-TW" sz="2400" b="1" dirty="0">
                <a:solidFill>
                  <a:srgbClr val="0000FF"/>
                </a:solidFill>
                <a:ea typeface="微軟正黑體" panose="020B0604030504040204" pitchFamily="34" charset="-120"/>
              </a:rPr>
              <a:t>response message </a:t>
            </a:r>
            <a:r>
              <a:rPr lang="en-US" altLang="zh-TW" sz="2400" dirty="0">
                <a:ea typeface="微軟正黑體" panose="020B0604030504040204" pitchFamily="34" charset="-120"/>
              </a:rPr>
              <a:t>(identify by using token), for failure response, ACK contain failure response code.</a:t>
            </a:r>
          </a:p>
        </p:txBody>
      </p:sp>
      <p:pic>
        <p:nvPicPr>
          <p:cNvPr id="5" name="圖片 4">
            <a:extLst>
              <a:ext uri="{FF2B5EF4-FFF2-40B4-BE49-F238E27FC236}">
                <a16:creationId xmlns:a16="http://schemas.microsoft.com/office/drawing/2014/main" id="{0DB2DD2A-2A0D-40D2-A693-327E83BBE92A}"/>
              </a:ext>
            </a:extLst>
          </p:cNvPr>
          <p:cNvPicPr>
            <a:picLocks noChangeAspect="1"/>
          </p:cNvPicPr>
          <p:nvPr/>
        </p:nvPicPr>
        <p:blipFill>
          <a:blip r:embed="rId3"/>
          <a:stretch>
            <a:fillRect/>
          </a:stretch>
        </p:blipFill>
        <p:spPr>
          <a:xfrm>
            <a:off x="2365472" y="2763539"/>
            <a:ext cx="7283109" cy="3908010"/>
          </a:xfrm>
          <a:prstGeom prst="rect">
            <a:avLst/>
          </a:prstGeom>
        </p:spPr>
      </p:pic>
    </p:spTree>
    <p:extLst>
      <p:ext uri="{BB962C8B-B14F-4D97-AF65-F5344CB8AC3E}">
        <p14:creationId xmlns:p14="http://schemas.microsoft.com/office/powerpoint/2010/main" val="3468710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request/response Layer model</a:t>
            </a:r>
          </a:p>
        </p:txBody>
      </p:sp>
      <p:pic>
        <p:nvPicPr>
          <p:cNvPr id="4" name="圖片 3">
            <a:extLst>
              <a:ext uri="{FF2B5EF4-FFF2-40B4-BE49-F238E27FC236}">
                <a16:creationId xmlns:a16="http://schemas.microsoft.com/office/drawing/2014/main" id="{581BC7B1-CAE3-4C33-8B77-CAE471D51E91}"/>
              </a:ext>
            </a:extLst>
          </p:cNvPr>
          <p:cNvPicPr>
            <a:picLocks noChangeAspect="1"/>
          </p:cNvPicPr>
          <p:nvPr/>
        </p:nvPicPr>
        <p:blipFill>
          <a:blip r:embed="rId3"/>
          <a:stretch>
            <a:fillRect/>
          </a:stretch>
        </p:blipFill>
        <p:spPr>
          <a:xfrm>
            <a:off x="6956123" y="1414120"/>
            <a:ext cx="4980851" cy="4725423"/>
          </a:xfrm>
          <a:prstGeom prst="rect">
            <a:avLst/>
          </a:prstGeom>
        </p:spPr>
      </p:pic>
      <p:sp>
        <p:nvSpPr>
          <p:cNvPr id="6" name="內容版面配置區 2">
            <a:extLst>
              <a:ext uri="{FF2B5EF4-FFF2-40B4-BE49-F238E27FC236}">
                <a16:creationId xmlns:a16="http://schemas.microsoft.com/office/drawing/2014/main" id="{23C24CF9-71FD-4334-B337-75BFE62B7858}"/>
              </a:ext>
            </a:extLst>
          </p:cNvPr>
          <p:cNvSpPr txBox="1">
            <a:spLocks/>
          </p:cNvSpPr>
          <p:nvPr/>
        </p:nvSpPr>
        <p:spPr>
          <a:xfrm>
            <a:off x="225777" y="1072896"/>
            <a:ext cx="7426880" cy="3270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TW" sz="2400" b="1" dirty="0">
                <a:solidFill>
                  <a:srgbClr val="0000FF"/>
                </a:solidFill>
                <a:ea typeface="微軟正黑體" panose="020B0604030504040204" pitchFamily="34" charset="-120"/>
              </a:rPr>
              <a:t>Separate response</a:t>
            </a:r>
            <a:r>
              <a:rPr lang="en-US" altLang="zh-TW" sz="2400" dirty="0">
                <a:ea typeface="微軟正黑體" panose="020B0604030504040204" pitchFamily="34" charset="-120"/>
              </a:rPr>
              <a:t>: If server receive a CON type message but not able to response this request immediately, it will send an empty ACK in case of client resend this message. When server ready to response this request, it will send a new CON to client and client reply a confirmable message with acknowledgment. ACK is just to confirm CON message, no matter CON message carry request or response (fig. 6).</a:t>
            </a:r>
          </a:p>
        </p:txBody>
      </p:sp>
    </p:spTree>
    <p:extLst>
      <p:ext uri="{BB962C8B-B14F-4D97-AF65-F5344CB8AC3E}">
        <p14:creationId xmlns:p14="http://schemas.microsoft.com/office/powerpoint/2010/main" val="1611113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request/response Layer model</a:t>
            </a:r>
          </a:p>
        </p:txBody>
      </p:sp>
      <p:sp>
        <p:nvSpPr>
          <p:cNvPr id="6" name="內容版面配置區 2">
            <a:extLst>
              <a:ext uri="{FF2B5EF4-FFF2-40B4-BE49-F238E27FC236}">
                <a16:creationId xmlns:a16="http://schemas.microsoft.com/office/drawing/2014/main" id="{23C24CF9-71FD-4334-B337-75BFE62B7858}"/>
              </a:ext>
            </a:extLst>
          </p:cNvPr>
          <p:cNvSpPr txBox="1">
            <a:spLocks/>
          </p:cNvSpPr>
          <p:nvPr/>
        </p:nvSpPr>
        <p:spPr>
          <a:xfrm>
            <a:off x="225777" y="1072896"/>
            <a:ext cx="7426880" cy="3270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TW" sz="2400" b="1" dirty="0">
                <a:solidFill>
                  <a:srgbClr val="0000FF"/>
                </a:solidFill>
                <a:ea typeface="微軟正黑體" panose="020B0604030504040204" pitchFamily="34" charset="-120"/>
              </a:rPr>
              <a:t>Separate response</a:t>
            </a:r>
            <a:r>
              <a:rPr lang="en-US" altLang="zh-TW" sz="2400" dirty="0">
                <a:ea typeface="微軟正黑體" panose="020B0604030504040204" pitchFamily="34" charset="-120"/>
              </a:rPr>
              <a:t>: If server receive a CON type message but not able to response this request immediately, it will send an empty ACK in case of client resend this message. When server ready to response this request, it will send a new CON to client and client reply a confirmable message with acknowledgment. ACK is just to confirm CON message, no matter CON message carry request or response (fig. 5).</a:t>
            </a:r>
          </a:p>
        </p:txBody>
      </p:sp>
      <p:pic>
        <p:nvPicPr>
          <p:cNvPr id="3" name="圖片 2">
            <a:extLst>
              <a:ext uri="{FF2B5EF4-FFF2-40B4-BE49-F238E27FC236}">
                <a16:creationId xmlns:a16="http://schemas.microsoft.com/office/drawing/2014/main" id="{96529392-CF62-4B0F-8756-2B2A1AD3990F}"/>
              </a:ext>
            </a:extLst>
          </p:cNvPr>
          <p:cNvPicPr>
            <a:picLocks noChangeAspect="1"/>
          </p:cNvPicPr>
          <p:nvPr/>
        </p:nvPicPr>
        <p:blipFill>
          <a:blip r:embed="rId3"/>
          <a:stretch>
            <a:fillRect/>
          </a:stretch>
        </p:blipFill>
        <p:spPr>
          <a:xfrm>
            <a:off x="7600514" y="1267232"/>
            <a:ext cx="4452740" cy="4718898"/>
          </a:xfrm>
          <a:prstGeom prst="rect">
            <a:avLst/>
          </a:prstGeom>
        </p:spPr>
      </p:pic>
    </p:spTree>
    <p:extLst>
      <p:ext uri="{BB962C8B-B14F-4D97-AF65-F5344CB8AC3E}">
        <p14:creationId xmlns:p14="http://schemas.microsoft.com/office/powerpoint/2010/main" val="25671329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request/response Layer model</a:t>
            </a:r>
          </a:p>
        </p:txBody>
      </p:sp>
      <p:pic>
        <p:nvPicPr>
          <p:cNvPr id="3" name="圖片 2">
            <a:extLst>
              <a:ext uri="{FF2B5EF4-FFF2-40B4-BE49-F238E27FC236}">
                <a16:creationId xmlns:a16="http://schemas.microsoft.com/office/drawing/2014/main" id="{A605CE9F-6587-41BB-BF46-6BD3093DFD56}"/>
              </a:ext>
            </a:extLst>
          </p:cNvPr>
          <p:cNvPicPr>
            <a:picLocks noChangeAspect="1"/>
          </p:cNvPicPr>
          <p:nvPr/>
        </p:nvPicPr>
        <p:blipFill>
          <a:blip r:embed="rId3"/>
          <a:stretch>
            <a:fillRect/>
          </a:stretch>
        </p:blipFill>
        <p:spPr>
          <a:xfrm>
            <a:off x="3458309" y="2381693"/>
            <a:ext cx="5309248" cy="4301426"/>
          </a:xfrm>
          <a:prstGeom prst="rect">
            <a:avLst/>
          </a:prstGeom>
        </p:spPr>
      </p:pic>
      <p:sp>
        <p:nvSpPr>
          <p:cNvPr id="7" name="內容版面配置區 2">
            <a:extLst>
              <a:ext uri="{FF2B5EF4-FFF2-40B4-BE49-F238E27FC236}">
                <a16:creationId xmlns:a16="http://schemas.microsoft.com/office/drawing/2014/main" id="{AABF632A-9CDE-43BC-9FE6-892839F41197}"/>
              </a:ext>
            </a:extLst>
          </p:cNvPr>
          <p:cNvSpPr txBox="1">
            <a:spLocks/>
          </p:cNvSpPr>
          <p:nvPr/>
        </p:nvSpPr>
        <p:spPr>
          <a:xfrm>
            <a:off x="225778" y="1072897"/>
            <a:ext cx="11774310" cy="1308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TW" sz="2400" b="1" dirty="0">
                <a:solidFill>
                  <a:srgbClr val="0000FF"/>
                </a:solidFill>
                <a:ea typeface="微軟正黑體" panose="020B0604030504040204" pitchFamily="34" charset="-120"/>
              </a:rPr>
              <a:t>Non confirmable request and response</a:t>
            </a:r>
            <a:r>
              <a:rPr lang="en-US" altLang="zh-TW" sz="2400" dirty="0">
                <a:ea typeface="微軟正黑體" panose="020B0604030504040204" pitchFamily="34" charset="-120"/>
              </a:rPr>
              <a:t>: unlike Piggy-backed response carry confirmable message, in Non confirmable request client send NON type message indicate that Server don't need to confirm. Server will resend a NON type message with response (fig. 7).</a:t>
            </a:r>
          </a:p>
        </p:txBody>
      </p:sp>
    </p:spTree>
    <p:extLst>
      <p:ext uri="{BB962C8B-B14F-4D97-AF65-F5344CB8AC3E}">
        <p14:creationId xmlns:p14="http://schemas.microsoft.com/office/powerpoint/2010/main" val="7752683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request/response Layer model</a:t>
            </a:r>
          </a:p>
        </p:txBody>
      </p:sp>
      <p:sp>
        <p:nvSpPr>
          <p:cNvPr id="7" name="內容版面配置區 2">
            <a:extLst>
              <a:ext uri="{FF2B5EF4-FFF2-40B4-BE49-F238E27FC236}">
                <a16:creationId xmlns:a16="http://schemas.microsoft.com/office/drawing/2014/main" id="{AABF632A-9CDE-43BC-9FE6-892839F41197}"/>
              </a:ext>
            </a:extLst>
          </p:cNvPr>
          <p:cNvSpPr txBox="1">
            <a:spLocks/>
          </p:cNvSpPr>
          <p:nvPr/>
        </p:nvSpPr>
        <p:spPr>
          <a:xfrm>
            <a:off x="225778" y="1072897"/>
            <a:ext cx="11672055" cy="1393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TW" sz="2400" b="1" dirty="0">
                <a:solidFill>
                  <a:srgbClr val="0000FF"/>
                </a:solidFill>
                <a:ea typeface="微軟正黑體" panose="020B0604030504040204" pitchFamily="34" charset="-120"/>
              </a:rPr>
              <a:t>Non confirmable request and response</a:t>
            </a:r>
            <a:r>
              <a:rPr lang="en-US" altLang="zh-TW" sz="2400" dirty="0">
                <a:ea typeface="微軟正黑體" panose="020B0604030504040204" pitchFamily="34" charset="-120"/>
              </a:rPr>
              <a:t>: unlike Piggy-backed response carry confirmable message, in Non confirmable request client send NON type message indicate that Server don't need to confirm. Server will resend a NON type message with response (fig. 6).</a:t>
            </a:r>
          </a:p>
        </p:txBody>
      </p:sp>
      <p:pic>
        <p:nvPicPr>
          <p:cNvPr id="4" name="圖片 3">
            <a:extLst>
              <a:ext uri="{FF2B5EF4-FFF2-40B4-BE49-F238E27FC236}">
                <a16:creationId xmlns:a16="http://schemas.microsoft.com/office/drawing/2014/main" id="{4810CB58-F398-4E2A-8A5B-3B74AD385852}"/>
              </a:ext>
            </a:extLst>
          </p:cNvPr>
          <p:cNvPicPr>
            <a:picLocks noChangeAspect="1"/>
          </p:cNvPicPr>
          <p:nvPr/>
        </p:nvPicPr>
        <p:blipFill>
          <a:blip r:embed="rId3"/>
          <a:stretch>
            <a:fillRect/>
          </a:stretch>
        </p:blipFill>
        <p:spPr>
          <a:xfrm>
            <a:off x="2457837" y="2491668"/>
            <a:ext cx="7276325" cy="4168256"/>
          </a:xfrm>
          <a:prstGeom prst="rect">
            <a:avLst/>
          </a:prstGeom>
        </p:spPr>
      </p:pic>
    </p:spTree>
    <p:extLst>
      <p:ext uri="{BB962C8B-B14F-4D97-AF65-F5344CB8AC3E}">
        <p14:creationId xmlns:p14="http://schemas.microsoft.com/office/powerpoint/2010/main" val="12797476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7CBEC746-83CE-40A1-8C1A-97FF3359909B}"/>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Reliable message transport</a:t>
            </a:r>
            <a:endParaRPr lang="zh-TW" altLang="en-US" b="1" dirty="0">
              <a:latin typeface="+mn-lt"/>
              <a:ea typeface="微軟正黑體" panose="020B0604030504040204" pitchFamily="34" charset="-120"/>
            </a:endParaRPr>
          </a:p>
        </p:txBody>
      </p:sp>
      <p:pic>
        <p:nvPicPr>
          <p:cNvPr id="3" name="圖片 2">
            <a:extLst>
              <a:ext uri="{FF2B5EF4-FFF2-40B4-BE49-F238E27FC236}">
                <a16:creationId xmlns:a16="http://schemas.microsoft.com/office/drawing/2014/main" id="{23A93AAF-3CD9-4377-AC34-AA4806BACD53}"/>
              </a:ext>
            </a:extLst>
          </p:cNvPr>
          <p:cNvPicPr>
            <a:picLocks noChangeAspect="1"/>
          </p:cNvPicPr>
          <p:nvPr/>
        </p:nvPicPr>
        <p:blipFill>
          <a:blip r:embed="rId3"/>
          <a:stretch>
            <a:fillRect/>
          </a:stretch>
        </p:blipFill>
        <p:spPr>
          <a:xfrm>
            <a:off x="1400766" y="2083014"/>
            <a:ext cx="3061707" cy="2691967"/>
          </a:xfrm>
          <a:prstGeom prst="rect">
            <a:avLst/>
          </a:prstGeom>
        </p:spPr>
      </p:pic>
      <p:pic>
        <p:nvPicPr>
          <p:cNvPr id="7" name="圖片 6">
            <a:extLst>
              <a:ext uri="{FF2B5EF4-FFF2-40B4-BE49-F238E27FC236}">
                <a16:creationId xmlns:a16="http://schemas.microsoft.com/office/drawing/2014/main" id="{4D3DE826-0265-4020-A358-1EBCD1CD5671}"/>
              </a:ext>
            </a:extLst>
          </p:cNvPr>
          <p:cNvPicPr>
            <a:picLocks noChangeAspect="1"/>
          </p:cNvPicPr>
          <p:nvPr/>
        </p:nvPicPr>
        <p:blipFill>
          <a:blip r:embed="rId4"/>
          <a:stretch>
            <a:fillRect/>
          </a:stretch>
        </p:blipFill>
        <p:spPr>
          <a:xfrm>
            <a:off x="6888871" y="101859"/>
            <a:ext cx="3506985" cy="3327139"/>
          </a:xfrm>
          <a:prstGeom prst="rect">
            <a:avLst/>
          </a:prstGeom>
        </p:spPr>
      </p:pic>
      <p:pic>
        <p:nvPicPr>
          <p:cNvPr id="8" name="圖片 7">
            <a:extLst>
              <a:ext uri="{FF2B5EF4-FFF2-40B4-BE49-F238E27FC236}">
                <a16:creationId xmlns:a16="http://schemas.microsoft.com/office/drawing/2014/main" id="{D088FE39-8E81-4907-AFC7-2D3EDF0E7FC6}"/>
              </a:ext>
            </a:extLst>
          </p:cNvPr>
          <p:cNvPicPr>
            <a:picLocks noChangeAspect="1"/>
          </p:cNvPicPr>
          <p:nvPr/>
        </p:nvPicPr>
        <p:blipFill>
          <a:blip r:embed="rId5"/>
          <a:stretch>
            <a:fillRect/>
          </a:stretch>
        </p:blipFill>
        <p:spPr>
          <a:xfrm>
            <a:off x="6263165" y="3525215"/>
            <a:ext cx="5736924" cy="3198644"/>
          </a:xfrm>
          <a:prstGeom prst="rect">
            <a:avLst/>
          </a:prstGeom>
        </p:spPr>
      </p:pic>
      <p:cxnSp>
        <p:nvCxnSpPr>
          <p:cNvPr id="9" name="直線單箭頭接點 8">
            <a:extLst>
              <a:ext uri="{FF2B5EF4-FFF2-40B4-BE49-F238E27FC236}">
                <a16:creationId xmlns:a16="http://schemas.microsoft.com/office/drawing/2014/main" id="{2E574949-C336-4408-8277-907B42B5746C}"/>
              </a:ext>
            </a:extLst>
          </p:cNvPr>
          <p:cNvCxnSpPr>
            <a:cxnSpLocks/>
            <a:stCxn id="3" idx="3"/>
            <a:endCxn id="7" idx="1"/>
          </p:cNvCxnSpPr>
          <p:nvPr/>
        </p:nvCxnSpPr>
        <p:spPr>
          <a:xfrm flipV="1">
            <a:off x="4462473" y="1765429"/>
            <a:ext cx="2426398" cy="166356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0EE89DF2-C1C0-4020-B70B-3D9473D826B1}"/>
              </a:ext>
            </a:extLst>
          </p:cNvPr>
          <p:cNvCxnSpPr>
            <a:cxnSpLocks/>
            <a:stCxn id="3" idx="3"/>
            <a:endCxn id="8" idx="1"/>
          </p:cNvCxnSpPr>
          <p:nvPr/>
        </p:nvCxnSpPr>
        <p:spPr>
          <a:xfrm>
            <a:off x="4462473" y="3428998"/>
            <a:ext cx="1800692" cy="169553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03860225-6582-45EC-B75D-3A2F98827974}"/>
              </a:ext>
            </a:extLst>
          </p:cNvPr>
          <p:cNvSpPr txBox="1"/>
          <p:nvPr/>
        </p:nvSpPr>
        <p:spPr>
          <a:xfrm>
            <a:off x="1902106" y="5092566"/>
            <a:ext cx="2059025" cy="461665"/>
          </a:xfrm>
          <a:prstGeom prst="rect">
            <a:avLst/>
          </a:prstGeom>
          <a:noFill/>
        </p:spPr>
        <p:txBody>
          <a:bodyPr wrap="none" rtlCol="0">
            <a:spAutoFit/>
          </a:bodyPr>
          <a:lstStyle/>
          <a:p>
            <a:r>
              <a:rPr lang="en-US" altLang="zh-TW" sz="2400" b="1" dirty="0">
                <a:solidFill>
                  <a:srgbClr val="0000FF"/>
                </a:solidFill>
              </a:rPr>
              <a:t>Message Layer</a:t>
            </a:r>
            <a:endParaRPr lang="zh-TW" altLang="en-US" sz="2400" b="1" dirty="0">
              <a:solidFill>
                <a:srgbClr val="0000FF"/>
              </a:solidFill>
            </a:endParaRPr>
          </a:p>
        </p:txBody>
      </p:sp>
      <p:sp>
        <p:nvSpPr>
          <p:cNvPr id="14" name="文字方塊 13">
            <a:extLst>
              <a:ext uri="{FF2B5EF4-FFF2-40B4-BE49-F238E27FC236}">
                <a16:creationId xmlns:a16="http://schemas.microsoft.com/office/drawing/2014/main" id="{F7E19DFF-26B4-44E1-A36E-882869E5947B}"/>
              </a:ext>
            </a:extLst>
          </p:cNvPr>
          <p:cNvSpPr txBox="1"/>
          <p:nvPr/>
        </p:nvSpPr>
        <p:spPr>
          <a:xfrm>
            <a:off x="7530163" y="6031009"/>
            <a:ext cx="3202928" cy="461665"/>
          </a:xfrm>
          <a:prstGeom prst="rect">
            <a:avLst/>
          </a:prstGeom>
          <a:noFill/>
        </p:spPr>
        <p:txBody>
          <a:bodyPr wrap="none" rtlCol="0">
            <a:spAutoFit/>
          </a:bodyPr>
          <a:lstStyle/>
          <a:p>
            <a:r>
              <a:rPr lang="en-US" altLang="zh-TW" sz="2400" b="1" dirty="0">
                <a:solidFill>
                  <a:srgbClr val="0000FF"/>
                </a:solidFill>
                <a:ea typeface="微軟正黑體" panose="020B0604030504040204" pitchFamily="34" charset="-120"/>
              </a:rPr>
              <a:t>request/response Layer</a:t>
            </a:r>
            <a:endParaRPr lang="zh-TW" altLang="en-US" sz="2400" b="1" dirty="0">
              <a:solidFill>
                <a:srgbClr val="0000FF"/>
              </a:solidFill>
            </a:endParaRPr>
          </a:p>
        </p:txBody>
      </p:sp>
      <p:sp>
        <p:nvSpPr>
          <p:cNvPr id="15" name="文字方塊 14">
            <a:extLst>
              <a:ext uri="{FF2B5EF4-FFF2-40B4-BE49-F238E27FC236}">
                <a16:creationId xmlns:a16="http://schemas.microsoft.com/office/drawing/2014/main" id="{23F1568F-6B3B-4C94-BD45-09D06F8356A6}"/>
              </a:ext>
            </a:extLst>
          </p:cNvPr>
          <p:cNvSpPr txBox="1"/>
          <p:nvPr/>
        </p:nvSpPr>
        <p:spPr>
          <a:xfrm rot="2613562">
            <a:off x="4056869" y="4198931"/>
            <a:ext cx="2356222" cy="369332"/>
          </a:xfrm>
          <a:prstGeom prst="rect">
            <a:avLst/>
          </a:prstGeom>
          <a:noFill/>
        </p:spPr>
        <p:txBody>
          <a:bodyPr wrap="none" rtlCol="0">
            <a:spAutoFit/>
          </a:bodyPr>
          <a:lstStyle/>
          <a:p>
            <a:r>
              <a:rPr lang="en-US" altLang="zh-TW" b="1" dirty="0">
                <a:solidFill>
                  <a:srgbClr val="00B050"/>
                </a:solidFill>
                <a:ea typeface="微軟正黑體" panose="020B0604030504040204" pitchFamily="34" charset="-120"/>
              </a:rPr>
              <a:t>Piggybacked response</a:t>
            </a:r>
            <a:endParaRPr lang="zh-TW" altLang="en-US" b="1" dirty="0">
              <a:solidFill>
                <a:srgbClr val="00B050"/>
              </a:solidFill>
            </a:endParaRPr>
          </a:p>
        </p:txBody>
      </p:sp>
      <p:sp>
        <p:nvSpPr>
          <p:cNvPr id="16" name="文字方塊 15">
            <a:extLst>
              <a:ext uri="{FF2B5EF4-FFF2-40B4-BE49-F238E27FC236}">
                <a16:creationId xmlns:a16="http://schemas.microsoft.com/office/drawing/2014/main" id="{30B5694E-F1E2-4743-8916-05CB3A9880FA}"/>
              </a:ext>
            </a:extLst>
          </p:cNvPr>
          <p:cNvSpPr txBox="1"/>
          <p:nvPr/>
        </p:nvSpPr>
        <p:spPr>
          <a:xfrm rot="19500881">
            <a:off x="4602494" y="2271394"/>
            <a:ext cx="1943417" cy="369332"/>
          </a:xfrm>
          <a:prstGeom prst="rect">
            <a:avLst/>
          </a:prstGeom>
          <a:noFill/>
        </p:spPr>
        <p:txBody>
          <a:bodyPr wrap="none" rtlCol="0">
            <a:spAutoFit/>
          </a:bodyPr>
          <a:lstStyle/>
          <a:p>
            <a:r>
              <a:rPr lang="en-US" altLang="zh-TW" b="1" dirty="0">
                <a:solidFill>
                  <a:srgbClr val="00B050"/>
                </a:solidFill>
                <a:ea typeface="微軟正黑體" panose="020B0604030504040204" pitchFamily="34" charset="-120"/>
              </a:rPr>
              <a:t>Separate response</a:t>
            </a:r>
            <a:endParaRPr lang="zh-TW" altLang="en-US" b="1" dirty="0">
              <a:solidFill>
                <a:srgbClr val="00B050"/>
              </a:solidFill>
            </a:endParaRPr>
          </a:p>
        </p:txBody>
      </p:sp>
    </p:spTree>
    <p:extLst>
      <p:ext uri="{BB962C8B-B14F-4D97-AF65-F5344CB8AC3E}">
        <p14:creationId xmlns:p14="http://schemas.microsoft.com/office/powerpoint/2010/main" val="38786697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7CBEC746-83CE-40A1-8C1A-97FF3359909B}"/>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Reliable message transport</a:t>
            </a:r>
            <a:endParaRPr lang="zh-TW" altLang="en-US" b="1" dirty="0">
              <a:latin typeface="+mn-lt"/>
              <a:ea typeface="微軟正黑體" panose="020B0604030504040204" pitchFamily="34" charset="-120"/>
            </a:endParaRPr>
          </a:p>
        </p:txBody>
      </p:sp>
      <p:cxnSp>
        <p:nvCxnSpPr>
          <p:cNvPr id="9" name="直線單箭頭接點 8">
            <a:extLst>
              <a:ext uri="{FF2B5EF4-FFF2-40B4-BE49-F238E27FC236}">
                <a16:creationId xmlns:a16="http://schemas.microsoft.com/office/drawing/2014/main" id="{2E574949-C336-4408-8277-907B42B5746C}"/>
              </a:ext>
            </a:extLst>
          </p:cNvPr>
          <p:cNvCxnSpPr>
            <a:cxnSpLocks/>
          </p:cNvCxnSpPr>
          <p:nvPr/>
        </p:nvCxnSpPr>
        <p:spPr>
          <a:xfrm flipV="1">
            <a:off x="4462473" y="1765429"/>
            <a:ext cx="2426398" cy="166356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0EE89DF2-C1C0-4020-B70B-3D9473D826B1}"/>
              </a:ext>
            </a:extLst>
          </p:cNvPr>
          <p:cNvCxnSpPr>
            <a:cxnSpLocks/>
          </p:cNvCxnSpPr>
          <p:nvPr/>
        </p:nvCxnSpPr>
        <p:spPr>
          <a:xfrm>
            <a:off x="4462473" y="3428998"/>
            <a:ext cx="1800692" cy="169553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03860225-6582-45EC-B75D-3A2F98827974}"/>
              </a:ext>
            </a:extLst>
          </p:cNvPr>
          <p:cNvSpPr txBox="1"/>
          <p:nvPr/>
        </p:nvSpPr>
        <p:spPr>
          <a:xfrm>
            <a:off x="1902106" y="5092566"/>
            <a:ext cx="2059025" cy="461665"/>
          </a:xfrm>
          <a:prstGeom prst="rect">
            <a:avLst/>
          </a:prstGeom>
          <a:noFill/>
        </p:spPr>
        <p:txBody>
          <a:bodyPr wrap="none" rtlCol="0">
            <a:spAutoFit/>
          </a:bodyPr>
          <a:lstStyle/>
          <a:p>
            <a:r>
              <a:rPr lang="en-US" altLang="zh-TW" sz="2400" b="1" dirty="0">
                <a:solidFill>
                  <a:srgbClr val="0000FF"/>
                </a:solidFill>
              </a:rPr>
              <a:t>Message Layer</a:t>
            </a:r>
            <a:endParaRPr lang="zh-TW" altLang="en-US" sz="2400" b="1" dirty="0">
              <a:solidFill>
                <a:srgbClr val="0000FF"/>
              </a:solidFill>
            </a:endParaRPr>
          </a:p>
        </p:txBody>
      </p:sp>
      <p:sp>
        <p:nvSpPr>
          <p:cNvPr id="15" name="文字方塊 14">
            <a:extLst>
              <a:ext uri="{FF2B5EF4-FFF2-40B4-BE49-F238E27FC236}">
                <a16:creationId xmlns:a16="http://schemas.microsoft.com/office/drawing/2014/main" id="{23F1568F-6B3B-4C94-BD45-09D06F8356A6}"/>
              </a:ext>
            </a:extLst>
          </p:cNvPr>
          <p:cNvSpPr txBox="1"/>
          <p:nvPr/>
        </p:nvSpPr>
        <p:spPr>
          <a:xfrm rot="2613562">
            <a:off x="4056869" y="4198931"/>
            <a:ext cx="2356222" cy="369332"/>
          </a:xfrm>
          <a:prstGeom prst="rect">
            <a:avLst/>
          </a:prstGeom>
          <a:noFill/>
        </p:spPr>
        <p:txBody>
          <a:bodyPr wrap="none" rtlCol="0">
            <a:spAutoFit/>
          </a:bodyPr>
          <a:lstStyle/>
          <a:p>
            <a:r>
              <a:rPr lang="en-US" altLang="zh-TW" b="1" dirty="0">
                <a:solidFill>
                  <a:srgbClr val="00B050"/>
                </a:solidFill>
                <a:ea typeface="微軟正黑體" panose="020B0604030504040204" pitchFamily="34" charset="-120"/>
              </a:rPr>
              <a:t>Piggybacked response</a:t>
            </a:r>
            <a:endParaRPr lang="zh-TW" altLang="en-US" b="1" dirty="0">
              <a:solidFill>
                <a:srgbClr val="00B050"/>
              </a:solidFill>
            </a:endParaRPr>
          </a:p>
        </p:txBody>
      </p:sp>
      <p:sp>
        <p:nvSpPr>
          <p:cNvPr id="16" name="文字方塊 15">
            <a:extLst>
              <a:ext uri="{FF2B5EF4-FFF2-40B4-BE49-F238E27FC236}">
                <a16:creationId xmlns:a16="http://schemas.microsoft.com/office/drawing/2014/main" id="{30B5694E-F1E2-4743-8916-05CB3A9880FA}"/>
              </a:ext>
            </a:extLst>
          </p:cNvPr>
          <p:cNvSpPr txBox="1"/>
          <p:nvPr/>
        </p:nvSpPr>
        <p:spPr>
          <a:xfrm rot="19500881">
            <a:off x="4602494" y="2271394"/>
            <a:ext cx="1943417" cy="369332"/>
          </a:xfrm>
          <a:prstGeom prst="rect">
            <a:avLst/>
          </a:prstGeom>
          <a:noFill/>
        </p:spPr>
        <p:txBody>
          <a:bodyPr wrap="none" rtlCol="0">
            <a:spAutoFit/>
          </a:bodyPr>
          <a:lstStyle/>
          <a:p>
            <a:r>
              <a:rPr lang="en-US" altLang="zh-TW" b="1" dirty="0">
                <a:solidFill>
                  <a:srgbClr val="00B050"/>
                </a:solidFill>
                <a:ea typeface="微軟正黑體" panose="020B0604030504040204" pitchFamily="34" charset="-120"/>
              </a:rPr>
              <a:t>Separate response</a:t>
            </a:r>
            <a:endParaRPr lang="zh-TW" altLang="en-US" b="1" dirty="0">
              <a:solidFill>
                <a:srgbClr val="00B050"/>
              </a:solidFill>
            </a:endParaRPr>
          </a:p>
        </p:txBody>
      </p:sp>
      <p:pic>
        <p:nvPicPr>
          <p:cNvPr id="12" name="圖片 11">
            <a:extLst>
              <a:ext uri="{FF2B5EF4-FFF2-40B4-BE49-F238E27FC236}">
                <a16:creationId xmlns:a16="http://schemas.microsoft.com/office/drawing/2014/main" id="{1F95B295-1EA1-4F87-9697-34518BCB9317}"/>
              </a:ext>
            </a:extLst>
          </p:cNvPr>
          <p:cNvPicPr>
            <a:picLocks noChangeAspect="1"/>
          </p:cNvPicPr>
          <p:nvPr/>
        </p:nvPicPr>
        <p:blipFill>
          <a:blip r:embed="rId3"/>
          <a:stretch>
            <a:fillRect/>
          </a:stretch>
        </p:blipFill>
        <p:spPr>
          <a:xfrm>
            <a:off x="388888" y="2456060"/>
            <a:ext cx="3867251" cy="2191964"/>
          </a:xfrm>
          <a:prstGeom prst="rect">
            <a:avLst/>
          </a:prstGeom>
        </p:spPr>
      </p:pic>
      <p:pic>
        <p:nvPicPr>
          <p:cNvPr id="17" name="圖片 16">
            <a:extLst>
              <a:ext uri="{FF2B5EF4-FFF2-40B4-BE49-F238E27FC236}">
                <a16:creationId xmlns:a16="http://schemas.microsoft.com/office/drawing/2014/main" id="{16F521EA-225A-4691-B5F7-6B87D36A9C57}"/>
              </a:ext>
            </a:extLst>
          </p:cNvPr>
          <p:cNvPicPr>
            <a:picLocks noChangeAspect="1"/>
          </p:cNvPicPr>
          <p:nvPr/>
        </p:nvPicPr>
        <p:blipFill>
          <a:blip r:embed="rId4"/>
          <a:stretch>
            <a:fillRect/>
          </a:stretch>
        </p:blipFill>
        <p:spPr>
          <a:xfrm>
            <a:off x="7530163" y="134140"/>
            <a:ext cx="3278658" cy="3474636"/>
          </a:xfrm>
          <a:prstGeom prst="rect">
            <a:avLst/>
          </a:prstGeom>
        </p:spPr>
      </p:pic>
      <p:pic>
        <p:nvPicPr>
          <p:cNvPr id="18" name="圖片 17">
            <a:extLst>
              <a:ext uri="{FF2B5EF4-FFF2-40B4-BE49-F238E27FC236}">
                <a16:creationId xmlns:a16="http://schemas.microsoft.com/office/drawing/2014/main" id="{24C93486-46AD-4D17-BE83-FD6EF4A7EF96}"/>
              </a:ext>
            </a:extLst>
          </p:cNvPr>
          <p:cNvPicPr>
            <a:picLocks noChangeAspect="1"/>
          </p:cNvPicPr>
          <p:nvPr/>
        </p:nvPicPr>
        <p:blipFill>
          <a:blip r:embed="rId5"/>
          <a:stretch>
            <a:fillRect/>
          </a:stretch>
        </p:blipFill>
        <p:spPr>
          <a:xfrm>
            <a:off x="6469499" y="3833754"/>
            <a:ext cx="5491260" cy="2946530"/>
          </a:xfrm>
          <a:prstGeom prst="rect">
            <a:avLst/>
          </a:prstGeom>
        </p:spPr>
      </p:pic>
      <p:sp>
        <p:nvSpPr>
          <p:cNvPr id="19" name="文字方塊 18">
            <a:extLst>
              <a:ext uri="{FF2B5EF4-FFF2-40B4-BE49-F238E27FC236}">
                <a16:creationId xmlns:a16="http://schemas.microsoft.com/office/drawing/2014/main" id="{F88E6AEE-C21A-4665-807C-44899FBF409E}"/>
              </a:ext>
            </a:extLst>
          </p:cNvPr>
          <p:cNvSpPr txBox="1"/>
          <p:nvPr/>
        </p:nvSpPr>
        <p:spPr>
          <a:xfrm>
            <a:off x="7613665" y="6093641"/>
            <a:ext cx="3202928" cy="461665"/>
          </a:xfrm>
          <a:prstGeom prst="rect">
            <a:avLst/>
          </a:prstGeom>
          <a:noFill/>
        </p:spPr>
        <p:txBody>
          <a:bodyPr wrap="none" rtlCol="0">
            <a:spAutoFit/>
          </a:bodyPr>
          <a:lstStyle/>
          <a:p>
            <a:r>
              <a:rPr lang="en-US" altLang="zh-TW" sz="2400" b="1" dirty="0">
                <a:solidFill>
                  <a:srgbClr val="0000FF"/>
                </a:solidFill>
                <a:ea typeface="微軟正黑體" panose="020B0604030504040204" pitchFamily="34" charset="-120"/>
              </a:rPr>
              <a:t>request/response Layer</a:t>
            </a:r>
            <a:endParaRPr lang="zh-TW" altLang="en-US" sz="2400" b="1" dirty="0">
              <a:solidFill>
                <a:srgbClr val="0000FF"/>
              </a:solidFill>
            </a:endParaRPr>
          </a:p>
        </p:txBody>
      </p:sp>
    </p:spTree>
    <p:extLst>
      <p:ext uri="{BB962C8B-B14F-4D97-AF65-F5344CB8AC3E}">
        <p14:creationId xmlns:p14="http://schemas.microsoft.com/office/powerpoint/2010/main" val="33400159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7CBEC746-83CE-40A1-8C1A-97FF3359909B}"/>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Unreliable message transport</a:t>
            </a:r>
            <a:endParaRPr lang="zh-TW" altLang="en-US" b="1" dirty="0">
              <a:latin typeface="+mn-lt"/>
              <a:ea typeface="微軟正黑體" panose="020B0604030504040204" pitchFamily="34" charset="-120"/>
            </a:endParaRPr>
          </a:p>
        </p:txBody>
      </p:sp>
      <p:pic>
        <p:nvPicPr>
          <p:cNvPr id="4" name="圖片 3">
            <a:extLst>
              <a:ext uri="{FF2B5EF4-FFF2-40B4-BE49-F238E27FC236}">
                <a16:creationId xmlns:a16="http://schemas.microsoft.com/office/drawing/2014/main" id="{69E2E7C9-9CB5-4681-8C6D-F7F97B021355}"/>
              </a:ext>
            </a:extLst>
          </p:cNvPr>
          <p:cNvPicPr>
            <a:picLocks noChangeAspect="1"/>
          </p:cNvPicPr>
          <p:nvPr/>
        </p:nvPicPr>
        <p:blipFill>
          <a:blip r:embed="rId3"/>
          <a:stretch>
            <a:fillRect/>
          </a:stretch>
        </p:blipFill>
        <p:spPr>
          <a:xfrm>
            <a:off x="1051999" y="2329542"/>
            <a:ext cx="3203976" cy="2612573"/>
          </a:xfrm>
          <a:prstGeom prst="rect">
            <a:avLst/>
          </a:prstGeom>
        </p:spPr>
      </p:pic>
      <p:pic>
        <p:nvPicPr>
          <p:cNvPr id="6" name="圖片 5">
            <a:extLst>
              <a:ext uri="{FF2B5EF4-FFF2-40B4-BE49-F238E27FC236}">
                <a16:creationId xmlns:a16="http://schemas.microsoft.com/office/drawing/2014/main" id="{FC38C916-42D5-466E-92C8-DFD845B6DBE7}"/>
              </a:ext>
            </a:extLst>
          </p:cNvPr>
          <p:cNvPicPr>
            <a:picLocks noChangeAspect="1"/>
          </p:cNvPicPr>
          <p:nvPr/>
        </p:nvPicPr>
        <p:blipFill>
          <a:blip r:embed="rId4"/>
          <a:stretch>
            <a:fillRect/>
          </a:stretch>
        </p:blipFill>
        <p:spPr>
          <a:xfrm>
            <a:off x="6330648" y="1749089"/>
            <a:ext cx="4657601" cy="3773478"/>
          </a:xfrm>
          <a:prstGeom prst="rect">
            <a:avLst/>
          </a:prstGeom>
        </p:spPr>
      </p:pic>
      <p:cxnSp>
        <p:nvCxnSpPr>
          <p:cNvPr id="9" name="直線單箭頭接點 8">
            <a:extLst>
              <a:ext uri="{FF2B5EF4-FFF2-40B4-BE49-F238E27FC236}">
                <a16:creationId xmlns:a16="http://schemas.microsoft.com/office/drawing/2014/main" id="{BB37C5D9-6B95-4982-A874-11472B691ACB}"/>
              </a:ext>
            </a:extLst>
          </p:cNvPr>
          <p:cNvCxnSpPr>
            <a:cxnSpLocks/>
          </p:cNvCxnSpPr>
          <p:nvPr/>
        </p:nvCxnSpPr>
        <p:spPr>
          <a:xfrm>
            <a:off x="3834545" y="3635827"/>
            <a:ext cx="3741912"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D6EB9DE8-6C5A-4AF1-8938-010EF6CA0846}"/>
              </a:ext>
            </a:extLst>
          </p:cNvPr>
          <p:cNvSpPr txBox="1"/>
          <p:nvPr/>
        </p:nvSpPr>
        <p:spPr>
          <a:xfrm>
            <a:off x="1717050" y="5187618"/>
            <a:ext cx="2059025" cy="461665"/>
          </a:xfrm>
          <a:prstGeom prst="rect">
            <a:avLst/>
          </a:prstGeom>
          <a:noFill/>
        </p:spPr>
        <p:txBody>
          <a:bodyPr wrap="none" rtlCol="0">
            <a:spAutoFit/>
          </a:bodyPr>
          <a:lstStyle/>
          <a:p>
            <a:r>
              <a:rPr lang="en-US" altLang="zh-TW" sz="2400" b="1" dirty="0">
                <a:solidFill>
                  <a:srgbClr val="0000FF"/>
                </a:solidFill>
              </a:rPr>
              <a:t>Message Layer</a:t>
            </a:r>
            <a:endParaRPr lang="zh-TW" altLang="en-US" sz="2400" b="1" dirty="0">
              <a:solidFill>
                <a:srgbClr val="0000FF"/>
              </a:solidFill>
            </a:endParaRPr>
          </a:p>
        </p:txBody>
      </p:sp>
      <p:sp>
        <p:nvSpPr>
          <p:cNvPr id="13" name="文字方塊 12">
            <a:extLst>
              <a:ext uri="{FF2B5EF4-FFF2-40B4-BE49-F238E27FC236}">
                <a16:creationId xmlns:a16="http://schemas.microsoft.com/office/drawing/2014/main" id="{D7BC2B3A-24E4-4A17-80B9-F73D43162B78}"/>
              </a:ext>
            </a:extLst>
          </p:cNvPr>
          <p:cNvSpPr txBox="1"/>
          <p:nvPr/>
        </p:nvSpPr>
        <p:spPr>
          <a:xfrm>
            <a:off x="7057984" y="5737095"/>
            <a:ext cx="3202928" cy="461665"/>
          </a:xfrm>
          <a:prstGeom prst="rect">
            <a:avLst/>
          </a:prstGeom>
          <a:noFill/>
        </p:spPr>
        <p:txBody>
          <a:bodyPr wrap="none" rtlCol="0">
            <a:spAutoFit/>
          </a:bodyPr>
          <a:lstStyle/>
          <a:p>
            <a:r>
              <a:rPr lang="en-US" altLang="zh-TW" sz="2400" b="1" dirty="0">
                <a:solidFill>
                  <a:srgbClr val="0000FF"/>
                </a:solidFill>
                <a:ea typeface="微軟正黑體" panose="020B0604030504040204" pitchFamily="34" charset="-120"/>
              </a:rPr>
              <a:t>request/response Layer</a:t>
            </a:r>
            <a:endParaRPr lang="zh-TW" altLang="en-US" sz="2400" b="1" dirty="0">
              <a:solidFill>
                <a:srgbClr val="0000FF"/>
              </a:solidFill>
            </a:endParaRPr>
          </a:p>
        </p:txBody>
      </p:sp>
      <p:sp>
        <p:nvSpPr>
          <p:cNvPr id="14" name="文字方塊 13">
            <a:extLst>
              <a:ext uri="{FF2B5EF4-FFF2-40B4-BE49-F238E27FC236}">
                <a16:creationId xmlns:a16="http://schemas.microsoft.com/office/drawing/2014/main" id="{E6251C9E-DF2E-470C-AD7C-CCDEDA6FB8F9}"/>
              </a:ext>
            </a:extLst>
          </p:cNvPr>
          <p:cNvSpPr txBox="1"/>
          <p:nvPr/>
        </p:nvSpPr>
        <p:spPr>
          <a:xfrm>
            <a:off x="3758718" y="3266495"/>
            <a:ext cx="3893566" cy="369332"/>
          </a:xfrm>
          <a:prstGeom prst="rect">
            <a:avLst/>
          </a:prstGeom>
          <a:noFill/>
        </p:spPr>
        <p:txBody>
          <a:bodyPr wrap="none" rtlCol="0">
            <a:spAutoFit/>
          </a:bodyPr>
          <a:lstStyle/>
          <a:p>
            <a:r>
              <a:rPr lang="en-US" altLang="zh-TW" b="1" dirty="0">
                <a:solidFill>
                  <a:srgbClr val="00B050"/>
                </a:solidFill>
              </a:rPr>
              <a:t>Non confirmable request and response</a:t>
            </a:r>
            <a:endParaRPr lang="zh-TW" altLang="en-US" b="1" dirty="0">
              <a:solidFill>
                <a:srgbClr val="00B050"/>
              </a:solidFill>
            </a:endParaRPr>
          </a:p>
        </p:txBody>
      </p:sp>
    </p:spTree>
    <p:extLst>
      <p:ext uri="{BB962C8B-B14F-4D97-AF65-F5344CB8AC3E}">
        <p14:creationId xmlns:p14="http://schemas.microsoft.com/office/powerpoint/2010/main" val="286285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應用實例參考網站</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en-US" altLang="zh-TW" sz="2000" dirty="0">
                <a:ea typeface="微軟正黑體" panose="020B0604030504040204" pitchFamily="34" charset="-120"/>
                <a:hlinkClick r:id="rId3"/>
              </a:rPr>
              <a:t>ESP8266 as MQTT Client – Arduino IoT</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4"/>
              </a:rPr>
              <a:t>MQTT</a:t>
            </a:r>
            <a:r>
              <a:rPr lang="zh-TW" altLang="en-US" sz="2000" dirty="0">
                <a:ea typeface="微軟正黑體" panose="020B0604030504040204" pitchFamily="34" charset="-120"/>
                <a:hlinkClick r:id="rId4"/>
              </a:rPr>
              <a:t>遠端遙控</a:t>
            </a:r>
            <a:endParaRPr lang="zh-TW" altLang="en-US"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5"/>
              </a:rPr>
              <a:t>IoT </a:t>
            </a:r>
            <a:r>
              <a:rPr lang="zh-TW" altLang="en-US" sz="2000" dirty="0">
                <a:ea typeface="微軟正黑體" panose="020B0604030504040204" pitchFamily="34" charset="-120"/>
                <a:hlinkClick r:id="rId5"/>
              </a:rPr>
              <a:t>第一步！</a:t>
            </a:r>
            <a:r>
              <a:rPr lang="en-US" altLang="zh-TW" sz="2000" dirty="0" err="1">
                <a:ea typeface="微軟正黑體" panose="020B0604030504040204" pitchFamily="34" charset="-120"/>
                <a:hlinkClick r:id="rId5"/>
              </a:rPr>
              <a:t>Wifi</a:t>
            </a:r>
            <a:r>
              <a:rPr lang="en-US" altLang="zh-TW" sz="2000" dirty="0">
                <a:ea typeface="微軟正黑體" panose="020B0604030504040204" pitchFamily="34" charset="-120"/>
                <a:hlinkClick r:id="rId5"/>
              </a:rPr>
              <a:t> </a:t>
            </a:r>
            <a:r>
              <a:rPr lang="zh-TW" altLang="en-US" sz="2000" dirty="0">
                <a:ea typeface="微軟正黑體" panose="020B0604030504040204" pitchFamily="34" charset="-120"/>
                <a:hlinkClick r:id="rId5"/>
              </a:rPr>
              <a:t>開關電燈，天馬行空的吹水時間</a:t>
            </a:r>
            <a:endParaRPr lang="zh-TW" altLang="en-US"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6"/>
              </a:rPr>
              <a:t>Rapsberry pi </a:t>
            </a:r>
            <a:r>
              <a:rPr lang="zh-TW" altLang="en-US" sz="2000" dirty="0">
                <a:ea typeface="微軟正黑體" panose="020B0604030504040204" pitchFamily="34" charset="-120"/>
                <a:hlinkClick r:id="rId6"/>
              </a:rPr>
              <a:t>與 </a:t>
            </a:r>
            <a:r>
              <a:rPr lang="en-US" altLang="zh-TW" sz="2000" dirty="0" err="1">
                <a:ea typeface="微軟正黑體" panose="020B0604030504040204" pitchFamily="34" charset="-120"/>
                <a:hlinkClick r:id="rId6"/>
              </a:rPr>
              <a:t>NodeMCU</a:t>
            </a:r>
            <a:r>
              <a:rPr lang="en-US" altLang="zh-TW" sz="2000" dirty="0">
                <a:ea typeface="微軟正黑體" panose="020B0604030504040204" pitchFamily="34" charset="-120"/>
                <a:hlinkClick r:id="rId6"/>
              </a:rPr>
              <a:t> (ESP8266) </a:t>
            </a:r>
            <a:r>
              <a:rPr lang="zh-TW" altLang="en-US" sz="2000" dirty="0">
                <a:ea typeface="微軟正黑體" panose="020B0604030504040204" pitchFamily="34" charset="-120"/>
                <a:hlinkClick r:id="rId6"/>
              </a:rPr>
              <a:t>溝通 基於 </a:t>
            </a:r>
            <a:r>
              <a:rPr lang="en-US" altLang="zh-TW" sz="2000" dirty="0">
                <a:ea typeface="微軟正黑體" panose="020B0604030504040204" pitchFamily="34" charset="-120"/>
                <a:hlinkClick r:id="rId6"/>
              </a:rPr>
              <a:t>MQTT</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7"/>
              </a:rPr>
              <a:t>ESP8266 as MQTT publisher and subscriber</a:t>
            </a:r>
            <a:endParaRPr lang="en-US" altLang="zh-TW" sz="2000" dirty="0">
              <a:ea typeface="微軟正黑體" panose="020B0604030504040204" pitchFamily="34" charset="-120"/>
            </a:endParaRPr>
          </a:p>
          <a:p>
            <a:pPr>
              <a:lnSpc>
                <a:spcPct val="100000"/>
              </a:lnSpc>
            </a:pPr>
            <a:r>
              <a:rPr lang="en-US" altLang="zh-TW" sz="2400" dirty="0">
                <a:ea typeface="微軟正黑體" panose="020B0604030504040204" pitchFamily="34" charset="-120"/>
                <a:hlinkClick r:id="rId8"/>
              </a:rPr>
              <a:t>Introduction to the MQTT Protocol on </a:t>
            </a:r>
            <a:r>
              <a:rPr lang="en-US" altLang="zh-TW" sz="2400" dirty="0" err="1">
                <a:ea typeface="微軟正黑體" panose="020B0604030504040204" pitchFamily="34" charset="-120"/>
                <a:hlinkClick r:id="rId8"/>
              </a:rPr>
              <a:t>NodeMCU</a:t>
            </a:r>
            <a:endParaRPr lang="en-US" altLang="zh-TW" sz="2400" dirty="0">
              <a:ea typeface="微軟正黑體" panose="020B0604030504040204" pitchFamily="34" charset="-120"/>
            </a:endParaRPr>
          </a:p>
          <a:p>
            <a:pPr>
              <a:lnSpc>
                <a:spcPct val="100000"/>
              </a:lnSpc>
            </a:pPr>
            <a:r>
              <a:rPr lang="zh-TW" altLang="en-US" sz="2000" dirty="0">
                <a:ea typeface="微軟正黑體" panose="020B0604030504040204" pitchFamily="34" charset="-120"/>
              </a:rPr>
              <a:t> </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rPr>
              <a:t> </a:t>
            </a:r>
          </a:p>
          <a:p>
            <a:pPr>
              <a:lnSpc>
                <a:spcPct val="100000"/>
              </a:lnSpc>
            </a:pPr>
            <a:r>
              <a:rPr lang="en-US" altLang="zh-TW" sz="2000" dirty="0">
                <a:ea typeface="微軟正黑體" panose="020B0604030504040204" pitchFamily="34" charset="-120"/>
              </a:rPr>
              <a:t> </a:t>
            </a:r>
          </a:p>
        </p:txBody>
      </p:sp>
    </p:spTree>
    <p:extLst>
      <p:ext uri="{BB962C8B-B14F-4D97-AF65-F5344CB8AC3E}">
        <p14:creationId xmlns:p14="http://schemas.microsoft.com/office/powerpoint/2010/main" val="17887468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7CBEC746-83CE-40A1-8C1A-97FF3359909B}"/>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Unreliable message transport</a:t>
            </a:r>
            <a:endParaRPr lang="zh-TW" altLang="en-US" b="1" dirty="0">
              <a:latin typeface="+mn-lt"/>
              <a:ea typeface="微軟正黑體" panose="020B0604030504040204" pitchFamily="34" charset="-120"/>
            </a:endParaRPr>
          </a:p>
        </p:txBody>
      </p:sp>
      <p:sp>
        <p:nvSpPr>
          <p:cNvPr id="12" name="文字方塊 11">
            <a:extLst>
              <a:ext uri="{FF2B5EF4-FFF2-40B4-BE49-F238E27FC236}">
                <a16:creationId xmlns:a16="http://schemas.microsoft.com/office/drawing/2014/main" id="{D6EB9DE8-6C5A-4AF1-8938-010EF6CA0846}"/>
              </a:ext>
            </a:extLst>
          </p:cNvPr>
          <p:cNvSpPr txBox="1"/>
          <p:nvPr/>
        </p:nvSpPr>
        <p:spPr>
          <a:xfrm>
            <a:off x="1317670" y="4769532"/>
            <a:ext cx="2059025" cy="461665"/>
          </a:xfrm>
          <a:prstGeom prst="rect">
            <a:avLst/>
          </a:prstGeom>
          <a:noFill/>
        </p:spPr>
        <p:txBody>
          <a:bodyPr wrap="none" rtlCol="0">
            <a:spAutoFit/>
          </a:bodyPr>
          <a:lstStyle/>
          <a:p>
            <a:r>
              <a:rPr lang="en-US" altLang="zh-TW" sz="2400" b="1" dirty="0">
                <a:solidFill>
                  <a:srgbClr val="0000FF"/>
                </a:solidFill>
              </a:rPr>
              <a:t>Message Layer</a:t>
            </a:r>
            <a:endParaRPr lang="zh-TW" altLang="en-US" sz="2400" b="1" dirty="0">
              <a:solidFill>
                <a:srgbClr val="0000FF"/>
              </a:solidFill>
            </a:endParaRPr>
          </a:p>
        </p:txBody>
      </p:sp>
      <p:sp>
        <p:nvSpPr>
          <p:cNvPr id="13" name="文字方塊 12">
            <a:extLst>
              <a:ext uri="{FF2B5EF4-FFF2-40B4-BE49-F238E27FC236}">
                <a16:creationId xmlns:a16="http://schemas.microsoft.com/office/drawing/2014/main" id="{D7BC2B3A-24E4-4A17-80B9-F73D43162B78}"/>
              </a:ext>
            </a:extLst>
          </p:cNvPr>
          <p:cNvSpPr txBox="1"/>
          <p:nvPr/>
        </p:nvSpPr>
        <p:spPr>
          <a:xfrm>
            <a:off x="7722310" y="4769532"/>
            <a:ext cx="3202928" cy="461665"/>
          </a:xfrm>
          <a:prstGeom prst="rect">
            <a:avLst/>
          </a:prstGeom>
          <a:noFill/>
        </p:spPr>
        <p:txBody>
          <a:bodyPr wrap="none" rtlCol="0">
            <a:spAutoFit/>
          </a:bodyPr>
          <a:lstStyle/>
          <a:p>
            <a:r>
              <a:rPr lang="en-US" altLang="zh-TW" sz="2400" b="1" dirty="0">
                <a:solidFill>
                  <a:srgbClr val="0000FF"/>
                </a:solidFill>
                <a:ea typeface="微軟正黑體" panose="020B0604030504040204" pitchFamily="34" charset="-120"/>
              </a:rPr>
              <a:t>request/response Layer</a:t>
            </a:r>
            <a:endParaRPr lang="zh-TW" altLang="en-US" sz="2400" b="1" dirty="0">
              <a:solidFill>
                <a:srgbClr val="0000FF"/>
              </a:solidFill>
            </a:endParaRPr>
          </a:p>
        </p:txBody>
      </p:sp>
      <p:pic>
        <p:nvPicPr>
          <p:cNvPr id="10" name="圖片 9">
            <a:extLst>
              <a:ext uri="{FF2B5EF4-FFF2-40B4-BE49-F238E27FC236}">
                <a16:creationId xmlns:a16="http://schemas.microsoft.com/office/drawing/2014/main" id="{5FE42971-FC1C-4EDC-AC34-46F7790992FD}"/>
              </a:ext>
            </a:extLst>
          </p:cNvPr>
          <p:cNvPicPr>
            <a:picLocks noChangeAspect="1"/>
          </p:cNvPicPr>
          <p:nvPr/>
        </p:nvPicPr>
        <p:blipFill>
          <a:blip r:embed="rId3"/>
          <a:stretch>
            <a:fillRect/>
          </a:stretch>
        </p:blipFill>
        <p:spPr>
          <a:xfrm>
            <a:off x="297249" y="2674088"/>
            <a:ext cx="4653493" cy="1742848"/>
          </a:xfrm>
          <a:prstGeom prst="rect">
            <a:avLst/>
          </a:prstGeom>
        </p:spPr>
      </p:pic>
      <p:pic>
        <p:nvPicPr>
          <p:cNvPr id="16" name="圖片 15">
            <a:extLst>
              <a:ext uri="{FF2B5EF4-FFF2-40B4-BE49-F238E27FC236}">
                <a16:creationId xmlns:a16="http://schemas.microsoft.com/office/drawing/2014/main" id="{A2FB154E-455C-4324-BC15-0733C5C2BF12}"/>
              </a:ext>
            </a:extLst>
          </p:cNvPr>
          <p:cNvPicPr>
            <a:picLocks noChangeAspect="1"/>
          </p:cNvPicPr>
          <p:nvPr/>
        </p:nvPicPr>
        <p:blipFill>
          <a:blip r:embed="rId4"/>
          <a:stretch>
            <a:fillRect/>
          </a:stretch>
        </p:blipFill>
        <p:spPr>
          <a:xfrm>
            <a:off x="6499341" y="1512425"/>
            <a:ext cx="5500748" cy="3151113"/>
          </a:xfrm>
          <a:prstGeom prst="rect">
            <a:avLst/>
          </a:prstGeom>
        </p:spPr>
      </p:pic>
      <p:cxnSp>
        <p:nvCxnSpPr>
          <p:cNvPr id="17" name="直線單箭頭接點 16">
            <a:extLst>
              <a:ext uri="{FF2B5EF4-FFF2-40B4-BE49-F238E27FC236}">
                <a16:creationId xmlns:a16="http://schemas.microsoft.com/office/drawing/2014/main" id="{D2C65115-71AB-46AC-A346-085BB0675E16}"/>
              </a:ext>
            </a:extLst>
          </p:cNvPr>
          <p:cNvCxnSpPr>
            <a:cxnSpLocks/>
          </p:cNvCxnSpPr>
          <p:nvPr/>
        </p:nvCxnSpPr>
        <p:spPr>
          <a:xfrm>
            <a:off x="4074692" y="3529838"/>
            <a:ext cx="3741912"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579E17F3-AB5C-41F5-B5EF-20197AEC8D42}"/>
              </a:ext>
            </a:extLst>
          </p:cNvPr>
          <p:cNvSpPr txBox="1"/>
          <p:nvPr/>
        </p:nvSpPr>
        <p:spPr>
          <a:xfrm>
            <a:off x="3998865" y="3160506"/>
            <a:ext cx="3893566" cy="369332"/>
          </a:xfrm>
          <a:prstGeom prst="rect">
            <a:avLst/>
          </a:prstGeom>
          <a:noFill/>
        </p:spPr>
        <p:txBody>
          <a:bodyPr wrap="none" rtlCol="0">
            <a:spAutoFit/>
          </a:bodyPr>
          <a:lstStyle/>
          <a:p>
            <a:r>
              <a:rPr lang="en-US" altLang="zh-TW" b="1" dirty="0">
                <a:solidFill>
                  <a:srgbClr val="00B050"/>
                </a:solidFill>
              </a:rPr>
              <a:t>Non confirmable request and response</a:t>
            </a:r>
            <a:endParaRPr lang="zh-TW" altLang="en-US" b="1" dirty="0">
              <a:solidFill>
                <a:srgbClr val="00B050"/>
              </a:solidFill>
            </a:endParaRPr>
          </a:p>
        </p:txBody>
      </p:sp>
    </p:spTree>
    <p:extLst>
      <p:ext uri="{BB962C8B-B14F-4D97-AF65-F5344CB8AC3E}">
        <p14:creationId xmlns:p14="http://schemas.microsoft.com/office/powerpoint/2010/main" val="37714260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Message Format</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en-US" altLang="zh-TW" dirty="0"/>
              <a:t>CoAP is based on the exchange of compact messages that, by default, are transmitted over UDP</a:t>
            </a:r>
          </a:p>
          <a:p>
            <a:pPr>
              <a:lnSpc>
                <a:spcPct val="100000"/>
              </a:lnSpc>
            </a:pPr>
            <a:r>
              <a:rPr lang="en-US" altLang="zh-TW" dirty="0"/>
              <a:t>Message of CoAP uses simple binary format is shown in Table 3.</a:t>
            </a:r>
            <a:r>
              <a:rPr lang="en-US" altLang="zh-TW" sz="2400" dirty="0">
                <a:latin typeface="微軟正黑體" panose="020B0604030504040204" pitchFamily="34" charset="-120"/>
                <a:ea typeface="微軟正黑體" panose="020B0604030504040204" pitchFamily="34" charset="-120"/>
              </a:rPr>
              <a:t> </a:t>
            </a:r>
          </a:p>
          <a:p>
            <a:pPr>
              <a:lnSpc>
                <a:spcPct val="100000"/>
              </a:lnSpc>
            </a:pPr>
            <a:r>
              <a:rPr lang="en-US" altLang="zh-TW" sz="2400" dirty="0">
                <a:latin typeface="微軟正黑體" panose="020B0604030504040204" pitchFamily="34" charset="-120"/>
                <a:ea typeface="微軟正黑體" panose="020B0604030504040204" pitchFamily="34" charset="-120"/>
              </a:rPr>
              <a:t>  </a:t>
            </a:r>
          </a:p>
        </p:txBody>
      </p:sp>
      <p:pic>
        <p:nvPicPr>
          <p:cNvPr id="6" name="圖片 5">
            <a:extLst>
              <a:ext uri="{FF2B5EF4-FFF2-40B4-BE49-F238E27FC236}">
                <a16:creationId xmlns:a16="http://schemas.microsoft.com/office/drawing/2014/main" id="{857E7898-6F2C-41BE-BA82-B384B26FFDBB}"/>
              </a:ext>
            </a:extLst>
          </p:cNvPr>
          <p:cNvPicPr>
            <a:picLocks noChangeAspect="1"/>
          </p:cNvPicPr>
          <p:nvPr/>
        </p:nvPicPr>
        <p:blipFill>
          <a:blip r:embed="rId3"/>
          <a:stretch>
            <a:fillRect/>
          </a:stretch>
        </p:blipFill>
        <p:spPr>
          <a:xfrm>
            <a:off x="3014809" y="3603201"/>
            <a:ext cx="6162382" cy="2312045"/>
          </a:xfrm>
          <a:prstGeom prst="rect">
            <a:avLst/>
          </a:prstGeom>
        </p:spPr>
      </p:pic>
    </p:spTree>
    <p:extLst>
      <p:ext uri="{BB962C8B-B14F-4D97-AF65-F5344CB8AC3E}">
        <p14:creationId xmlns:p14="http://schemas.microsoft.com/office/powerpoint/2010/main" val="25559701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Why use DTLS for CoAP Security</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9" y="1072896"/>
            <a:ext cx="8567347" cy="5587028"/>
          </a:xfrm>
        </p:spPr>
        <p:txBody>
          <a:bodyPr>
            <a:normAutofit/>
          </a:bodyPr>
          <a:lstStyle/>
          <a:p>
            <a:pPr>
              <a:lnSpc>
                <a:spcPct val="100000"/>
              </a:lnSpc>
            </a:pPr>
            <a:r>
              <a:rPr lang="en-US" altLang="zh-TW" sz="2400" dirty="0">
                <a:ea typeface="微軟正黑體" panose="020B0604030504040204" pitchFamily="34" charset="-120"/>
              </a:rPr>
              <a:t>There are three main elements when considering security, namely integrity, authentication and confidentiality. DTLS can achieve all of them.</a:t>
            </a:r>
          </a:p>
          <a:p>
            <a:pPr>
              <a:lnSpc>
                <a:spcPct val="100000"/>
              </a:lnSpc>
            </a:pPr>
            <a:r>
              <a:rPr lang="en-US" altLang="zh-TW" sz="2400" dirty="0">
                <a:ea typeface="微軟正黑體" panose="020B0604030504040204" pitchFamily="34" charset="-120"/>
              </a:rPr>
              <a:t>DTLS solves two problems: reordering and packet lost</a:t>
            </a:r>
          </a:p>
          <a:p>
            <a:pPr>
              <a:lnSpc>
                <a:spcPct val="100000"/>
              </a:lnSpc>
            </a:pPr>
            <a:r>
              <a:rPr lang="en-US" altLang="zh-TW" sz="2400" dirty="0">
                <a:ea typeface="微軟正黑體" panose="020B0604030504040204" pitchFamily="34" charset="-120"/>
              </a:rPr>
              <a:t>DTLS adds three implements: 1 packet retransmission. 2 assigning sequence number within the handshake. 3 replay detection.  </a:t>
            </a:r>
          </a:p>
          <a:p>
            <a:pPr>
              <a:lnSpc>
                <a:spcPct val="100000"/>
              </a:lnSpc>
            </a:pPr>
            <a:r>
              <a:rPr lang="en-US" altLang="zh-TW" sz="2400" dirty="0">
                <a:ea typeface="微軟正黑體" panose="020B0604030504040204" pitchFamily="34" charset="-120"/>
              </a:rPr>
              <a:t>Unlike network layer security protocols, DTLS in application layer (fig. 9) protect end-to-end communication. No end-to-end communication protection will make it easy for attacker to access to all text data that passes through a compromised node. DTLS also avoids cryptographic overhead problems that occur in lower layer security protocols.</a:t>
            </a:r>
          </a:p>
        </p:txBody>
      </p:sp>
      <p:pic>
        <p:nvPicPr>
          <p:cNvPr id="4" name="圖片 3">
            <a:extLst>
              <a:ext uri="{FF2B5EF4-FFF2-40B4-BE49-F238E27FC236}">
                <a16:creationId xmlns:a16="http://schemas.microsoft.com/office/drawing/2014/main" id="{27155D27-FBE0-450E-AB00-9D0E6D24E9D6}"/>
              </a:ext>
            </a:extLst>
          </p:cNvPr>
          <p:cNvPicPr>
            <a:picLocks noChangeAspect="1"/>
          </p:cNvPicPr>
          <p:nvPr/>
        </p:nvPicPr>
        <p:blipFill>
          <a:blip r:embed="rId3"/>
          <a:stretch>
            <a:fillRect/>
          </a:stretch>
        </p:blipFill>
        <p:spPr>
          <a:xfrm>
            <a:off x="9011891" y="1844721"/>
            <a:ext cx="2769433" cy="3168557"/>
          </a:xfrm>
          <a:prstGeom prst="rect">
            <a:avLst/>
          </a:prstGeom>
        </p:spPr>
      </p:pic>
    </p:spTree>
    <p:extLst>
      <p:ext uri="{BB962C8B-B14F-4D97-AF65-F5344CB8AC3E}">
        <p14:creationId xmlns:p14="http://schemas.microsoft.com/office/powerpoint/2010/main" val="25144280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訊息傳送例子</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zh-TW" altLang="en-US" sz="2400" dirty="0">
                <a:ea typeface="微軟正黑體" panose="020B0604030504040204" pitchFamily="34" charset="-120"/>
              </a:rPr>
              <a:t>以</a:t>
            </a:r>
            <a:r>
              <a:rPr lang="en-US" altLang="zh-TW" sz="2400" dirty="0">
                <a:ea typeface="微軟正黑體" panose="020B0604030504040204" pitchFamily="34" charset="-120"/>
              </a:rPr>
              <a:t>CoAP</a:t>
            </a:r>
            <a:r>
              <a:rPr lang="zh-TW" altLang="en-US" sz="2400" dirty="0">
                <a:ea typeface="微軟正黑體" panose="020B0604030504040204" pitchFamily="34" charset="-120"/>
              </a:rPr>
              <a:t>客戶端通過</a:t>
            </a:r>
            <a:r>
              <a:rPr lang="en-US" altLang="zh-TW" sz="2400" dirty="0">
                <a:ea typeface="微軟正黑體" panose="020B0604030504040204" pitchFamily="34" charset="-120"/>
              </a:rPr>
              <a:t>GET</a:t>
            </a:r>
            <a:r>
              <a:rPr lang="zh-TW" altLang="en-US" sz="2400" dirty="0">
                <a:ea typeface="微軟正黑體" panose="020B0604030504040204" pitchFamily="34" charset="-120"/>
              </a:rPr>
              <a:t>方法從服務端獲得溫度傳感器數據為例，假設</a:t>
            </a:r>
            <a:r>
              <a:rPr lang="en-US" altLang="zh-TW" sz="2400" dirty="0">
                <a:ea typeface="微軟正黑體" panose="020B0604030504040204" pitchFamily="34" charset="-120"/>
              </a:rPr>
              <a:t>CoAP URI</a:t>
            </a:r>
            <a:r>
              <a:rPr lang="zh-TW" altLang="en-US" sz="2400" dirty="0">
                <a:ea typeface="微軟正黑體" panose="020B0604030504040204" pitchFamily="34" charset="-120"/>
              </a:rPr>
              <a:t>為</a:t>
            </a:r>
            <a:r>
              <a:rPr lang="en-US" altLang="zh-TW" sz="2400" dirty="0">
                <a:ea typeface="微軟正黑體" panose="020B0604030504040204" pitchFamily="34" charset="-120"/>
              </a:rPr>
              <a:t>coap://www.server.com/temperautre</a:t>
            </a:r>
            <a:r>
              <a:rPr lang="zh-TW" altLang="en-US" sz="2400" dirty="0">
                <a:ea typeface="微軟正黑體" panose="020B0604030504040204" pitchFamily="34" charset="-120"/>
              </a:rPr>
              <a:t>，交互流程和訊息格式分別如下：</a:t>
            </a:r>
            <a:r>
              <a:rPr lang="en-US" altLang="zh-TW" sz="2400" dirty="0">
                <a:ea typeface="微軟正黑體" panose="020B0604030504040204" pitchFamily="34" charset="-120"/>
              </a:rPr>
              <a:t> </a:t>
            </a:r>
          </a:p>
          <a:p>
            <a:pPr>
              <a:lnSpc>
                <a:spcPct val="100000"/>
              </a:lnSpc>
            </a:pPr>
            <a:r>
              <a:rPr lang="en-US" altLang="zh-TW" sz="2400" dirty="0">
                <a:latin typeface="微軟正黑體" panose="020B0604030504040204" pitchFamily="34" charset="-120"/>
                <a:ea typeface="微軟正黑體" panose="020B0604030504040204" pitchFamily="34" charset="-120"/>
              </a:rPr>
              <a:t> </a:t>
            </a:r>
          </a:p>
        </p:txBody>
      </p:sp>
      <p:pic>
        <p:nvPicPr>
          <p:cNvPr id="4" name="圖片 3">
            <a:extLst>
              <a:ext uri="{FF2B5EF4-FFF2-40B4-BE49-F238E27FC236}">
                <a16:creationId xmlns:a16="http://schemas.microsoft.com/office/drawing/2014/main" id="{98909C56-1A6F-492B-BD3F-FC2831AA7EC2}"/>
              </a:ext>
            </a:extLst>
          </p:cNvPr>
          <p:cNvPicPr>
            <a:picLocks noChangeAspect="1"/>
          </p:cNvPicPr>
          <p:nvPr/>
        </p:nvPicPr>
        <p:blipFill>
          <a:blip r:embed="rId3"/>
          <a:stretch>
            <a:fillRect/>
          </a:stretch>
        </p:blipFill>
        <p:spPr>
          <a:xfrm>
            <a:off x="2855102" y="1983807"/>
            <a:ext cx="6299658" cy="1886213"/>
          </a:xfrm>
          <a:prstGeom prst="rect">
            <a:avLst/>
          </a:prstGeom>
        </p:spPr>
      </p:pic>
      <p:pic>
        <p:nvPicPr>
          <p:cNvPr id="5" name="圖片 4">
            <a:extLst>
              <a:ext uri="{FF2B5EF4-FFF2-40B4-BE49-F238E27FC236}">
                <a16:creationId xmlns:a16="http://schemas.microsoft.com/office/drawing/2014/main" id="{92DE9571-D68E-41CA-9375-B80322287FED}"/>
              </a:ext>
            </a:extLst>
          </p:cNvPr>
          <p:cNvPicPr>
            <a:picLocks noChangeAspect="1"/>
          </p:cNvPicPr>
          <p:nvPr/>
        </p:nvPicPr>
        <p:blipFill>
          <a:blip r:embed="rId4"/>
          <a:stretch>
            <a:fillRect/>
          </a:stretch>
        </p:blipFill>
        <p:spPr>
          <a:xfrm>
            <a:off x="2855101" y="3963424"/>
            <a:ext cx="6299658" cy="2829320"/>
          </a:xfrm>
          <a:prstGeom prst="rect">
            <a:avLst/>
          </a:prstGeom>
        </p:spPr>
      </p:pic>
    </p:spTree>
    <p:extLst>
      <p:ext uri="{BB962C8B-B14F-4D97-AF65-F5344CB8AC3E}">
        <p14:creationId xmlns:p14="http://schemas.microsoft.com/office/powerpoint/2010/main" val="1585514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應用在</a:t>
            </a:r>
            <a:r>
              <a:rPr lang="en-US" altLang="zh-TW" b="1" dirty="0">
                <a:latin typeface="+mn-lt"/>
                <a:ea typeface="微軟正黑體" panose="020B0604030504040204" pitchFamily="34" charset="-120"/>
              </a:rPr>
              <a:t>ESP8266</a:t>
            </a:r>
            <a:r>
              <a:rPr lang="zh-TW" altLang="en-US" b="1" dirty="0">
                <a:latin typeface="+mn-lt"/>
                <a:ea typeface="微軟正黑體" panose="020B0604030504040204" pitchFamily="34" charset="-120"/>
              </a:rPr>
              <a:t>範例</a:t>
            </a:r>
          </a:p>
        </p:txBody>
      </p:sp>
      <p:pic>
        <p:nvPicPr>
          <p:cNvPr id="3" name="圖片 2">
            <a:extLst>
              <a:ext uri="{FF2B5EF4-FFF2-40B4-BE49-F238E27FC236}">
                <a16:creationId xmlns:a16="http://schemas.microsoft.com/office/drawing/2014/main" id="{5F13A39F-472E-46E8-BCB6-C0C66D979B3C}"/>
              </a:ext>
            </a:extLst>
          </p:cNvPr>
          <p:cNvPicPr>
            <a:picLocks noChangeAspect="1"/>
          </p:cNvPicPr>
          <p:nvPr/>
        </p:nvPicPr>
        <p:blipFill>
          <a:blip r:embed="rId3"/>
          <a:stretch>
            <a:fillRect/>
          </a:stretch>
        </p:blipFill>
        <p:spPr>
          <a:xfrm>
            <a:off x="2626605" y="1708368"/>
            <a:ext cx="6351700" cy="4749582"/>
          </a:xfrm>
          <a:prstGeom prst="rect">
            <a:avLst/>
          </a:prstGeom>
        </p:spPr>
      </p:pic>
      <p:sp>
        <p:nvSpPr>
          <p:cNvPr id="4" name="文字方塊 3">
            <a:extLst>
              <a:ext uri="{FF2B5EF4-FFF2-40B4-BE49-F238E27FC236}">
                <a16:creationId xmlns:a16="http://schemas.microsoft.com/office/drawing/2014/main" id="{C26ED1C8-6E62-44FD-9F09-B83FA43D6A42}"/>
              </a:ext>
            </a:extLst>
          </p:cNvPr>
          <p:cNvSpPr txBox="1"/>
          <p:nvPr/>
        </p:nvSpPr>
        <p:spPr>
          <a:xfrm>
            <a:off x="434340" y="1072896"/>
            <a:ext cx="4015971" cy="523220"/>
          </a:xfrm>
          <a:prstGeom prst="rect">
            <a:avLst/>
          </a:prstGeom>
          <a:noFill/>
        </p:spPr>
        <p:txBody>
          <a:bodyPr wrap="none" rtlCol="0">
            <a:spAutoFit/>
          </a:bodyPr>
          <a:lstStyle/>
          <a:p>
            <a:r>
              <a:rPr lang="en-US" altLang="zh-TW" sz="2800" b="1" dirty="0">
                <a:solidFill>
                  <a:srgbClr val="0000FF"/>
                </a:solidFill>
                <a:ea typeface="微軟正黑體" panose="020B0604030504040204" pitchFamily="34" charset="-120"/>
              </a:rPr>
              <a:t>Communication Structure</a:t>
            </a:r>
            <a:endParaRPr lang="zh-TW" altLang="en-US" sz="2800" b="1" dirty="0">
              <a:solidFill>
                <a:srgbClr val="0000FF"/>
              </a:solidFill>
              <a:ea typeface="微軟正黑體" panose="020B0604030504040204" pitchFamily="34" charset="-120"/>
            </a:endParaRPr>
          </a:p>
        </p:txBody>
      </p:sp>
    </p:spTree>
    <p:extLst>
      <p:ext uri="{BB962C8B-B14F-4D97-AF65-F5344CB8AC3E}">
        <p14:creationId xmlns:p14="http://schemas.microsoft.com/office/powerpoint/2010/main" val="40942016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D45037E1-E980-4A1E-A220-BDF7B9BB515F}"/>
              </a:ext>
            </a:extLst>
          </p:cNvPr>
          <p:cNvGrpSpPr/>
          <p:nvPr/>
        </p:nvGrpSpPr>
        <p:grpSpPr>
          <a:xfrm>
            <a:off x="384748" y="536183"/>
            <a:ext cx="5033879" cy="6129404"/>
            <a:chOff x="281956" y="554788"/>
            <a:chExt cx="5033879" cy="6129404"/>
          </a:xfrm>
        </p:grpSpPr>
        <p:sp>
          <p:nvSpPr>
            <p:cNvPr id="3" name="文字方塊 2">
              <a:extLst>
                <a:ext uri="{FF2B5EF4-FFF2-40B4-BE49-F238E27FC236}">
                  <a16:creationId xmlns:a16="http://schemas.microsoft.com/office/drawing/2014/main" id="{36FC4510-3AEA-460A-AE70-09F5B1DDCB01}"/>
                </a:ext>
              </a:extLst>
            </p:cNvPr>
            <p:cNvSpPr txBox="1"/>
            <p:nvPr/>
          </p:nvSpPr>
          <p:spPr>
            <a:xfrm>
              <a:off x="281956" y="6314860"/>
              <a:ext cx="5033879" cy="369332"/>
            </a:xfrm>
            <a:prstGeom prst="rect">
              <a:avLst/>
            </a:prstGeom>
            <a:noFill/>
          </p:spPr>
          <p:txBody>
            <a:bodyPr wrap="none" rtlCol="0">
              <a:spAutoFit/>
            </a:bodyPr>
            <a:lstStyle/>
            <a:p>
              <a:r>
                <a:rPr lang="en-US" altLang="zh-TW" dirty="0"/>
                <a:t>DTLS key agreement over CoAP with Raw Public Key</a:t>
              </a:r>
            </a:p>
          </p:txBody>
        </p:sp>
        <p:pic>
          <p:nvPicPr>
            <p:cNvPr id="4" name="圖片 3">
              <a:extLst>
                <a:ext uri="{FF2B5EF4-FFF2-40B4-BE49-F238E27FC236}">
                  <a16:creationId xmlns:a16="http://schemas.microsoft.com/office/drawing/2014/main" id="{3A26B12B-2422-495E-940D-87B81E1BE464}"/>
                </a:ext>
              </a:extLst>
            </p:cNvPr>
            <p:cNvPicPr>
              <a:picLocks noChangeAspect="1"/>
            </p:cNvPicPr>
            <p:nvPr/>
          </p:nvPicPr>
          <p:blipFill>
            <a:blip r:embed="rId2"/>
            <a:stretch>
              <a:fillRect/>
            </a:stretch>
          </p:blipFill>
          <p:spPr>
            <a:xfrm>
              <a:off x="441002" y="554788"/>
              <a:ext cx="4715788" cy="5785821"/>
            </a:xfrm>
            <a:prstGeom prst="rect">
              <a:avLst/>
            </a:prstGeom>
          </p:spPr>
        </p:pic>
      </p:grpSp>
      <p:grpSp>
        <p:nvGrpSpPr>
          <p:cNvPr id="8" name="群組 7">
            <a:extLst>
              <a:ext uri="{FF2B5EF4-FFF2-40B4-BE49-F238E27FC236}">
                <a16:creationId xmlns:a16="http://schemas.microsoft.com/office/drawing/2014/main" id="{35AB294A-4866-4F0C-89E9-37C2B9DDD3AF}"/>
              </a:ext>
            </a:extLst>
          </p:cNvPr>
          <p:cNvGrpSpPr/>
          <p:nvPr/>
        </p:nvGrpSpPr>
        <p:grpSpPr>
          <a:xfrm>
            <a:off x="6466064" y="584791"/>
            <a:ext cx="5027730" cy="6080796"/>
            <a:chOff x="6466065" y="841206"/>
            <a:chExt cx="4622103" cy="5763203"/>
          </a:xfrm>
        </p:grpSpPr>
        <p:sp>
          <p:nvSpPr>
            <p:cNvPr id="6" name="文字方塊 5">
              <a:extLst>
                <a:ext uri="{FF2B5EF4-FFF2-40B4-BE49-F238E27FC236}">
                  <a16:creationId xmlns:a16="http://schemas.microsoft.com/office/drawing/2014/main" id="{8A002E0E-58BE-4C20-A986-B0EB00786258}"/>
                </a:ext>
              </a:extLst>
            </p:cNvPr>
            <p:cNvSpPr txBox="1"/>
            <p:nvPr/>
          </p:nvSpPr>
          <p:spPr>
            <a:xfrm>
              <a:off x="6748582" y="6235077"/>
              <a:ext cx="4339586" cy="369332"/>
            </a:xfrm>
            <a:prstGeom prst="rect">
              <a:avLst/>
            </a:prstGeom>
            <a:noFill/>
          </p:spPr>
          <p:txBody>
            <a:bodyPr wrap="none" rtlCol="0">
              <a:spAutoFit/>
            </a:bodyPr>
            <a:lstStyle/>
            <a:p>
              <a:r>
                <a:rPr lang="en-US" altLang="zh-TW" dirty="0"/>
                <a:t>Message exchange during a DTLS handshake</a:t>
              </a:r>
              <a:endParaRPr lang="zh-TW" altLang="en-US" dirty="0"/>
            </a:p>
          </p:txBody>
        </p:sp>
        <p:pic>
          <p:nvPicPr>
            <p:cNvPr id="7" name="圖片 6">
              <a:extLst>
                <a:ext uri="{FF2B5EF4-FFF2-40B4-BE49-F238E27FC236}">
                  <a16:creationId xmlns:a16="http://schemas.microsoft.com/office/drawing/2014/main" id="{4A23BB3E-542E-4F75-A505-B2B9AF9B336C}"/>
                </a:ext>
              </a:extLst>
            </p:cNvPr>
            <p:cNvPicPr>
              <a:picLocks noChangeAspect="1"/>
            </p:cNvPicPr>
            <p:nvPr/>
          </p:nvPicPr>
          <p:blipFill>
            <a:blip r:embed="rId3"/>
            <a:stretch>
              <a:fillRect/>
            </a:stretch>
          </p:blipFill>
          <p:spPr>
            <a:xfrm>
              <a:off x="6466065" y="841206"/>
              <a:ext cx="4465707" cy="5357324"/>
            </a:xfrm>
            <a:prstGeom prst="rect">
              <a:avLst/>
            </a:prstGeom>
          </p:spPr>
        </p:pic>
      </p:grpSp>
    </p:spTree>
    <p:extLst>
      <p:ext uri="{BB962C8B-B14F-4D97-AF65-F5344CB8AC3E}">
        <p14:creationId xmlns:p14="http://schemas.microsoft.com/office/powerpoint/2010/main" val="29638469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17DD079-9CDD-425F-9792-D62E1A9AEB67}"/>
              </a:ext>
            </a:extLst>
          </p:cNvPr>
          <p:cNvPicPr>
            <a:picLocks noChangeAspect="1"/>
          </p:cNvPicPr>
          <p:nvPr/>
        </p:nvPicPr>
        <p:blipFill>
          <a:blip r:embed="rId3"/>
          <a:stretch>
            <a:fillRect/>
          </a:stretch>
        </p:blipFill>
        <p:spPr>
          <a:xfrm>
            <a:off x="109980" y="118948"/>
            <a:ext cx="7512769" cy="6579564"/>
          </a:xfrm>
          <a:prstGeom prst="rect">
            <a:avLst/>
          </a:prstGeom>
        </p:spPr>
      </p:pic>
    </p:spTree>
    <p:extLst>
      <p:ext uri="{BB962C8B-B14F-4D97-AF65-F5344CB8AC3E}">
        <p14:creationId xmlns:p14="http://schemas.microsoft.com/office/powerpoint/2010/main" val="3896879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AC70C63-30DF-4688-9CAE-BE9417AD5219}"/>
              </a:ext>
            </a:extLst>
          </p:cNvPr>
          <p:cNvPicPr>
            <a:picLocks noChangeAspect="1"/>
          </p:cNvPicPr>
          <p:nvPr/>
        </p:nvPicPr>
        <p:blipFill>
          <a:blip r:embed="rId3"/>
          <a:stretch>
            <a:fillRect/>
          </a:stretch>
        </p:blipFill>
        <p:spPr>
          <a:xfrm>
            <a:off x="2895600" y="557212"/>
            <a:ext cx="6400800" cy="5743575"/>
          </a:xfrm>
          <a:prstGeom prst="rect">
            <a:avLst/>
          </a:prstGeom>
        </p:spPr>
      </p:pic>
    </p:spTree>
    <p:extLst>
      <p:ext uri="{BB962C8B-B14F-4D97-AF65-F5344CB8AC3E}">
        <p14:creationId xmlns:p14="http://schemas.microsoft.com/office/powerpoint/2010/main" val="668453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E042BE09-6D86-44F8-AB65-DD8CCFC0A1DF}"/>
              </a:ext>
            </a:extLst>
          </p:cNvPr>
          <p:cNvGrpSpPr/>
          <p:nvPr/>
        </p:nvGrpSpPr>
        <p:grpSpPr>
          <a:xfrm>
            <a:off x="923714" y="1054374"/>
            <a:ext cx="9983065" cy="2907012"/>
            <a:chOff x="828021" y="235667"/>
            <a:chExt cx="9983065" cy="2907012"/>
          </a:xfrm>
        </p:grpSpPr>
        <p:pic>
          <p:nvPicPr>
            <p:cNvPr id="2" name="圖片 1">
              <a:extLst>
                <a:ext uri="{FF2B5EF4-FFF2-40B4-BE49-F238E27FC236}">
                  <a16:creationId xmlns:a16="http://schemas.microsoft.com/office/drawing/2014/main" id="{BF5BB739-03EF-40A0-8FAF-65766E2D5B14}"/>
                </a:ext>
              </a:extLst>
            </p:cNvPr>
            <p:cNvPicPr>
              <a:picLocks noChangeAspect="1"/>
            </p:cNvPicPr>
            <p:nvPr/>
          </p:nvPicPr>
          <p:blipFill>
            <a:blip r:embed="rId3"/>
            <a:stretch>
              <a:fillRect/>
            </a:stretch>
          </p:blipFill>
          <p:spPr>
            <a:xfrm>
              <a:off x="828021" y="235667"/>
              <a:ext cx="9983065" cy="2537680"/>
            </a:xfrm>
            <a:prstGeom prst="rect">
              <a:avLst/>
            </a:prstGeom>
          </p:spPr>
        </p:pic>
        <p:sp>
          <p:nvSpPr>
            <p:cNvPr id="3" name="文字方塊 2">
              <a:extLst>
                <a:ext uri="{FF2B5EF4-FFF2-40B4-BE49-F238E27FC236}">
                  <a16:creationId xmlns:a16="http://schemas.microsoft.com/office/drawing/2014/main" id="{4A0AE411-98FC-403C-90A3-E828979F12B2}"/>
                </a:ext>
              </a:extLst>
            </p:cNvPr>
            <p:cNvSpPr txBox="1"/>
            <p:nvPr/>
          </p:nvSpPr>
          <p:spPr>
            <a:xfrm>
              <a:off x="3228042" y="2773347"/>
              <a:ext cx="5183022" cy="369332"/>
            </a:xfrm>
            <a:prstGeom prst="rect">
              <a:avLst/>
            </a:prstGeom>
            <a:noFill/>
          </p:spPr>
          <p:txBody>
            <a:bodyPr wrap="none" rtlCol="0">
              <a:spAutoFit/>
            </a:bodyPr>
            <a:lstStyle/>
            <a:p>
              <a:r>
                <a:rPr lang="en-US" altLang="zh-TW" dirty="0"/>
                <a:t>Application layer protocols main features comparison</a:t>
              </a:r>
              <a:endParaRPr lang="zh-TW" altLang="en-US" dirty="0"/>
            </a:p>
          </p:txBody>
        </p:sp>
      </p:grpSp>
    </p:spTree>
    <p:extLst>
      <p:ext uri="{BB962C8B-B14F-4D97-AF65-F5344CB8AC3E}">
        <p14:creationId xmlns:p14="http://schemas.microsoft.com/office/powerpoint/2010/main" val="11543314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D367261-AD33-40A7-83AF-902591857D38}"/>
              </a:ext>
            </a:extLst>
          </p:cNvPr>
          <p:cNvPicPr>
            <a:picLocks noChangeAspect="1"/>
          </p:cNvPicPr>
          <p:nvPr/>
        </p:nvPicPr>
        <p:blipFill>
          <a:blip r:embed="rId3"/>
          <a:stretch>
            <a:fillRect/>
          </a:stretch>
        </p:blipFill>
        <p:spPr>
          <a:xfrm>
            <a:off x="1584569" y="1302836"/>
            <a:ext cx="9022862" cy="4252328"/>
          </a:xfrm>
          <a:prstGeom prst="rect">
            <a:avLst/>
          </a:prstGeom>
        </p:spPr>
      </p:pic>
    </p:spTree>
    <p:extLst>
      <p:ext uri="{BB962C8B-B14F-4D97-AF65-F5344CB8AC3E}">
        <p14:creationId xmlns:p14="http://schemas.microsoft.com/office/powerpoint/2010/main" val="306416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應用實例</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en-US" altLang="zh-TW" sz="2400" dirty="0">
                <a:ea typeface="微軟正黑體" panose="020B0604030504040204" pitchFamily="34" charset="-120"/>
                <a:hlinkClick r:id="rId3"/>
              </a:rPr>
              <a:t>Mosquitto</a:t>
            </a:r>
            <a:r>
              <a:rPr lang="zh-TW" altLang="en-US" sz="2400" dirty="0">
                <a:ea typeface="微軟正黑體" panose="020B0604030504040204" pitchFamily="34" charset="-120"/>
              </a:rPr>
              <a:t>可扮演</a:t>
            </a:r>
            <a:r>
              <a:rPr lang="en-US" altLang="zh-TW" sz="2400" dirty="0">
                <a:ea typeface="微軟正黑體" panose="020B0604030504040204" pitchFamily="34" charset="-120"/>
              </a:rPr>
              <a:t>Broker</a:t>
            </a:r>
            <a:r>
              <a:rPr lang="zh-TW" altLang="en-US" sz="2400" dirty="0">
                <a:ea typeface="微軟正黑體" panose="020B0604030504040204" pitchFamily="34" charset="-120"/>
              </a:rPr>
              <a:t> </a:t>
            </a:r>
            <a:r>
              <a:rPr lang="en-US" altLang="zh-TW" sz="2400" dirty="0">
                <a:ea typeface="微軟正黑體" panose="020B0604030504040204" pitchFamily="34" charset="-120"/>
              </a:rPr>
              <a:t>(Server)</a:t>
            </a:r>
            <a:r>
              <a:rPr lang="zh-TW" altLang="en-US" sz="2400" dirty="0">
                <a:ea typeface="微軟正黑體" panose="020B0604030504040204" pitchFamily="34" charset="-120"/>
              </a:rPr>
              <a:t> </a:t>
            </a:r>
            <a:r>
              <a:rPr lang="en-US" altLang="zh-TW" sz="2400" dirty="0">
                <a:ea typeface="微軟正黑體" panose="020B0604030504040204" pitchFamily="34" charset="-120"/>
              </a:rPr>
              <a:t>:</a:t>
            </a:r>
          </a:p>
          <a:p>
            <a:pPr marL="536575" lvl="1">
              <a:lnSpc>
                <a:spcPct val="100000"/>
              </a:lnSpc>
              <a:tabLst>
                <a:tab pos="536575" algn="l"/>
              </a:tabLst>
            </a:pPr>
            <a:r>
              <a:rPr lang="zh-TW" altLang="en-US" sz="2000" dirty="0">
                <a:ea typeface="微軟正黑體" panose="020B0604030504040204" pitchFamily="34" charset="-120"/>
              </a:rPr>
              <a:t>設定</a:t>
            </a:r>
            <a:r>
              <a:rPr lang="en-US" altLang="zh-TW" sz="2000" dirty="0">
                <a:ea typeface="微軟正黑體" panose="020B0604030504040204" pitchFamily="34" charset="-120"/>
              </a:rPr>
              <a:t>IP Address(192.168.1.xxx)</a:t>
            </a:r>
            <a:r>
              <a:rPr lang="zh-TW" altLang="en-US" sz="2000" dirty="0">
                <a:ea typeface="微軟正黑體" panose="020B0604030504040204" pitchFamily="34" charset="-120"/>
              </a:rPr>
              <a:t>及</a:t>
            </a:r>
            <a:r>
              <a:rPr lang="en-US" altLang="zh-TW" sz="2000" dirty="0">
                <a:ea typeface="微軟正黑體" panose="020B0604030504040204" pitchFamily="34" charset="-120"/>
              </a:rPr>
              <a:t>port=1883</a:t>
            </a:r>
          </a:p>
          <a:p>
            <a:pPr marL="536575" lvl="1">
              <a:lnSpc>
                <a:spcPct val="100000"/>
              </a:lnSpc>
              <a:tabLst>
                <a:tab pos="536575" algn="l"/>
              </a:tabLst>
            </a:pPr>
            <a:r>
              <a:rPr lang="en-US" altLang="zh-TW" sz="2000" dirty="0">
                <a:ea typeface="微軟正黑體" panose="020B0604030504040204" pitchFamily="34" charset="-120"/>
              </a:rPr>
              <a:t>Subscriber</a:t>
            </a:r>
            <a:r>
              <a:rPr lang="zh-TW" altLang="en-US" sz="2000" dirty="0">
                <a:ea typeface="微軟正黑體" panose="020B0604030504040204" pitchFamily="34" charset="-120"/>
              </a:rPr>
              <a:t>指令</a:t>
            </a:r>
            <a:r>
              <a:rPr lang="en-US" altLang="zh-TW" sz="2000" dirty="0">
                <a:ea typeface="微軟正黑體" panose="020B0604030504040204" pitchFamily="34" charset="-120"/>
              </a:rPr>
              <a:t>: </a:t>
            </a:r>
            <a:r>
              <a:rPr lang="en-US" altLang="zh-TW" sz="2000" dirty="0" err="1">
                <a:ea typeface="微軟正黑體" panose="020B0604030504040204" pitchFamily="34" charset="-120"/>
              </a:rPr>
              <a:t>mosquitto_sub</a:t>
            </a:r>
            <a:r>
              <a:rPr lang="en-US" altLang="zh-TW" sz="2000" dirty="0">
                <a:ea typeface="微軟正黑體" panose="020B0604030504040204" pitchFamily="34" charset="-120"/>
              </a:rPr>
              <a:t> -d -t message</a:t>
            </a:r>
          </a:p>
          <a:p>
            <a:pPr marL="536575" lvl="1">
              <a:lnSpc>
                <a:spcPct val="100000"/>
              </a:lnSpc>
              <a:tabLst>
                <a:tab pos="536575" algn="l"/>
              </a:tabLst>
            </a:pPr>
            <a:r>
              <a:rPr lang="en-US" altLang="zh-TW" sz="2000" dirty="0">
                <a:ea typeface="微軟正黑體" panose="020B0604030504040204" pitchFamily="34" charset="-120"/>
              </a:rPr>
              <a:t>Publisher</a:t>
            </a:r>
            <a:r>
              <a:rPr lang="zh-TW" altLang="en-US" sz="2000" dirty="0">
                <a:ea typeface="微軟正黑體" panose="020B0604030504040204" pitchFamily="34" charset="-120"/>
              </a:rPr>
              <a:t>指令</a:t>
            </a:r>
            <a:r>
              <a:rPr lang="en-US" altLang="zh-TW" sz="2000" dirty="0">
                <a:ea typeface="微軟正黑體" panose="020B0604030504040204" pitchFamily="34" charset="-120"/>
              </a:rPr>
              <a:t>: </a:t>
            </a:r>
            <a:r>
              <a:rPr lang="en-US" altLang="zh-TW" sz="2000" dirty="0" err="1">
                <a:ea typeface="微軟正黑體" panose="020B0604030504040204" pitchFamily="34" charset="-120"/>
              </a:rPr>
              <a:t>mosquitto_pub</a:t>
            </a:r>
            <a:r>
              <a:rPr lang="en-US" altLang="zh-TW" sz="2000" dirty="0">
                <a:ea typeface="微軟正黑體" panose="020B0604030504040204" pitchFamily="34" charset="-120"/>
              </a:rPr>
              <a:t> -d -t message -m "from </a:t>
            </a:r>
            <a:r>
              <a:rPr lang="en-US" altLang="zh-TW" sz="2000" b="1" dirty="0" err="1">
                <a:solidFill>
                  <a:srgbClr val="0000FF"/>
                </a:solidFill>
                <a:ea typeface="微軟正黑體" panose="020B0604030504040204" pitchFamily="34" charset="-120"/>
              </a:rPr>
              <a:t>BrokerName</a:t>
            </a:r>
            <a:r>
              <a:rPr lang="en-US" altLang="zh-TW" sz="2000" dirty="0">
                <a:ea typeface="微軟正黑體" panose="020B0604030504040204" pitchFamily="34" charset="-120"/>
              </a:rPr>
              <a:t>" </a:t>
            </a:r>
          </a:p>
          <a:p>
            <a:pPr>
              <a:lnSpc>
                <a:spcPct val="100000"/>
              </a:lnSpc>
            </a:pPr>
            <a:r>
              <a:rPr lang="en-US" altLang="zh-TW" sz="2400" dirty="0">
                <a:ea typeface="微軟正黑體" panose="020B0604030504040204" pitchFamily="34" charset="-120"/>
                <a:hlinkClick r:id="rId4"/>
              </a:rPr>
              <a:t>CloudMQTT</a:t>
            </a:r>
            <a:r>
              <a:rPr lang="en-US" altLang="zh-TW" sz="2400" dirty="0">
                <a:ea typeface="微軟正黑體" panose="020B0604030504040204" pitchFamily="34" charset="-120"/>
              </a:rPr>
              <a:t> as a server </a:t>
            </a:r>
          </a:p>
          <a:p>
            <a:pPr>
              <a:lnSpc>
                <a:spcPct val="100000"/>
              </a:lnSpc>
            </a:pPr>
            <a:r>
              <a:rPr lang="en-US" altLang="zh-TW" sz="2400" dirty="0">
                <a:ea typeface="微軟正黑體" panose="020B0604030504040204" pitchFamily="34" charset="-120"/>
              </a:rPr>
              <a:t>  </a:t>
            </a:r>
          </a:p>
          <a:p>
            <a:pPr>
              <a:lnSpc>
                <a:spcPct val="100000"/>
              </a:lnSpc>
            </a:pP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14361465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F112E67-9869-4DD1-9BB5-87335968C71B}"/>
              </a:ext>
            </a:extLst>
          </p:cNvPr>
          <p:cNvPicPr>
            <a:picLocks noChangeAspect="1"/>
          </p:cNvPicPr>
          <p:nvPr/>
        </p:nvPicPr>
        <p:blipFill>
          <a:blip r:embed="rId3"/>
          <a:stretch>
            <a:fillRect/>
          </a:stretch>
        </p:blipFill>
        <p:spPr>
          <a:xfrm>
            <a:off x="2241196" y="906270"/>
            <a:ext cx="7709608" cy="5045459"/>
          </a:xfrm>
          <a:prstGeom prst="rect">
            <a:avLst/>
          </a:prstGeom>
        </p:spPr>
      </p:pic>
    </p:spTree>
    <p:extLst>
      <p:ext uri="{BB962C8B-B14F-4D97-AF65-F5344CB8AC3E}">
        <p14:creationId xmlns:p14="http://schemas.microsoft.com/office/powerpoint/2010/main" val="3739221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6FAEC2F-D3CE-4D88-B45E-3103240AE502}"/>
              </a:ext>
            </a:extLst>
          </p:cNvPr>
          <p:cNvPicPr>
            <a:picLocks noChangeAspect="1"/>
          </p:cNvPicPr>
          <p:nvPr/>
        </p:nvPicPr>
        <p:blipFill>
          <a:blip r:embed="rId3"/>
          <a:stretch>
            <a:fillRect/>
          </a:stretch>
        </p:blipFill>
        <p:spPr>
          <a:xfrm>
            <a:off x="3162046" y="1180905"/>
            <a:ext cx="5867908" cy="4496190"/>
          </a:xfrm>
          <a:prstGeom prst="rect">
            <a:avLst/>
          </a:prstGeom>
        </p:spPr>
      </p:pic>
    </p:spTree>
    <p:extLst>
      <p:ext uri="{BB962C8B-B14F-4D97-AF65-F5344CB8AC3E}">
        <p14:creationId xmlns:p14="http://schemas.microsoft.com/office/powerpoint/2010/main" val="33968624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B85CC9A-FC06-41A0-B9D4-E7B17647ACE9}"/>
              </a:ext>
            </a:extLst>
          </p:cNvPr>
          <p:cNvPicPr>
            <a:picLocks noChangeAspect="1"/>
          </p:cNvPicPr>
          <p:nvPr/>
        </p:nvPicPr>
        <p:blipFill>
          <a:blip r:embed="rId2"/>
          <a:stretch>
            <a:fillRect/>
          </a:stretch>
        </p:blipFill>
        <p:spPr>
          <a:xfrm>
            <a:off x="1759844" y="1299025"/>
            <a:ext cx="8672312" cy="4259949"/>
          </a:xfrm>
          <a:prstGeom prst="rect">
            <a:avLst/>
          </a:prstGeom>
        </p:spPr>
      </p:pic>
    </p:spTree>
    <p:extLst>
      <p:ext uri="{BB962C8B-B14F-4D97-AF65-F5344CB8AC3E}">
        <p14:creationId xmlns:p14="http://schemas.microsoft.com/office/powerpoint/2010/main" val="3481524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128D172-EF15-4944-A728-06595A92253E}"/>
              </a:ext>
            </a:extLst>
          </p:cNvPr>
          <p:cNvPicPr>
            <a:picLocks noChangeAspect="1"/>
          </p:cNvPicPr>
          <p:nvPr/>
        </p:nvPicPr>
        <p:blipFill>
          <a:blip r:embed="rId3"/>
          <a:stretch>
            <a:fillRect/>
          </a:stretch>
        </p:blipFill>
        <p:spPr>
          <a:xfrm>
            <a:off x="2214702" y="111766"/>
            <a:ext cx="7762596" cy="6634468"/>
          </a:xfrm>
          <a:prstGeom prst="rect">
            <a:avLst/>
          </a:prstGeom>
        </p:spPr>
      </p:pic>
    </p:spTree>
    <p:extLst>
      <p:ext uri="{BB962C8B-B14F-4D97-AF65-F5344CB8AC3E}">
        <p14:creationId xmlns:p14="http://schemas.microsoft.com/office/powerpoint/2010/main" val="35037221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7CBEC746-83CE-40A1-8C1A-97FF3359909B}"/>
              </a:ext>
            </a:extLst>
          </p:cNvPr>
          <p:cNvSpPr>
            <a:spLocks noGrp="1"/>
          </p:cNvSpPr>
          <p:nvPr>
            <p:ph type="title"/>
          </p:nvPr>
        </p:nvSpPr>
        <p:spPr>
          <a:xfrm>
            <a:off x="225779" y="198076"/>
            <a:ext cx="11774310" cy="874820"/>
          </a:xfrm>
        </p:spPr>
        <p:txBody>
          <a:bodyPr>
            <a:normAutofit/>
          </a:bodyPr>
          <a:lstStyle/>
          <a:p>
            <a:r>
              <a:rPr lang="en-US" altLang="zh-TW" sz="2800" b="1" dirty="0">
                <a:latin typeface="+mn-lt"/>
                <a:ea typeface="微軟正黑體" panose="020B0604030504040204" pitchFamily="34" charset="-120"/>
              </a:rPr>
              <a:t>a REST HTTP request/reply interaction between two clients and one server</a:t>
            </a:r>
            <a:endParaRPr lang="zh-TW" altLang="en-US" sz="2800" b="1" dirty="0">
              <a:latin typeface="+mn-lt"/>
              <a:ea typeface="微軟正黑體" panose="020B0604030504040204" pitchFamily="34" charset="-120"/>
            </a:endParaRPr>
          </a:p>
        </p:txBody>
      </p:sp>
      <p:pic>
        <p:nvPicPr>
          <p:cNvPr id="2" name="圖片 1">
            <a:extLst>
              <a:ext uri="{FF2B5EF4-FFF2-40B4-BE49-F238E27FC236}">
                <a16:creationId xmlns:a16="http://schemas.microsoft.com/office/drawing/2014/main" id="{DEA0FCE7-ED75-4D1D-99E3-29EBA04420E6}"/>
              </a:ext>
            </a:extLst>
          </p:cNvPr>
          <p:cNvPicPr>
            <a:picLocks noChangeAspect="1"/>
          </p:cNvPicPr>
          <p:nvPr/>
        </p:nvPicPr>
        <p:blipFill>
          <a:blip r:embed="rId3"/>
          <a:stretch>
            <a:fillRect/>
          </a:stretch>
        </p:blipFill>
        <p:spPr>
          <a:xfrm>
            <a:off x="208844" y="1174345"/>
            <a:ext cx="11774311" cy="2254655"/>
          </a:xfrm>
          <a:prstGeom prst="rect">
            <a:avLst/>
          </a:prstGeom>
        </p:spPr>
      </p:pic>
      <p:pic>
        <p:nvPicPr>
          <p:cNvPr id="3" name="圖片 2">
            <a:extLst>
              <a:ext uri="{FF2B5EF4-FFF2-40B4-BE49-F238E27FC236}">
                <a16:creationId xmlns:a16="http://schemas.microsoft.com/office/drawing/2014/main" id="{FF72AF21-C050-4964-B4BC-2F7807861F56}"/>
              </a:ext>
            </a:extLst>
          </p:cNvPr>
          <p:cNvPicPr>
            <a:picLocks noChangeAspect="1"/>
          </p:cNvPicPr>
          <p:nvPr/>
        </p:nvPicPr>
        <p:blipFill>
          <a:blip r:embed="rId4"/>
          <a:stretch>
            <a:fillRect/>
          </a:stretch>
        </p:blipFill>
        <p:spPr>
          <a:xfrm>
            <a:off x="225779" y="3733531"/>
            <a:ext cx="11757376" cy="1880606"/>
          </a:xfrm>
          <a:prstGeom prst="rect">
            <a:avLst/>
          </a:prstGeom>
        </p:spPr>
      </p:pic>
    </p:spTree>
    <p:extLst>
      <p:ext uri="{BB962C8B-B14F-4D97-AF65-F5344CB8AC3E}">
        <p14:creationId xmlns:p14="http://schemas.microsoft.com/office/powerpoint/2010/main" val="41155455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簡介</a:t>
            </a:r>
          </a:p>
        </p:txBody>
      </p:sp>
      <p:pic>
        <p:nvPicPr>
          <p:cNvPr id="5" name="圖片 4">
            <a:extLst>
              <a:ext uri="{FF2B5EF4-FFF2-40B4-BE49-F238E27FC236}">
                <a16:creationId xmlns:a16="http://schemas.microsoft.com/office/drawing/2014/main" id="{DBF8319E-56C3-436F-941C-C7C920E612DC}"/>
              </a:ext>
            </a:extLst>
          </p:cNvPr>
          <p:cNvPicPr>
            <a:picLocks noChangeAspect="1"/>
          </p:cNvPicPr>
          <p:nvPr/>
        </p:nvPicPr>
        <p:blipFill>
          <a:blip r:embed="rId3"/>
          <a:stretch>
            <a:fillRect/>
          </a:stretch>
        </p:blipFill>
        <p:spPr>
          <a:xfrm>
            <a:off x="5770939" y="1433271"/>
            <a:ext cx="5738357" cy="2027096"/>
          </a:xfrm>
          <a:prstGeom prst="rect">
            <a:avLst/>
          </a:prstGeom>
        </p:spPr>
      </p:pic>
      <p:pic>
        <p:nvPicPr>
          <p:cNvPr id="4" name="圖片 3">
            <a:extLst>
              <a:ext uri="{FF2B5EF4-FFF2-40B4-BE49-F238E27FC236}">
                <a16:creationId xmlns:a16="http://schemas.microsoft.com/office/drawing/2014/main" id="{0F98017B-D69D-44D4-988F-ABA74CAA499D}"/>
              </a:ext>
            </a:extLst>
          </p:cNvPr>
          <p:cNvPicPr>
            <a:picLocks noChangeAspect="1"/>
          </p:cNvPicPr>
          <p:nvPr/>
        </p:nvPicPr>
        <p:blipFill>
          <a:blip r:embed="rId4"/>
          <a:stretch>
            <a:fillRect/>
          </a:stretch>
        </p:blipFill>
        <p:spPr>
          <a:xfrm>
            <a:off x="1000595" y="1149406"/>
            <a:ext cx="4230695" cy="2594826"/>
          </a:xfrm>
          <a:prstGeom prst="rect">
            <a:avLst/>
          </a:prstGeom>
        </p:spPr>
      </p:pic>
      <p:grpSp>
        <p:nvGrpSpPr>
          <p:cNvPr id="9" name="群組 8">
            <a:extLst>
              <a:ext uri="{FF2B5EF4-FFF2-40B4-BE49-F238E27FC236}">
                <a16:creationId xmlns:a16="http://schemas.microsoft.com/office/drawing/2014/main" id="{9FF74F3B-6190-4D8C-8AAA-DB49F8542D2C}"/>
              </a:ext>
            </a:extLst>
          </p:cNvPr>
          <p:cNvGrpSpPr/>
          <p:nvPr/>
        </p:nvGrpSpPr>
        <p:grpSpPr>
          <a:xfrm>
            <a:off x="6026566" y="4285034"/>
            <a:ext cx="5482730" cy="2135284"/>
            <a:chOff x="6223813" y="4165443"/>
            <a:chExt cx="5482730" cy="2135284"/>
          </a:xfrm>
        </p:grpSpPr>
        <p:pic>
          <p:nvPicPr>
            <p:cNvPr id="7" name="圖片 6">
              <a:extLst>
                <a:ext uri="{FF2B5EF4-FFF2-40B4-BE49-F238E27FC236}">
                  <a16:creationId xmlns:a16="http://schemas.microsoft.com/office/drawing/2014/main" id="{5B6ADE36-A315-485D-98C0-F88E79B3BBE8}"/>
                </a:ext>
              </a:extLst>
            </p:cNvPr>
            <p:cNvPicPr>
              <a:picLocks noChangeAspect="1"/>
            </p:cNvPicPr>
            <p:nvPr/>
          </p:nvPicPr>
          <p:blipFill>
            <a:blip r:embed="rId5"/>
            <a:stretch>
              <a:fillRect/>
            </a:stretch>
          </p:blipFill>
          <p:spPr>
            <a:xfrm>
              <a:off x="6223813" y="4165443"/>
              <a:ext cx="5482730" cy="1796438"/>
            </a:xfrm>
            <a:prstGeom prst="rect">
              <a:avLst/>
            </a:prstGeom>
          </p:spPr>
        </p:pic>
        <p:pic>
          <p:nvPicPr>
            <p:cNvPr id="8" name="圖片 7">
              <a:extLst>
                <a:ext uri="{FF2B5EF4-FFF2-40B4-BE49-F238E27FC236}">
                  <a16:creationId xmlns:a16="http://schemas.microsoft.com/office/drawing/2014/main" id="{2CA0F273-0A33-4E45-B27F-FC60A904C634}"/>
                </a:ext>
              </a:extLst>
            </p:cNvPr>
            <p:cNvPicPr>
              <a:picLocks noChangeAspect="1"/>
            </p:cNvPicPr>
            <p:nvPr/>
          </p:nvPicPr>
          <p:blipFill>
            <a:blip r:embed="rId6"/>
            <a:stretch>
              <a:fillRect/>
            </a:stretch>
          </p:blipFill>
          <p:spPr>
            <a:xfrm>
              <a:off x="8259688" y="6004297"/>
              <a:ext cx="1583560" cy="296430"/>
            </a:xfrm>
            <a:prstGeom prst="rect">
              <a:avLst/>
            </a:prstGeom>
          </p:spPr>
        </p:pic>
      </p:grpSp>
      <p:pic>
        <p:nvPicPr>
          <p:cNvPr id="10" name="圖片 9">
            <a:extLst>
              <a:ext uri="{FF2B5EF4-FFF2-40B4-BE49-F238E27FC236}">
                <a16:creationId xmlns:a16="http://schemas.microsoft.com/office/drawing/2014/main" id="{D14CBFB2-B270-4A40-A3B7-03DDC91F39F7}"/>
              </a:ext>
            </a:extLst>
          </p:cNvPr>
          <p:cNvPicPr>
            <a:picLocks noChangeAspect="1"/>
          </p:cNvPicPr>
          <p:nvPr/>
        </p:nvPicPr>
        <p:blipFill>
          <a:blip r:embed="rId7"/>
          <a:stretch>
            <a:fillRect/>
          </a:stretch>
        </p:blipFill>
        <p:spPr>
          <a:xfrm>
            <a:off x="1467343" y="3973769"/>
            <a:ext cx="2655167" cy="2757815"/>
          </a:xfrm>
          <a:prstGeom prst="rect">
            <a:avLst/>
          </a:prstGeom>
        </p:spPr>
      </p:pic>
    </p:spTree>
    <p:extLst>
      <p:ext uri="{BB962C8B-B14F-4D97-AF65-F5344CB8AC3E}">
        <p14:creationId xmlns:p14="http://schemas.microsoft.com/office/powerpoint/2010/main" val="34258942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B82261D-C65F-405C-8B7C-E6640D956C08}"/>
              </a:ext>
            </a:extLst>
          </p:cNvPr>
          <p:cNvPicPr>
            <a:picLocks noChangeAspect="1"/>
          </p:cNvPicPr>
          <p:nvPr/>
        </p:nvPicPr>
        <p:blipFill>
          <a:blip r:embed="rId3"/>
          <a:stretch>
            <a:fillRect/>
          </a:stretch>
        </p:blipFill>
        <p:spPr>
          <a:xfrm>
            <a:off x="353098" y="236947"/>
            <a:ext cx="2948574" cy="2581557"/>
          </a:xfrm>
          <a:prstGeom prst="rect">
            <a:avLst/>
          </a:prstGeom>
        </p:spPr>
      </p:pic>
      <p:pic>
        <p:nvPicPr>
          <p:cNvPr id="3" name="圖片 2">
            <a:extLst>
              <a:ext uri="{FF2B5EF4-FFF2-40B4-BE49-F238E27FC236}">
                <a16:creationId xmlns:a16="http://schemas.microsoft.com/office/drawing/2014/main" id="{5563841D-1C71-40A6-A1B4-24AC131ADA86}"/>
              </a:ext>
            </a:extLst>
          </p:cNvPr>
          <p:cNvPicPr>
            <a:picLocks noChangeAspect="1"/>
          </p:cNvPicPr>
          <p:nvPr/>
        </p:nvPicPr>
        <p:blipFill>
          <a:blip r:embed="rId4"/>
          <a:stretch>
            <a:fillRect/>
          </a:stretch>
        </p:blipFill>
        <p:spPr>
          <a:xfrm>
            <a:off x="3821179" y="236947"/>
            <a:ext cx="3114360" cy="2581557"/>
          </a:xfrm>
          <a:prstGeom prst="rect">
            <a:avLst/>
          </a:prstGeom>
        </p:spPr>
      </p:pic>
      <p:pic>
        <p:nvPicPr>
          <p:cNvPr id="4" name="圖片 3">
            <a:extLst>
              <a:ext uri="{FF2B5EF4-FFF2-40B4-BE49-F238E27FC236}">
                <a16:creationId xmlns:a16="http://schemas.microsoft.com/office/drawing/2014/main" id="{E9D67885-E757-4577-963D-D0E8EBC88977}"/>
              </a:ext>
            </a:extLst>
          </p:cNvPr>
          <p:cNvPicPr>
            <a:picLocks noChangeAspect="1"/>
          </p:cNvPicPr>
          <p:nvPr/>
        </p:nvPicPr>
        <p:blipFill>
          <a:blip r:embed="rId5"/>
          <a:stretch>
            <a:fillRect/>
          </a:stretch>
        </p:blipFill>
        <p:spPr>
          <a:xfrm>
            <a:off x="7460539" y="236947"/>
            <a:ext cx="4378363" cy="2683513"/>
          </a:xfrm>
          <a:prstGeom prst="rect">
            <a:avLst/>
          </a:prstGeom>
        </p:spPr>
      </p:pic>
      <p:pic>
        <p:nvPicPr>
          <p:cNvPr id="5" name="圖片 4">
            <a:extLst>
              <a:ext uri="{FF2B5EF4-FFF2-40B4-BE49-F238E27FC236}">
                <a16:creationId xmlns:a16="http://schemas.microsoft.com/office/drawing/2014/main" id="{E163AC16-8246-4429-9AB1-BF6FBD87ABFE}"/>
              </a:ext>
            </a:extLst>
          </p:cNvPr>
          <p:cNvPicPr>
            <a:picLocks noChangeAspect="1"/>
          </p:cNvPicPr>
          <p:nvPr/>
        </p:nvPicPr>
        <p:blipFill>
          <a:blip r:embed="rId6"/>
          <a:stretch>
            <a:fillRect/>
          </a:stretch>
        </p:blipFill>
        <p:spPr>
          <a:xfrm>
            <a:off x="353098" y="3008811"/>
            <a:ext cx="3192214" cy="3612242"/>
          </a:xfrm>
          <a:prstGeom prst="rect">
            <a:avLst/>
          </a:prstGeom>
        </p:spPr>
      </p:pic>
      <p:pic>
        <p:nvPicPr>
          <p:cNvPr id="6" name="圖片 5">
            <a:extLst>
              <a:ext uri="{FF2B5EF4-FFF2-40B4-BE49-F238E27FC236}">
                <a16:creationId xmlns:a16="http://schemas.microsoft.com/office/drawing/2014/main" id="{67DA2C3F-359F-4640-ACFF-9925C9D83210}"/>
              </a:ext>
            </a:extLst>
          </p:cNvPr>
          <p:cNvPicPr>
            <a:picLocks noChangeAspect="1"/>
          </p:cNvPicPr>
          <p:nvPr/>
        </p:nvPicPr>
        <p:blipFill>
          <a:blip r:embed="rId7"/>
          <a:stretch>
            <a:fillRect/>
          </a:stretch>
        </p:blipFill>
        <p:spPr>
          <a:xfrm>
            <a:off x="3761698" y="3097162"/>
            <a:ext cx="3562239" cy="3381231"/>
          </a:xfrm>
          <a:prstGeom prst="rect">
            <a:avLst/>
          </a:prstGeom>
        </p:spPr>
      </p:pic>
      <p:pic>
        <p:nvPicPr>
          <p:cNvPr id="7" name="圖片 6">
            <a:extLst>
              <a:ext uri="{FF2B5EF4-FFF2-40B4-BE49-F238E27FC236}">
                <a16:creationId xmlns:a16="http://schemas.microsoft.com/office/drawing/2014/main" id="{B9ADD986-0E41-459E-83AA-2C86031A14AF}"/>
              </a:ext>
            </a:extLst>
          </p:cNvPr>
          <p:cNvPicPr>
            <a:picLocks noChangeAspect="1"/>
          </p:cNvPicPr>
          <p:nvPr/>
        </p:nvPicPr>
        <p:blipFill>
          <a:blip r:embed="rId8"/>
          <a:stretch>
            <a:fillRect/>
          </a:stretch>
        </p:blipFill>
        <p:spPr>
          <a:xfrm>
            <a:off x="7620109" y="3218822"/>
            <a:ext cx="4218793" cy="3192220"/>
          </a:xfrm>
          <a:prstGeom prst="rect">
            <a:avLst/>
          </a:prstGeom>
        </p:spPr>
      </p:pic>
    </p:spTree>
    <p:extLst>
      <p:ext uri="{BB962C8B-B14F-4D97-AF65-F5344CB8AC3E}">
        <p14:creationId xmlns:p14="http://schemas.microsoft.com/office/powerpoint/2010/main" val="18958152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232FDC-1130-4A1C-99CE-AA7BA4A10738}"/>
              </a:ext>
            </a:extLst>
          </p:cNvPr>
          <p:cNvSpPr>
            <a:spLocks noGrp="1"/>
          </p:cNvSpPr>
          <p:nvPr>
            <p:ph type="title"/>
          </p:nvPr>
        </p:nvSpPr>
        <p:spPr>
          <a:xfrm>
            <a:off x="831850" y="1709738"/>
            <a:ext cx="10515600" cy="1853269"/>
          </a:xfrm>
        </p:spPr>
        <p:txBody>
          <a:bodyPr/>
          <a:lstStyle/>
          <a:p>
            <a:r>
              <a:rPr lang="en-US" altLang="zh-TW" sz="8000" b="1" dirty="0">
                <a:latin typeface="+mn-lt"/>
                <a:ea typeface="微軟正黑體" panose="020B0604030504040204" pitchFamily="34" charset="-120"/>
              </a:rPr>
              <a:t>CoAP vs MQTT </a:t>
            </a:r>
            <a:r>
              <a:rPr lang="zh-TW" altLang="en-US" sz="8000" b="1" dirty="0">
                <a:latin typeface="+mn-lt"/>
                <a:ea typeface="微軟正黑體" panose="020B0604030504040204" pitchFamily="34" charset="-120"/>
              </a:rPr>
              <a:t>比較</a:t>
            </a:r>
            <a:endParaRPr lang="zh-TW" altLang="en-US" b="1" dirty="0">
              <a:latin typeface="+mn-lt"/>
              <a:ea typeface="微軟正黑體" panose="020B0604030504040204" pitchFamily="34" charset="-120"/>
            </a:endParaRPr>
          </a:p>
        </p:txBody>
      </p:sp>
      <p:sp>
        <p:nvSpPr>
          <p:cNvPr id="3" name="文字版面配置區 2">
            <a:extLst>
              <a:ext uri="{FF2B5EF4-FFF2-40B4-BE49-F238E27FC236}">
                <a16:creationId xmlns:a16="http://schemas.microsoft.com/office/drawing/2014/main" id="{6ACF83F5-A646-4241-9560-69C3B69BA88B}"/>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810948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 vs MQTT </a:t>
            </a:r>
            <a:r>
              <a:rPr lang="zh-TW" altLang="en-US" b="1" dirty="0">
                <a:latin typeface="+mn-lt"/>
                <a:ea typeface="微軟正黑體" panose="020B0604030504040204" pitchFamily="34" charset="-120"/>
              </a:rPr>
              <a:t>比較</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r>
              <a:rPr lang="zh-TW" altLang="en-US" sz="2400" dirty="0">
                <a:ea typeface="微軟正黑體" panose="020B0604030504040204" pitchFamily="34" charset="-120"/>
              </a:rPr>
              <a:t>都是公開標準且都是基於</a:t>
            </a:r>
            <a:r>
              <a:rPr lang="en-US" altLang="zh-TW" sz="2400" dirty="0">
                <a:ea typeface="微軟正黑體" panose="020B0604030504040204" pitchFamily="34" charset="-120"/>
              </a:rPr>
              <a:t>IP</a:t>
            </a:r>
            <a:r>
              <a:rPr lang="zh-TW" altLang="en-US" sz="2400" dirty="0">
                <a:ea typeface="微軟正黑體" panose="020B0604030504040204" pitchFamily="34" charset="-120"/>
              </a:rPr>
              <a:t>層的協定 </a:t>
            </a:r>
          </a:p>
          <a:p>
            <a:r>
              <a:rPr lang="zh-TW" altLang="en-US" sz="2400" dirty="0">
                <a:ea typeface="微軟正黑體" panose="020B0604030504040204" pitchFamily="34" charset="-120"/>
              </a:rPr>
              <a:t>封包標頭小且採用</a:t>
            </a:r>
            <a:r>
              <a:rPr lang="en-US" altLang="zh-TW" sz="2400" dirty="0">
                <a:ea typeface="微軟正黑體" panose="020B0604030504040204" pitchFamily="34" charset="-120"/>
              </a:rPr>
              <a:t>binary</a:t>
            </a:r>
            <a:r>
              <a:rPr lang="zh-TW" altLang="en-US" sz="2400" dirty="0">
                <a:ea typeface="微軟正黑體" panose="020B0604030504040204" pitchFamily="34" charset="-120"/>
              </a:rPr>
              <a:t>格式 </a:t>
            </a:r>
          </a:p>
          <a:p>
            <a:r>
              <a:rPr lang="en-US" altLang="zh-TW" sz="2400" dirty="0">
                <a:ea typeface="微軟正黑體" panose="020B0604030504040204" pitchFamily="34" charset="-120"/>
              </a:rPr>
              <a:t>CoAP</a:t>
            </a:r>
            <a:r>
              <a:rPr lang="zh-TW" altLang="en-US" sz="2400" dirty="0">
                <a:ea typeface="微軟正黑體" panose="020B0604030504040204" pitchFamily="34" charset="-120"/>
              </a:rPr>
              <a:t>屬於一對一通訊，</a:t>
            </a:r>
            <a:r>
              <a:rPr lang="en-US" altLang="zh-TW" sz="2400" dirty="0">
                <a:ea typeface="微軟正黑體" panose="020B0604030504040204" pitchFamily="34" charset="-120"/>
              </a:rPr>
              <a:t>MQTT</a:t>
            </a:r>
            <a:r>
              <a:rPr lang="zh-TW" altLang="en-US" sz="2400" dirty="0">
                <a:ea typeface="微軟正黑體" panose="020B0604030504040204" pitchFamily="34" charset="-120"/>
              </a:rPr>
              <a:t>則是多對多 </a:t>
            </a:r>
          </a:p>
          <a:p>
            <a:r>
              <a:rPr lang="zh-TW" altLang="en-US" sz="2400" dirty="0">
                <a:ea typeface="微軟正黑體" panose="020B0604030504040204" pitchFamily="34" charset="-120"/>
              </a:rPr>
              <a:t>若考慮感測節點在</a:t>
            </a:r>
            <a:r>
              <a:rPr lang="en-US" altLang="zh-TW" sz="2400" dirty="0">
                <a:ea typeface="微軟正黑體" panose="020B0604030504040204" pitchFamily="34" charset="-120"/>
              </a:rPr>
              <a:t>NAT</a:t>
            </a:r>
            <a:r>
              <a:rPr lang="zh-TW" altLang="en-US" sz="2400" dirty="0">
                <a:ea typeface="微軟正黑體" panose="020B0604030504040204" pitchFamily="34" charset="-120"/>
              </a:rPr>
              <a:t>後方的情況，由於</a:t>
            </a:r>
            <a:r>
              <a:rPr lang="en-US" altLang="zh-TW" sz="2400" dirty="0">
                <a:ea typeface="微軟正黑體" panose="020B0604030504040204" pitchFamily="34" charset="-120"/>
              </a:rPr>
              <a:t>MQTT</a:t>
            </a:r>
            <a:r>
              <a:rPr lang="zh-TW" altLang="en-US" sz="2400" dirty="0">
                <a:ea typeface="微軟正黑體" panose="020B0604030504040204" pitchFamily="34" charset="-120"/>
              </a:rPr>
              <a:t>的架構因為有中央</a:t>
            </a:r>
            <a:r>
              <a:rPr lang="en-US" altLang="zh-TW" sz="2400" dirty="0">
                <a:ea typeface="微軟正黑體" panose="020B0604030504040204" pitchFamily="34" charset="-120"/>
              </a:rPr>
              <a:t>broker</a:t>
            </a:r>
            <a:r>
              <a:rPr lang="zh-TW" altLang="en-US" sz="2400" dirty="0">
                <a:ea typeface="微軟正黑體" panose="020B0604030504040204" pitchFamily="34" charset="-120"/>
              </a:rPr>
              <a:t>的角色，</a:t>
            </a:r>
            <a:r>
              <a:rPr lang="en-US" altLang="zh-TW" sz="2400" dirty="0">
                <a:ea typeface="微軟正黑體" panose="020B0604030504040204" pitchFamily="34" charset="-120"/>
              </a:rPr>
              <a:t>MQTT Client</a:t>
            </a:r>
            <a:r>
              <a:rPr lang="zh-TW" altLang="en-US" sz="2400" dirty="0">
                <a:ea typeface="微軟正黑體" panose="020B0604030504040204" pitchFamily="34" charset="-120"/>
              </a:rPr>
              <a:t>本來就持續連接在</a:t>
            </a:r>
            <a:r>
              <a:rPr lang="en-US" altLang="zh-TW" sz="2400" dirty="0">
                <a:ea typeface="微軟正黑體" panose="020B0604030504040204" pitchFamily="34" charset="-120"/>
              </a:rPr>
              <a:t>broker</a:t>
            </a:r>
            <a:r>
              <a:rPr lang="zh-TW" altLang="en-US" sz="2400" dirty="0">
                <a:ea typeface="微軟正黑體" panose="020B0604030504040204" pitchFamily="34" charset="-120"/>
              </a:rPr>
              <a:t>，所以可以直接推播訊息，沒有</a:t>
            </a:r>
            <a:r>
              <a:rPr lang="en-US" altLang="zh-TW" sz="2400" dirty="0">
                <a:ea typeface="微軟正黑體" panose="020B0604030504040204" pitchFamily="34" charset="-120"/>
              </a:rPr>
              <a:t>NAT</a:t>
            </a:r>
            <a:r>
              <a:rPr lang="zh-TW" altLang="en-US" sz="2400" dirty="0">
                <a:ea typeface="微軟正黑體" panose="020B0604030504040204" pitchFamily="34" charset="-120"/>
              </a:rPr>
              <a:t>問題。</a:t>
            </a:r>
          </a:p>
          <a:p>
            <a:pPr>
              <a:lnSpc>
                <a:spcPct val="100000"/>
              </a:lnSpc>
            </a:pPr>
            <a:r>
              <a:rPr lang="en-US" altLang="zh-TW" sz="2400" dirty="0">
                <a:ea typeface="微軟正黑體" panose="020B0604030504040204" pitchFamily="34" charset="-120"/>
              </a:rPr>
              <a:t>MQTT gives flexibility in communication patterns and acts purely as a pipe for binary data.</a:t>
            </a:r>
          </a:p>
          <a:p>
            <a:pPr>
              <a:lnSpc>
                <a:spcPct val="100000"/>
              </a:lnSpc>
            </a:pPr>
            <a:r>
              <a:rPr lang="en-US" altLang="zh-TW" sz="2400" dirty="0">
                <a:ea typeface="微軟正黑體" panose="020B0604030504040204" pitchFamily="34" charset="-120"/>
              </a:rPr>
              <a:t>CoAP is designed for interoperability with the web. </a:t>
            </a:r>
          </a:p>
          <a:p>
            <a:pPr>
              <a:lnSpc>
                <a:spcPct val="100000"/>
              </a:lnSpc>
            </a:pP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2402734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vs CoAP</a:t>
            </a:r>
            <a:endParaRPr lang="zh-TW" altLang="en-US"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7502487" y="3718358"/>
            <a:ext cx="3271921"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https://kknews.cc/code/2vb5rqy.html</a:t>
            </a:r>
            <a:endParaRPr lang="zh-TW" altLang="en-US" sz="12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61219CFD-03AE-4861-B78A-994959C61642}"/>
              </a:ext>
            </a:extLst>
          </p:cNvPr>
          <p:cNvPicPr>
            <a:picLocks noChangeAspect="1"/>
          </p:cNvPicPr>
          <p:nvPr/>
        </p:nvPicPr>
        <p:blipFill>
          <a:blip r:embed="rId4"/>
          <a:stretch>
            <a:fillRect/>
          </a:stretch>
        </p:blipFill>
        <p:spPr>
          <a:xfrm>
            <a:off x="6129349" y="1096454"/>
            <a:ext cx="5919972" cy="2538207"/>
          </a:xfrm>
          <a:prstGeom prst="rect">
            <a:avLst/>
          </a:prstGeom>
        </p:spPr>
      </p:pic>
      <p:sp>
        <p:nvSpPr>
          <p:cNvPr id="6" name="文字方塊 5">
            <a:extLst>
              <a:ext uri="{FF2B5EF4-FFF2-40B4-BE49-F238E27FC236}">
                <a16:creationId xmlns:a16="http://schemas.microsoft.com/office/drawing/2014/main" id="{F118530F-F6AA-47A7-894B-3CEAB3B9AF2E}"/>
              </a:ext>
            </a:extLst>
          </p:cNvPr>
          <p:cNvSpPr txBox="1"/>
          <p:nvPr/>
        </p:nvSpPr>
        <p:spPr>
          <a:xfrm>
            <a:off x="248162" y="1156593"/>
            <a:ext cx="5864772" cy="2585323"/>
          </a:xfrm>
          <a:prstGeom prst="rect">
            <a:avLst/>
          </a:prstGeom>
          <a:noFill/>
        </p:spPr>
        <p:txBody>
          <a:bodyPr wrap="square" rtlCol="0">
            <a:spAutoFit/>
          </a:bodyPr>
          <a:lstStyle/>
          <a:p>
            <a:pPr marL="179388" indent="-179388">
              <a:buFont typeface="Arial" panose="020B0604020202020204" pitchFamily="34" charset="0"/>
              <a:buChar char="•"/>
            </a:pPr>
            <a:r>
              <a:rPr lang="zh-TW" altLang="en-US" dirty="0">
                <a:ea typeface="微軟正黑體" panose="020B0604030504040204" pitchFamily="34" charset="-120"/>
              </a:rPr>
              <a:t>比較適合嵌入式設備就是輕量級的</a:t>
            </a:r>
            <a:r>
              <a:rPr lang="en-US" altLang="zh-TW" dirty="0">
                <a:ea typeface="微軟正黑體" panose="020B0604030504040204" pitchFamily="34" charset="-120"/>
              </a:rPr>
              <a:t>MQTT</a:t>
            </a:r>
            <a:r>
              <a:rPr lang="zh-TW" altLang="en-US" dirty="0">
                <a:ea typeface="微軟正黑體" panose="020B0604030504040204" pitchFamily="34" charset="-120"/>
              </a:rPr>
              <a:t>和</a:t>
            </a:r>
            <a:r>
              <a:rPr lang="en-US" altLang="zh-TW" dirty="0">
                <a:ea typeface="微軟正黑體" panose="020B0604030504040204" pitchFamily="34" charset="-120"/>
              </a:rPr>
              <a:t>CoAP</a:t>
            </a:r>
            <a:endParaRPr lang="en-US" altLang="zh-TW" b="1" dirty="0">
              <a:ea typeface="微軟正黑體" panose="020B0604030504040204" pitchFamily="34" charset="-120"/>
            </a:endParaRPr>
          </a:p>
          <a:p>
            <a:pPr marL="179388" indent="-179388">
              <a:buFont typeface="Arial" panose="020B0604020202020204" pitchFamily="34" charset="0"/>
              <a:buChar char="•"/>
            </a:pPr>
            <a:r>
              <a:rPr lang="en-US" altLang="zh-TW" b="1" dirty="0">
                <a:ea typeface="微軟正黑體" panose="020B0604030504040204" pitchFamily="34" charset="-120"/>
              </a:rPr>
              <a:t>CoAP</a:t>
            </a:r>
            <a:r>
              <a:rPr lang="zh-TW" altLang="en-US" b="1" dirty="0">
                <a:ea typeface="微軟正黑體" panose="020B0604030504040204" pitchFamily="34" charset="-120"/>
              </a:rPr>
              <a:t>的全稱為受限應用協議</a:t>
            </a:r>
            <a:r>
              <a:rPr lang="zh-TW" altLang="en-US" dirty="0">
                <a:ea typeface="微軟正黑體" panose="020B0604030504040204" pitchFamily="34" charset="-120"/>
              </a:rPr>
              <a:t>，其開發目的在於允許資源相對有限的設備利用</a:t>
            </a:r>
            <a:r>
              <a:rPr lang="en-US" altLang="zh-TW" dirty="0">
                <a:ea typeface="微軟正黑體" panose="020B0604030504040204" pitchFamily="34" charset="-120"/>
              </a:rPr>
              <a:t>UDP</a:t>
            </a:r>
            <a:r>
              <a:rPr lang="zh-TW" altLang="en-US" dirty="0">
                <a:ea typeface="微軟正黑體" panose="020B0604030504040204" pitchFamily="34" charset="-120"/>
              </a:rPr>
              <a:t>而非</a:t>
            </a:r>
            <a:r>
              <a:rPr lang="en-US" altLang="zh-TW" dirty="0">
                <a:ea typeface="微軟正黑體" panose="020B0604030504040204" pitchFamily="34" charset="-120"/>
              </a:rPr>
              <a:t>TCP</a:t>
            </a:r>
            <a:r>
              <a:rPr lang="zh-TW" altLang="en-US" dirty="0">
                <a:ea typeface="微軟正黑體" panose="020B0604030504040204" pitchFamily="34" charset="-120"/>
              </a:rPr>
              <a:t>通過網際網路實現通信</a:t>
            </a:r>
            <a:endParaRPr lang="en-US" altLang="zh-TW" dirty="0">
              <a:ea typeface="微軟正黑體" panose="020B0604030504040204" pitchFamily="34" charset="-120"/>
            </a:endParaRPr>
          </a:p>
          <a:p>
            <a:pPr marL="179388" indent="-179388">
              <a:buFont typeface="Arial" panose="020B0604020202020204" pitchFamily="34" charset="0"/>
              <a:buChar char="•"/>
            </a:pPr>
            <a:r>
              <a:rPr lang="en-US" altLang="zh-TW" dirty="0">
                <a:ea typeface="微軟正黑體" panose="020B0604030504040204" pitchFamily="34" charset="-120"/>
              </a:rPr>
              <a:t> MQTT</a:t>
            </a:r>
            <a:r>
              <a:rPr lang="zh-TW" altLang="en-US" dirty="0">
                <a:ea typeface="微軟正黑體" panose="020B0604030504040204" pitchFamily="34" charset="-120"/>
              </a:rPr>
              <a:t>協議是由</a:t>
            </a:r>
            <a:r>
              <a:rPr lang="en-US" altLang="zh-TW" dirty="0">
                <a:ea typeface="微軟正黑體" panose="020B0604030504040204" pitchFamily="34" charset="-120"/>
              </a:rPr>
              <a:t>IBM</a:t>
            </a:r>
            <a:r>
              <a:rPr lang="zh-TW" altLang="en-US" dirty="0">
                <a:ea typeface="微軟正黑體" panose="020B0604030504040204" pitchFamily="34" charset="-120"/>
              </a:rPr>
              <a:t>開發的一個即時通訊的協議，是為大量計算能力有限且工作在低帶寬、不可靠網絡的遠程傳感器和控制設備通訊而設計的一種協議</a:t>
            </a:r>
            <a:endParaRPr lang="en-US" altLang="zh-TW" dirty="0">
              <a:ea typeface="微軟正黑體" panose="020B0604030504040204" pitchFamily="34" charset="-120"/>
            </a:endParaRPr>
          </a:p>
          <a:p>
            <a:pPr marL="179388" indent="-179388">
              <a:buFont typeface="Arial" panose="020B0604020202020204" pitchFamily="34" charset="0"/>
              <a:buChar char="•"/>
            </a:pPr>
            <a:r>
              <a:rPr lang="en-US" altLang="zh-TW" dirty="0">
                <a:ea typeface="微軟正黑體" panose="020B0604030504040204" pitchFamily="34" charset="-120"/>
              </a:rPr>
              <a:t>MQTT</a:t>
            </a:r>
            <a:r>
              <a:rPr lang="zh-TW" altLang="en-US" dirty="0">
                <a:ea typeface="微軟正黑體" panose="020B0604030504040204" pitchFamily="34" charset="-120"/>
              </a:rPr>
              <a:t>協議的優勢是可以支持所有平台，它幾乎可以把所有的聯網物品和網際網路連接起來</a:t>
            </a:r>
            <a:endParaRPr lang="en-US" altLang="zh-TW" dirty="0">
              <a:ea typeface="微軟正黑體" panose="020B0604030504040204" pitchFamily="34" charset="-120"/>
            </a:endParaRPr>
          </a:p>
        </p:txBody>
      </p:sp>
      <p:sp>
        <p:nvSpPr>
          <p:cNvPr id="7" name="文字方塊 6">
            <a:extLst>
              <a:ext uri="{FF2B5EF4-FFF2-40B4-BE49-F238E27FC236}">
                <a16:creationId xmlns:a16="http://schemas.microsoft.com/office/drawing/2014/main" id="{B1C5B5F8-D0F6-416F-9D61-3D989416B908}"/>
              </a:ext>
            </a:extLst>
          </p:cNvPr>
          <p:cNvSpPr txBox="1"/>
          <p:nvPr/>
        </p:nvSpPr>
        <p:spPr>
          <a:xfrm>
            <a:off x="225779" y="4018915"/>
            <a:ext cx="11774310" cy="2677656"/>
          </a:xfrm>
          <a:prstGeom prst="rect">
            <a:avLst/>
          </a:prstGeom>
          <a:noFill/>
        </p:spPr>
        <p:txBody>
          <a:bodyPr wrap="square" rtlCol="0">
            <a:spAutoFit/>
          </a:bodyPr>
          <a:lstStyle/>
          <a:p>
            <a:pPr fontAlgn="base"/>
            <a:r>
              <a:rPr lang="en-US" altLang="zh-TW" sz="2400" b="1" dirty="0">
                <a:latin typeface="微軟正黑體" panose="020B0604030504040204" pitchFamily="34" charset="-120"/>
                <a:ea typeface="微軟正黑體" panose="020B0604030504040204" pitchFamily="34" charset="-120"/>
              </a:rPr>
              <a:t>MQTT</a:t>
            </a:r>
            <a:r>
              <a:rPr lang="zh-TW" altLang="en-US" sz="2400" b="1" dirty="0">
                <a:latin typeface="微軟正黑體" panose="020B0604030504040204" pitchFamily="34" charset="-120"/>
                <a:ea typeface="微軟正黑體" panose="020B0604030504040204" pitchFamily="34" charset="-120"/>
              </a:rPr>
              <a:t>與</a:t>
            </a:r>
            <a:r>
              <a:rPr lang="en-US" altLang="zh-TW" sz="2400" b="1" dirty="0">
                <a:latin typeface="微軟正黑體" panose="020B0604030504040204" pitchFamily="34" charset="-120"/>
                <a:ea typeface="微軟正黑體" panose="020B0604030504040204" pitchFamily="34" charset="-120"/>
              </a:rPr>
              <a:t>CoAP</a:t>
            </a:r>
            <a:r>
              <a:rPr lang="zh-TW" altLang="en-US" sz="2400" b="1" dirty="0">
                <a:latin typeface="微軟正黑體" panose="020B0604030504040204" pitchFamily="34" charset="-120"/>
                <a:ea typeface="微軟正黑體" panose="020B0604030504040204" pitchFamily="34" charset="-120"/>
              </a:rPr>
              <a:t>的區別</a:t>
            </a:r>
            <a:endParaRPr lang="en-US" altLang="zh-TW" sz="2400" b="1"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en-US" altLang="zh-TW" dirty="0">
                <a:ea typeface="微軟正黑體" panose="020B0604030504040204" pitchFamily="34" charset="-120"/>
              </a:rPr>
              <a:t>MQTT</a:t>
            </a:r>
            <a:r>
              <a:rPr lang="zh-TW" altLang="en-US" dirty="0">
                <a:ea typeface="微軟正黑體" panose="020B0604030504040204" pitchFamily="34" charset="-120"/>
              </a:rPr>
              <a:t>協議不支持帶有類型或者其它幫助</a:t>
            </a:r>
            <a:r>
              <a:rPr lang="en-US" altLang="zh-TW" dirty="0">
                <a:ea typeface="微軟正黑體" panose="020B0604030504040204" pitchFamily="34" charset="-120"/>
              </a:rPr>
              <a:t>Clients</a:t>
            </a:r>
            <a:r>
              <a:rPr lang="zh-TW" altLang="en-US" dirty="0">
                <a:ea typeface="微軟正黑體" panose="020B0604030504040204" pitchFamily="34" charset="-120"/>
              </a:rPr>
              <a:t>理解的標籤信息，也就是說所有</a:t>
            </a:r>
            <a:r>
              <a:rPr lang="en-US" altLang="zh-TW" dirty="0">
                <a:ea typeface="微軟正黑體" panose="020B0604030504040204" pitchFamily="34" charset="-120"/>
              </a:rPr>
              <a:t>MQTT Clients</a:t>
            </a:r>
            <a:r>
              <a:rPr lang="zh-TW" altLang="en-US" dirty="0">
                <a:ea typeface="微軟正黑體" panose="020B0604030504040204" pitchFamily="34" charset="-120"/>
              </a:rPr>
              <a:t>必須要知道消息格式。而</a:t>
            </a:r>
            <a:r>
              <a:rPr lang="en-US" altLang="zh-TW" dirty="0">
                <a:ea typeface="微軟正黑體" panose="020B0604030504040204" pitchFamily="34" charset="-120"/>
              </a:rPr>
              <a:t>CoAP</a:t>
            </a:r>
            <a:r>
              <a:rPr lang="zh-TW" altLang="en-US" dirty="0">
                <a:ea typeface="微軟正黑體" panose="020B0604030504040204" pitchFamily="34" charset="-120"/>
              </a:rPr>
              <a:t>協議則相反，因為</a:t>
            </a:r>
            <a:r>
              <a:rPr lang="en-US" altLang="zh-TW" dirty="0">
                <a:ea typeface="微軟正黑體" panose="020B0604030504040204" pitchFamily="34" charset="-120"/>
              </a:rPr>
              <a:t>CoAP</a:t>
            </a:r>
            <a:r>
              <a:rPr lang="zh-TW" altLang="en-US" dirty="0">
                <a:ea typeface="微軟正黑體" panose="020B0604030504040204" pitchFamily="34" charset="-120"/>
              </a:rPr>
              <a:t>內置發現支持和內容協商，這樣便能允許設備相互窺測以找到數據交換的方式。</a:t>
            </a:r>
            <a:endParaRPr lang="en-US" altLang="zh-TW" dirty="0">
              <a:ea typeface="微軟正黑體" panose="020B0604030504040204" pitchFamily="34" charset="-120"/>
            </a:endParaRPr>
          </a:p>
          <a:p>
            <a:pPr marL="285750" indent="-285750" fontAlgn="base">
              <a:buFont typeface="Arial" panose="020B0604020202020204" pitchFamily="34" charset="0"/>
              <a:buChar char="•"/>
            </a:pPr>
            <a:r>
              <a:rPr lang="en-US" altLang="zh-TW" dirty="0">
                <a:ea typeface="微軟正黑體" panose="020B0604030504040204" pitchFamily="34" charset="-120"/>
              </a:rPr>
              <a:t>MQTT</a:t>
            </a:r>
            <a:r>
              <a:rPr lang="zh-TW" altLang="en-US" dirty="0">
                <a:ea typeface="微軟正黑體" panose="020B0604030504040204" pitchFamily="34" charset="-120"/>
              </a:rPr>
              <a:t>是長連接而</a:t>
            </a:r>
            <a:r>
              <a:rPr lang="en-US" altLang="zh-TW" dirty="0">
                <a:ea typeface="微軟正黑體" panose="020B0604030504040204" pitchFamily="34" charset="-120"/>
              </a:rPr>
              <a:t>CoAP</a:t>
            </a:r>
            <a:r>
              <a:rPr lang="zh-TW" altLang="en-US" dirty="0">
                <a:ea typeface="微軟正黑體" panose="020B0604030504040204" pitchFamily="34" charset="-120"/>
              </a:rPr>
              <a:t>是無連接。</a:t>
            </a:r>
            <a:r>
              <a:rPr lang="en-US" altLang="zh-TW" dirty="0">
                <a:ea typeface="微軟正黑體" panose="020B0604030504040204" pitchFamily="34" charset="-120"/>
              </a:rPr>
              <a:t>MQTT Clients</a:t>
            </a:r>
            <a:r>
              <a:rPr lang="zh-TW" altLang="en-US" dirty="0">
                <a:ea typeface="微軟正黑體" panose="020B0604030504040204" pitchFamily="34" charset="-120"/>
              </a:rPr>
              <a:t>與</a:t>
            </a:r>
            <a:r>
              <a:rPr lang="en-US" altLang="zh-TW" dirty="0">
                <a:ea typeface="微軟正黑體" panose="020B0604030504040204" pitchFamily="34" charset="-120"/>
              </a:rPr>
              <a:t>Broker</a:t>
            </a:r>
            <a:r>
              <a:rPr lang="zh-TW" altLang="en-US" dirty="0">
                <a:ea typeface="微軟正黑體" panose="020B0604030504040204" pitchFamily="34" charset="-120"/>
              </a:rPr>
              <a:t>之間保持</a:t>
            </a:r>
            <a:r>
              <a:rPr lang="en-US" altLang="zh-TW" dirty="0">
                <a:ea typeface="微軟正黑體" panose="020B0604030504040204" pitchFamily="34" charset="-120"/>
              </a:rPr>
              <a:t>TCP</a:t>
            </a:r>
            <a:r>
              <a:rPr lang="zh-TW" altLang="en-US" dirty="0">
                <a:ea typeface="微軟正黑體" panose="020B0604030504040204" pitchFamily="34" charset="-120"/>
              </a:rPr>
              <a:t>長連接，這種情形在</a:t>
            </a:r>
            <a:r>
              <a:rPr lang="en-US" altLang="zh-TW" dirty="0">
                <a:ea typeface="微軟正黑體" panose="020B0604030504040204" pitchFamily="34" charset="-120"/>
              </a:rPr>
              <a:t>NAT</a:t>
            </a:r>
            <a:r>
              <a:rPr lang="zh-TW" altLang="en-US" dirty="0">
                <a:ea typeface="微軟正黑體" panose="020B0604030504040204" pitchFamily="34" charset="-120"/>
              </a:rPr>
              <a:t>環境中也不會產生問題。如果在</a:t>
            </a:r>
            <a:r>
              <a:rPr lang="en-US" altLang="zh-TW" dirty="0">
                <a:ea typeface="微軟正黑體" panose="020B0604030504040204" pitchFamily="34" charset="-120"/>
              </a:rPr>
              <a:t>NAT</a:t>
            </a:r>
            <a:r>
              <a:rPr lang="zh-TW" altLang="en-US" dirty="0">
                <a:ea typeface="微軟正黑體" panose="020B0604030504040204" pitchFamily="34" charset="-120"/>
              </a:rPr>
              <a:t>環境下使用</a:t>
            </a:r>
            <a:r>
              <a:rPr lang="en-US" altLang="zh-TW" dirty="0">
                <a:ea typeface="微軟正黑體" panose="020B0604030504040204" pitchFamily="34" charset="-120"/>
              </a:rPr>
              <a:t>CoAP</a:t>
            </a:r>
            <a:r>
              <a:rPr lang="zh-TW" altLang="en-US" dirty="0">
                <a:ea typeface="微軟正黑體" panose="020B0604030504040204" pitchFamily="34" charset="-120"/>
              </a:rPr>
              <a:t>的話，那就需要採取一些</a:t>
            </a:r>
            <a:r>
              <a:rPr lang="en-US" altLang="zh-TW" dirty="0">
                <a:ea typeface="微軟正黑體" panose="020B0604030504040204" pitchFamily="34" charset="-120"/>
              </a:rPr>
              <a:t>NAT</a:t>
            </a:r>
            <a:r>
              <a:rPr lang="zh-TW" altLang="en-US" dirty="0">
                <a:ea typeface="微軟正黑體" panose="020B0604030504040204" pitchFamily="34" charset="-120"/>
              </a:rPr>
              <a:t>穿透性手段。</a:t>
            </a:r>
            <a:r>
              <a:rPr lang="en-US" altLang="zh-TW" dirty="0">
                <a:ea typeface="微軟正黑體" panose="020B0604030504040204" pitchFamily="34" charset="-120"/>
              </a:rPr>
              <a:t> </a:t>
            </a:r>
          </a:p>
          <a:p>
            <a:pPr marL="285750" indent="-285750" fontAlgn="base">
              <a:buFont typeface="Arial" panose="020B0604020202020204" pitchFamily="34" charset="0"/>
              <a:buChar char="•"/>
            </a:pPr>
            <a:r>
              <a:rPr lang="en-US" altLang="zh-TW" dirty="0">
                <a:ea typeface="微軟正黑體" panose="020B0604030504040204" pitchFamily="34" charset="-120"/>
              </a:rPr>
              <a:t>MQTT</a:t>
            </a:r>
            <a:r>
              <a:rPr lang="zh-TW" altLang="en-US" dirty="0">
                <a:ea typeface="微軟正黑體" panose="020B0604030504040204" pitchFamily="34" charset="-120"/>
              </a:rPr>
              <a:t>是多個客戶端通過中央代理進行消息傳遞的多對多協議。它主要通過讓客戶端發布消息、代理決定消息路由和複製來解耦消費者和生產者。</a:t>
            </a:r>
            <a:r>
              <a:rPr lang="en-US" altLang="zh-TW" dirty="0">
                <a:ea typeface="微軟正黑體" panose="020B0604030504040204" pitchFamily="34" charset="-120"/>
              </a:rPr>
              <a:t>MQTT</a:t>
            </a:r>
            <a:r>
              <a:rPr lang="zh-TW" altLang="en-US" dirty="0">
                <a:ea typeface="微軟正黑體" panose="020B0604030504040204" pitchFamily="34" charset="-120"/>
              </a:rPr>
              <a:t>相當於消息傳遞的實時通訊總線，</a:t>
            </a:r>
            <a:r>
              <a:rPr lang="en-US" altLang="zh-TW" dirty="0">
                <a:ea typeface="微軟正黑體" panose="020B0604030504040204" pitchFamily="34" charset="-120"/>
              </a:rPr>
              <a:t>CoAP</a:t>
            </a:r>
            <a:r>
              <a:rPr lang="zh-TW" altLang="en-US" dirty="0">
                <a:ea typeface="微軟正黑體" panose="020B0604030504040204" pitchFamily="34" charset="-120"/>
              </a:rPr>
              <a:t>基本上就是一個在</a:t>
            </a:r>
            <a:r>
              <a:rPr lang="en-US" altLang="zh-TW" dirty="0">
                <a:ea typeface="微軟正黑體" panose="020B0604030504040204" pitchFamily="34" charset="-120"/>
              </a:rPr>
              <a:t>Server</a:t>
            </a:r>
            <a:r>
              <a:rPr lang="zh-TW" altLang="en-US" dirty="0">
                <a:ea typeface="微軟正黑體" panose="020B0604030504040204" pitchFamily="34" charset="-120"/>
              </a:rPr>
              <a:t>和</a:t>
            </a:r>
            <a:r>
              <a:rPr lang="en-US" altLang="zh-TW" dirty="0">
                <a:ea typeface="微軟正黑體" panose="020B0604030504040204" pitchFamily="34" charset="-120"/>
              </a:rPr>
              <a:t>Client</a:t>
            </a:r>
            <a:r>
              <a:rPr lang="zh-TW" altLang="en-US" dirty="0">
                <a:ea typeface="微軟正黑體" panose="020B0604030504040204" pitchFamily="34" charset="-120"/>
              </a:rPr>
              <a:t>之間傳遞狀態信息的單對單協議。</a:t>
            </a:r>
          </a:p>
          <a:p>
            <a:pPr marL="285750" indent="-285750" fontAlgn="base">
              <a:buFont typeface="Arial" panose="020B0604020202020204" pitchFamily="34" charset="0"/>
              <a:buChar char="•"/>
            </a:pPr>
            <a:endParaRPr lang="zh-TW" altLang="en-US" dirty="0"/>
          </a:p>
        </p:txBody>
      </p:sp>
    </p:spTree>
    <p:extLst>
      <p:ext uri="{BB962C8B-B14F-4D97-AF65-F5344CB8AC3E}">
        <p14:creationId xmlns:p14="http://schemas.microsoft.com/office/powerpoint/2010/main" val="1766665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zh-TW" altLang="en-US" b="1" dirty="0">
                <a:latin typeface="+mn-lt"/>
                <a:ea typeface="微軟正黑體" panose="020B0604030504040204" pitchFamily="34" charset="-120"/>
              </a:rPr>
              <a:t>應用實例 </a:t>
            </a:r>
            <a:r>
              <a:rPr lang="en-US" altLang="zh-TW" b="1" dirty="0">
                <a:latin typeface="+mn-lt"/>
                <a:ea typeface="微軟正黑體" panose="020B0604030504040204" pitchFamily="34" charset="-120"/>
              </a:rPr>
              <a:t>- ESP8266 as MQTT Client – Arduino IoT</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9" y="1151770"/>
            <a:ext cx="11774310" cy="1208468"/>
          </a:xfrm>
        </p:spPr>
        <p:txBody>
          <a:bodyPr>
            <a:noAutofit/>
          </a:bodyPr>
          <a:lstStyle/>
          <a:p>
            <a:pPr>
              <a:lnSpc>
                <a:spcPct val="100000"/>
              </a:lnSpc>
              <a:spcBef>
                <a:spcPts val="0"/>
              </a:spcBef>
            </a:pPr>
            <a:r>
              <a:rPr lang="en-US" altLang="zh-TW" sz="1800" b="1" dirty="0" err="1">
                <a:solidFill>
                  <a:srgbClr val="0000FF"/>
                </a:solidFill>
                <a:ea typeface="微軟正黑體" panose="020B0604030504040204" pitchFamily="34" charset="-120"/>
              </a:rPr>
              <a:t>CloudMQTT</a:t>
            </a:r>
            <a:r>
              <a:rPr lang="en-US" altLang="zh-TW" sz="1800" dirty="0">
                <a:ea typeface="微軟正黑體" panose="020B0604030504040204" pitchFamily="34" charset="-120"/>
              </a:rPr>
              <a:t> provides MQTT Broker as a service: configure the Server’s </a:t>
            </a:r>
            <a:r>
              <a:rPr lang="en-US" altLang="zh-TW" sz="1800" b="1" dirty="0">
                <a:solidFill>
                  <a:srgbClr val="FF0000"/>
                </a:solidFill>
                <a:ea typeface="微軟正黑體" panose="020B0604030504040204" pitchFamily="34" charset="-120"/>
              </a:rPr>
              <a:t>name</a:t>
            </a:r>
            <a:r>
              <a:rPr lang="en-US" altLang="zh-TW" sz="1800" dirty="0">
                <a:ea typeface="微軟正黑體" panose="020B0604030504040204" pitchFamily="34" charset="-120"/>
              </a:rPr>
              <a:t>, </a:t>
            </a:r>
            <a:r>
              <a:rPr lang="en-US" altLang="zh-TW" sz="1800" b="1" dirty="0">
                <a:solidFill>
                  <a:srgbClr val="FF0000"/>
                </a:solidFill>
                <a:ea typeface="微軟正黑體" panose="020B0604030504040204" pitchFamily="34" charset="-120"/>
              </a:rPr>
              <a:t>password</a:t>
            </a:r>
            <a:r>
              <a:rPr lang="en-US" altLang="zh-TW" sz="1800" dirty="0">
                <a:ea typeface="微軟正黑體" panose="020B0604030504040204" pitchFamily="34" charset="-120"/>
              </a:rPr>
              <a:t> and </a:t>
            </a:r>
            <a:r>
              <a:rPr lang="en-US" altLang="zh-TW" sz="1800" b="1" dirty="0">
                <a:solidFill>
                  <a:srgbClr val="FF0000"/>
                </a:solidFill>
                <a:ea typeface="微軟正黑體" panose="020B0604030504040204" pitchFamily="34" charset="-120"/>
              </a:rPr>
              <a:t>port</a:t>
            </a:r>
          </a:p>
          <a:p>
            <a:pPr>
              <a:lnSpc>
                <a:spcPct val="100000"/>
              </a:lnSpc>
              <a:spcBef>
                <a:spcPts val="0"/>
              </a:spcBef>
            </a:pPr>
            <a:r>
              <a:rPr lang="en-US" altLang="zh-TW" sz="1800" dirty="0">
                <a:ea typeface="微軟正黑體" panose="020B0604030504040204" pitchFamily="34" charset="-120"/>
              </a:rPr>
              <a:t>In this project we have 3 parts, MQTT Dash (mobile app – MQTT Client as a Publisher), </a:t>
            </a:r>
            <a:r>
              <a:rPr lang="en-US" altLang="zh-TW" sz="1800" dirty="0" err="1">
                <a:ea typeface="微軟正黑體" panose="020B0604030504040204" pitchFamily="34" charset="-120"/>
              </a:rPr>
              <a:t>CloudMQTT</a:t>
            </a:r>
            <a:r>
              <a:rPr lang="en-US" altLang="zh-TW" sz="1800" dirty="0">
                <a:ea typeface="微軟正黑體" panose="020B0604030504040204" pitchFamily="34" charset="-120"/>
              </a:rPr>
              <a:t> (MQTT Broker as a service) and ESP8266 Circuit (led control circuit – MQTT Client as a Subscriber). Our mobile app is sending commands to ESP8266 circuit via MQTT broker. </a:t>
            </a:r>
          </a:p>
        </p:txBody>
      </p:sp>
      <p:sp>
        <p:nvSpPr>
          <p:cNvPr id="5" name="內容版面配置區 2">
            <a:extLst>
              <a:ext uri="{FF2B5EF4-FFF2-40B4-BE49-F238E27FC236}">
                <a16:creationId xmlns:a16="http://schemas.microsoft.com/office/drawing/2014/main" id="{5EA01142-34BC-4813-AA88-6E2CBF7DBA9A}"/>
              </a:ext>
            </a:extLst>
          </p:cNvPr>
          <p:cNvSpPr txBox="1">
            <a:spLocks/>
          </p:cNvSpPr>
          <p:nvPr/>
        </p:nvSpPr>
        <p:spPr>
          <a:xfrm>
            <a:off x="511978" y="2360238"/>
            <a:ext cx="5254121" cy="41813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zh-TW" sz="1800" b="1" dirty="0"/>
              <a:t>// Create a MQTT Client</a:t>
            </a:r>
          </a:p>
          <a:p>
            <a:pPr marL="0" indent="0">
              <a:lnSpc>
                <a:spcPct val="100000"/>
              </a:lnSpc>
              <a:spcBef>
                <a:spcPts val="0"/>
              </a:spcBef>
              <a:buFont typeface="Arial" panose="020B0604020202020204" pitchFamily="34" charset="0"/>
              <a:buNone/>
            </a:pPr>
            <a:r>
              <a:rPr lang="en-US" altLang="zh-TW" sz="1800" dirty="0"/>
              <a:t>   // For </a:t>
            </a:r>
            <a:r>
              <a:rPr lang="en-US" altLang="zh-TW" sz="1800" dirty="0" err="1"/>
              <a:t>WiFi</a:t>
            </a:r>
            <a:r>
              <a:rPr lang="en-US" altLang="zh-TW" sz="1800" dirty="0"/>
              <a:t> interface</a:t>
            </a:r>
          </a:p>
          <a:p>
            <a:pPr marL="0" indent="0">
              <a:lnSpc>
                <a:spcPct val="100000"/>
              </a:lnSpc>
              <a:spcBef>
                <a:spcPts val="0"/>
              </a:spcBef>
              <a:buFont typeface="Arial" panose="020B0604020202020204" pitchFamily="34" charset="0"/>
              <a:buNone/>
            </a:pPr>
            <a:r>
              <a:rPr lang="en-US" altLang="zh-TW" sz="1600" b="1" dirty="0">
                <a:solidFill>
                  <a:srgbClr val="FF0000"/>
                </a:solidFill>
              </a:rPr>
              <a:t>       </a:t>
            </a:r>
            <a:r>
              <a:rPr lang="en-US" altLang="zh-TW" sz="1600" b="1" dirty="0" err="1">
                <a:solidFill>
                  <a:srgbClr val="FF0000"/>
                </a:solidFill>
              </a:rPr>
              <a:t>WiFiClient</a:t>
            </a:r>
            <a:r>
              <a:rPr lang="en-US" altLang="zh-TW" sz="1600" dirty="0"/>
              <a:t> </a:t>
            </a:r>
            <a:r>
              <a:rPr lang="en-US" altLang="zh-TW" sz="1600" dirty="0" err="1"/>
              <a:t>espClient</a:t>
            </a:r>
            <a:r>
              <a:rPr lang="en-US" altLang="zh-TW" sz="1600" dirty="0"/>
              <a:t>;</a:t>
            </a:r>
          </a:p>
          <a:p>
            <a:pPr marL="0" indent="0">
              <a:lnSpc>
                <a:spcPct val="100000"/>
              </a:lnSpc>
              <a:spcBef>
                <a:spcPts val="0"/>
              </a:spcBef>
              <a:buFont typeface="Arial" panose="020B0604020202020204" pitchFamily="34" charset="0"/>
              <a:buNone/>
            </a:pPr>
            <a:r>
              <a:rPr lang="en-US" altLang="zh-TW" sz="1600" b="1" dirty="0">
                <a:solidFill>
                  <a:srgbClr val="FF0000"/>
                </a:solidFill>
              </a:rPr>
              <a:t>       </a:t>
            </a:r>
            <a:r>
              <a:rPr lang="en-US" altLang="zh-TW" sz="1600" b="1" dirty="0" err="1">
                <a:solidFill>
                  <a:srgbClr val="FF0000"/>
                </a:solidFill>
              </a:rPr>
              <a:t>PubSubClient</a:t>
            </a:r>
            <a:r>
              <a:rPr lang="en-US" altLang="zh-TW" sz="1600" dirty="0"/>
              <a:t> client(</a:t>
            </a:r>
            <a:r>
              <a:rPr lang="en-US" altLang="zh-TW" sz="1600" b="1" dirty="0" err="1">
                <a:solidFill>
                  <a:srgbClr val="0000FF"/>
                </a:solidFill>
              </a:rPr>
              <a:t>espClient</a:t>
            </a:r>
            <a:r>
              <a:rPr lang="en-US" altLang="zh-TW" sz="1600" dirty="0"/>
              <a:t>);</a:t>
            </a:r>
          </a:p>
          <a:p>
            <a:pPr marL="0" indent="0">
              <a:lnSpc>
                <a:spcPct val="100000"/>
              </a:lnSpc>
              <a:spcBef>
                <a:spcPts val="0"/>
              </a:spcBef>
              <a:buFont typeface="Arial" panose="020B0604020202020204" pitchFamily="34" charset="0"/>
              <a:buNone/>
            </a:pPr>
            <a:r>
              <a:rPr lang="en-US" altLang="zh-TW" sz="1600" dirty="0"/>
              <a:t>  // For Ethernet interface</a:t>
            </a:r>
          </a:p>
          <a:p>
            <a:pPr marL="0" indent="0">
              <a:lnSpc>
                <a:spcPct val="100000"/>
              </a:lnSpc>
              <a:spcBef>
                <a:spcPts val="0"/>
              </a:spcBef>
              <a:buNone/>
            </a:pPr>
            <a:r>
              <a:rPr lang="en-US" altLang="zh-TW" sz="1600" b="1" dirty="0">
                <a:solidFill>
                  <a:srgbClr val="FF0000"/>
                </a:solidFill>
              </a:rPr>
              <a:t>       </a:t>
            </a:r>
            <a:r>
              <a:rPr lang="en-US" altLang="zh-TW" sz="1600" b="1" dirty="0" err="1">
                <a:solidFill>
                  <a:srgbClr val="FF0000"/>
                </a:solidFill>
              </a:rPr>
              <a:t>EthernetClient</a:t>
            </a:r>
            <a:r>
              <a:rPr lang="en-US" altLang="zh-TW" sz="1600" dirty="0"/>
              <a:t> </a:t>
            </a:r>
            <a:r>
              <a:rPr lang="en-US" altLang="zh-TW" sz="1600" dirty="0" err="1"/>
              <a:t>ethClient</a:t>
            </a:r>
            <a:r>
              <a:rPr lang="en-US" altLang="zh-TW" sz="1600" dirty="0"/>
              <a:t>;</a:t>
            </a:r>
            <a:endParaRPr lang="zh-TW" altLang="en-US" sz="1600" dirty="0"/>
          </a:p>
          <a:p>
            <a:pPr marL="0" indent="0">
              <a:lnSpc>
                <a:spcPct val="100000"/>
              </a:lnSpc>
              <a:spcBef>
                <a:spcPts val="0"/>
              </a:spcBef>
              <a:buNone/>
            </a:pPr>
            <a:r>
              <a:rPr lang="en-US" altLang="zh-TW" sz="1600" b="1" dirty="0">
                <a:solidFill>
                  <a:srgbClr val="FF0000"/>
                </a:solidFill>
              </a:rPr>
              <a:t>       </a:t>
            </a:r>
            <a:r>
              <a:rPr lang="en-US" altLang="zh-TW" sz="1600" b="1" dirty="0" err="1">
                <a:solidFill>
                  <a:srgbClr val="FF0000"/>
                </a:solidFill>
              </a:rPr>
              <a:t>PubSubClient</a:t>
            </a:r>
            <a:r>
              <a:rPr lang="en-US" altLang="zh-TW" sz="1600" dirty="0"/>
              <a:t> client(</a:t>
            </a:r>
            <a:r>
              <a:rPr lang="en-US" altLang="zh-TW" sz="1600" b="1" dirty="0" err="1">
                <a:solidFill>
                  <a:srgbClr val="0000FF"/>
                </a:solidFill>
              </a:rPr>
              <a:t>ethClient</a:t>
            </a:r>
            <a:r>
              <a:rPr lang="en-US" altLang="zh-TW" sz="1600" dirty="0"/>
              <a:t>);</a:t>
            </a:r>
          </a:p>
          <a:p>
            <a:pPr marL="0" indent="0">
              <a:lnSpc>
                <a:spcPct val="100000"/>
              </a:lnSpc>
              <a:spcBef>
                <a:spcPts val="0"/>
              </a:spcBef>
              <a:buFont typeface="Arial" panose="020B0604020202020204" pitchFamily="34" charset="0"/>
              <a:buNone/>
            </a:pPr>
            <a:r>
              <a:rPr lang="en-US" altLang="zh-TW" sz="1800" b="1" dirty="0"/>
              <a:t>// Set the MQTT server</a:t>
            </a:r>
          </a:p>
          <a:p>
            <a:pPr marL="0" indent="0">
              <a:lnSpc>
                <a:spcPct val="100000"/>
              </a:lnSpc>
              <a:spcBef>
                <a:spcPts val="0"/>
              </a:spcBef>
              <a:buFont typeface="Arial" panose="020B0604020202020204" pitchFamily="34" charset="0"/>
              <a:buNone/>
            </a:pPr>
            <a:r>
              <a:rPr lang="en-US" altLang="zh-TW" sz="1800" dirty="0"/>
              <a:t>  // </a:t>
            </a:r>
            <a:r>
              <a:rPr lang="en-US" altLang="zh-TW" sz="1800" dirty="0" err="1"/>
              <a:t>CloudMQTT</a:t>
            </a:r>
            <a:r>
              <a:rPr lang="en-US" altLang="zh-TW" sz="1800" dirty="0"/>
              <a:t> need be configured first.</a:t>
            </a:r>
          </a:p>
          <a:p>
            <a:pPr marL="0" indent="0">
              <a:lnSpc>
                <a:spcPct val="100000"/>
              </a:lnSpc>
              <a:spcBef>
                <a:spcPts val="0"/>
              </a:spcBef>
              <a:buFont typeface="Arial" panose="020B0604020202020204" pitchFamily="34" charset="0"/>
              <a:buNone/>
            </a:pPr>
            <a:r>
              <a:rPr lang="en-US" altLang="zh-TW" sz="1800" b="1" dirty="0">
                <a:solidFill>
                  <a:srgbClr val="FF0000"/>
                </a:solidFill>
              </a:rPr>
              <a:t>     </a:t>
            </a:r>
            <a:r>
              <a:rPr lang="en-US" altLang="zh-TW" sz="1800" b="1" dirty="0" err="1">
                <a:solidFill>
                  <a:srgbClr val="FF0000"/>
                </a:solidFill>
              </a:rPr>
              <a:t>client.setServer</a:t>
            </a:r>
            <a:r>
              <a:rPr lang="en-US" altLang="zh-TW" sz="1800" dirty="0"/>
              <a:t>(</a:t>
            </a:r>
            <a:r>
              <a:rPr lang="en-US" altLang="zh-TW" sz="1800" b="1" dirty="0" err="1">
                <a:solidFill>
                  <a:srgbClr val="0000FF"/>
                </a:solidFill>
              </a:rPr>
              <a:t>mqtt_server</a:t>
            </a:r>
            <a:r>
              <a:rPr lang="en-US" altLang="zh-TW" sz="1800" dirty="0"/>
              <a:t>, </a:t>
            </a:r>
            <a:r>
              <a:rPr lang="en-US" altLang="zh-TW" sz="1800" b="1" dirty="0">
                <a:solidFill>
                  <a:srgbClr val="0000FF"/>
                </a:solidFill>
              </a:rPr>
              <a:t>17608</a:t>
            </a:r>
            <a:r>
              <a:rPr lang="en-US" altLang="zh-TW" sz="1800" dirty="0"/>
              <a:t>);</a:t>
            </a:r>
          </a:p>
          <a:p>
            <a:pPr marL="0" indent="0">
              <a:lnSpc>
                <a:spcPct val="100000"/>
              </a:lnSpc>
              <a:spcBef>
                <a:spcPts val="0"/>
              </a:spcBef>
              <a:buFont typeface="Arial" panose="020B0604020202020204" pitchFamily="34" charset="0"/>
              <a:buNone/>
            </a:pPr>
            <a:r>
              <a:rPr lang="en-US" altLang="zh-TW" sz="1800" dirty="0"/>
              <a:t>// </a:t>
            </a:r>
            <a:r>
              <a:rPr lang="en-US" altLang="zh-TW" sz="1800" b="1" dirty="0"/>
              <a:t>Set the message callback function</a:t>
            </a:r>
          </a:p>
          <a:p>
            <a:pPr marL="0" indent="0">
              <a:lnSpc>
                <a:spcPct val="100000"/>
              </a:lnSpc>
              <a:spcBef>
                <a:spcPts val="0"/>
              </a:spcBef>
              <a:buNone/>
            </a:pPr>
            <a:r>
              <a:rPr lang="en-US" altLang="zh-TW" sz="1800" dirty="0"/>
              <a:t>   </a:t>
            </a:r>
            <a:r>
              <a:rPr lang="en-US" altLang="zh-TW" sz="1800" b="1" dirty="0" err="1">
                <a:solidFill>
                  <a:srgbClr val="FF0000"/>
                </a:solidFill>
              </a:rPr>
              <a:t>client.setCallback</a:t>
            </a:r>
            <a:r>
              <a:rPr lang="en-US" altLang="zh-TW" sz="1800" dirty="0"/>
              <a:t>(</a:t>
            </a:r>
            <a:r>
              <a:rPr lang="en-US" altLang="zh-TW" sz="1800" b="1" dirty="0">
                <a:solidFill>
                  <a:srgbClr val="0000FF"/>
                </a:solidFill>
              </a:rPr>
              <a:t>callback</a:t>
            </a:r>
            <a:r>
              <a:rPr lang="en-US" altLang="zh-TW" sz="1800" dirty="0"/>
              <a:t>);</a:t>
            </a:r>
          </a:p>
          <a:p>
            <a:pPr marL="182563" indent="0">
              <a:lnSpc>
                <a:spcPct val="100000"/>
              </a:lnSpc>
              <a:spcBef>
                <a:spcPts val="0"/>
              </a:spcBef>
              <a:buNone/>
            </a:pPr>
            <a:r>
              <a:rPr lang="en-US" altLang="zh-TW" sz="1800" dirty="0"/>
              <a:t>(</a:t>
            </a:r>
            <a:r>
              <a:rPr lang="en-US" altLang="zh-TW" sz="1800" b="1" dirty="0"/>
              <a:t>callback</a:t>
            </a:r>
            <a:r>
              <a:rPr lang="en-US" altLang="zh-TW" sz="1800" dirty="0"/>
              <a:t> : a pointer to a </a:t>
            </a:r>
            <a:r>
              <a:rPr lang="en-US" altLang="zh-TW" sz="1800" dirty="0">
                <a:hlinkClick r:id="rId3"/>
              </a:rPr>
              <a:t>message callback</a:t>
            </a:r>
            <a:r>
              <a:rPr lang="en-US" altLang="zh-TW" sz="1800" dirty="0"/>
              <a:t> function called when a message arrives for a subscription created by this client.)</a:t>
            </a:r>
          </a:p>
          <a:p>
            <a:pPr marL="0" indent="0">
              <a:lnSpc>
                <a:spcPct val="100000"/>
              </a:lnSpc>
              <a:spcBef>
                <a:spcPts val="0"/>
              </a:spcBef>
              <a:buFont typeface="Arial" panose="020B0604020202020204" pitchFamily="34" charset="0"/>
              <a:buNone/>
            </a:pPr>
            <a:endParaRPr lang="en-US" altLang="zh-TW" sz="1800" dirty="0"/>
          </a:p>
          <a:p>
            <a:pPr marL="0" indent="0">
              <a:lnSpc>
                <a:spcPct val="100000"/>
              </a:lnSpc>
              <a:spcBef>
                <a:spcPts val="0"/>
              </a:spcBef>
              <a:buFont typeface="Arial" panose="020B0604020202020204" pitchFamily="34" charset="0"/>
              <a:buNone/>
            </a:pPr>
            <a:endParaRPr lang="en-US" altLang="zh-TW" sz="1800" dirty="0"/>
          </a:p>
        </p:txBody>
      </p:sp>
      <p:sp>
        <p:nvSpPr>
          <p:cNvPr id="6" name="內容版面配置區 2">
            <a:extLst>
              <a:ext uri="{FF2B5EF4-FFF2-40B4-BE49-F238E27FC236}">
                <a16:creationId xmlns:a16="http://schemas.microsoft.com/office/drawing/2014/main" id="{4A614136-3355-4ECE-AB5A-9B1349FE2B57}"/>
              </a:ext>
            </a:extLst>
          </p:cNvPr>
          <p:cNvSpPr txBox="1">
            <a:spLocks/>
          </p:cNvSpPr>
          <p:nvPr/>
        </p:nvSpPr>
        <p:spPr>
          <a:xfrm>
            <a:off x="6339003" y="2360238"/>
            <a:ext cx="5163800" cy="41813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zh-TW" sz="1800" dirty="0"/>
              <a:t>const char *</a:t>
            </a:r>
            <a:r>
              <a:rPr lang="en-US" altLang="zh-TW" sz="1800" dirty="0" err="1"/>
              <a:t>ssid</a:t>
            </a:r>
            <a:r>
              <a:rPr lang="en-US" altLang="zh-TW" sz="1800" dirty="0"/>
              <a:t> = "</a:t>
            </a:r>
            <a:r>
              <a:rPr lang="en-US" altLang="zh-TW" sz="1800" dirty="0" err="1"/>
              <a:t>kevinhinet</a:t>
            </a:r>
            <a:r>
              <a:rPr lang="en-US" altLang="zh-TW" sz="1800" dirty="0"/>
              <a:t>"; </a:t>
            </a:r>
          </a:p>
          <a:p>
            <a:pPr marL="0" indent="0">
              <a:lnSpc>
                <a:spcPct val="100000"/>
              </a:lnSpc>
              <a:spcBef>
                <a:spcPts val="0"/>
              </a:spcBef>
              <a:buFont typeface="Arial" panose="020B0604020202020204" pitchFamily="34" charset="0"/>
              <a:buNone/>
            </a:pPr>
            <a:r>
              <a:rPr lang="en-US" altLang="zh-TW" sz="1800" dirty="0"/>
              <a:t>const char *password = "kevin4311"; </a:t>
            </a:r>
          </a:p>
          <a:p>
            <a:pPr marL="0" indent="0">
              <a:lnSpc>
                <a:spcPct val="100000"/>
              </a:lnSpc>
              <a:spcBef>
                <a:spcPts val="0"/>
              </a:spcBef>
              <a:buFont typeface="Arial" panose="020B0604020202020204" pitchFamily="34" charset="0"/>
              <a:buNone/>
            </a:pPr>
            <a:r>
              <a:rPr lang="en-US" altLang="zh-TW" sz="1800" dirty="0"/>
              <a:t>const char *</a:t>
            </a:r>
            <a:r>
              <a:rPr lang="en-US" altLang="zh-TW" sz="1800" dirty="0" err="1"/>
              <a:t>mqtt_server</a:t>
            </a:r>
            <a:r>
              <a:rPr lang="en-US" altLang="zh-TW" sz="1800" dirty="0"/>
              <a:t> = "hairdresser.cloudmqtt.com"; </a:t>
            </a:r>
          </a:p>
          <a:p>
            <a:pPr marL="0" indent="0">
              <a:lnSpc>
                <a:spcPct val="100000"/>
              </a:lnSpc>
              <a:spcBef>
                <a:spcPts val="0"/>
              </a:spcBef>
              <a:buFont typeface="Arial" panose="020B0604020202020204" pitchFamily="34" charset="0"/>
              <a:buNone/>
            </a:pPr>
            <a:r>
              <a:rPr lang="en-US" altLang="zh-TW" sz="1800" dirty="0"/>
              <a:t>const char *</a:t>
            </a:r>
            <a:r>
              <a:rPr lang="en-US" altLang="zh-TW" sz="1800" dirty="0" err="1"/>
              <a:t>device_id</a:t>
            </a:r>
            <a:r>
              <a:rPr lang="en-US" altLang="zh-TW" sz="1800" dirty="0"/>
              <a:t> = "esp8266";</a:t>
            </a:r>
          </a:p>
          <a:p>
            <a:pPr marL="0" indent="0">
              <a:lnSpc>
                <a:spcPct val="100000"/>
              </a:lnSpc>
              <a:spcBef>
                <a:spcPts val="0"/>
              </a:spcBef>
              <a:buFont typeface="Arial" panose="020B0604020202020204" pitchFamily="34" charset="0"/>
              <a:buNone/>
            </a:pPr>
            <a:endParaRPr lang="en-US" altLang="zh-TW" sz="1800" dirty="0"/>
          </a:p>
          <a:p>
            <a:pPr marL="0" indent="0">
              <a:lnSpc>
                <a:spcPct val="100000"/>
              </a:lnSpc>
              <a:spcBef>
                <a:spcPts val="0"/>
              </a:spcBef>
              <a:buFont typeface="Arial" panose="020B0604020202020204" pitchFamily="34" charset="0"/>
              <a:buNone/>
            </a:pPr>
            <a:r>
              <a:rPr lang="en-US" altLang="zh-TW" sz="1800" b="1" dirty="0" err="1">
                <a:solidFill>
                  <a:srgbClr val="FF0000"/>
                </a:solidFill>
              </a:rPr>
              <a:t>WiFiClient</a:t>
            </a:r>
            <a:r>
              <a:rPr lang="en-US" altLang="zh-TW" sz="1800" dirty="0"/>
              <a:t> </a:t>
            </a:r>
            <a:r>
              <a:rPr lang="en-US" altLang="zh-TW" sz="1800" dirty="0" err="1"/>
              <a:t>espClient</a:t>
            </a:r>
            <a:r>
              <a:rPr lang="en-US" altLang="zh-TW" sz="1800" dirty="0"/>
              <a:t>;</a:t>
            </a:r>
          </a:p>
          <a:p>
            <a:pPr marL="0" indent="0">
              <a:lnSpc>
                <a:spcPct val="100000"/>
              </a:lnSpc>
              <a:spcBef>
                <a:spcPts val="0"/>
              </a:spcBef>
              <a:buFont typeface="Arial" panose="020B0604020202020204" pitchFamily="34" charset="0"/>
              <a:buNone/>
            </a:pPr>
            <a:r>
              <a:rPr lang="en-US" altLang="zh-TW" sz="1800" b="1" dirty="0" err="1">
                <a:solidFill>
                  <a:srgbClr val="FF0000"/>
                </a:solidFill>
              </a:rPr>
              <a:t>PubSubClient</a:t>
            </a:r>
            <a:r>
              <a:rPr lang="en-US" altLang="zh-TW" sz="1800" dirty="0"/>
              <a:t> client(</a:t>
            </a:r>
            <a:r>
              <a:rPr lang="en-US" altLang="zh-TW" sz="1800" b="1" dirty="0" err="1">
                <a:solidFill>
                  <a:srgbClr val="0000FF"/>
                </a:solidFill>
              </a:rPr>
              <a:t>espClient</a:t>
            </a:r>
            <a:r>
              <a:rPr lang="en-US" altLang="zh-TW" sz="1800" dirty="0"/>
              <a:t>);</a:t>
            </a:r>
          </a:p>
          <a:p>
            <a:pPr marL="0" indent="0">
              <a:lnSpc>
                <a:spcPct val="100000"/>
              </a:lnSpc>
              <a:spcBef>
                <a:spcPts val="0"/>
              </a:spcBef>
              <a:buFont typeface="Arial" panose="020B0604020202020204" pitchFamily="34" charset="0"/>
              <a:buNone/>
            </a:pPr>
            <a:endParaRPr lang="en-US" altLang="zh-TW" sz="1800" dirty="0"/>
          </a:p>
          <a:p>
            <a:pPr marL="0" indent="0">
              <a:lnSpc>
                <a:spcPct val="100000"/>
              </a:lnSpc>
              <a:spcBef>
                <a:spcPts val="0"/>
              </a:spcBef>
              <a:buFont typeface="Arial" panose="020B0604020202020204" pitchFamily="34" charset="0"/>
              <a:buNone/>
            </a:pPr>
            <a:r>
              <a:rPr lang="en-US" altLang="zh-TW" sz="1800" dirty="0"/>
              <a:t>Void setup()</a:t>
            </a:r>
          </a:p>
          <a:p>
            <a:pPr marL="0" indent="0">
              <a:lnSpc>
                <a:spcPct val="100000"/>
              </a:lnSpc>
              <a:spcBef>
                <a:spcPts val="0"/>
              </a:spcBef>
              <a:buFont typeface="Arial" panose="020B0604020202020204" pitchFamily="34" charset="0"/>
              <a:buNone/>
            </a:pPr>
            <a:r>
              <a:rPr lang="en-US" altLang="zh-TW" sz="1800" dirty="0"/>
              <a:t>{</a:t>
            </a:r>
          </a:p>
          <a:p>
            <a:pPr marL="0" indent="0">
              <a:lnSpc>
                <a:spcPct val="100000"/>
              </a:lnSpc>
              <a:spcBef>
                <a:spcPts val="0"/>
              </a:spcBef>
              <a:buFont typeface="Arial" panose="020B0604020202020204" pitchFamily="34" charset="0"/>
              <a:buNone/>
            </a:pPr>
            <a:r>
              <a:rPr lang="en-US" altLang="zh-TW" sz="1800" dirty="0"/>
              <a:t>     </a:t>
            </a:r>
            <a:r>
              <a:rPr lang="en-US" altLang="zh-TW" sz="1800" b="1" dirty="0" err="1">
                <a:solidFill>
                  <a:srgbClr val="FF0000"/>
                </a:solidFill>
              </a:rPr>
              <a:t>client.setServer</a:t>
            </a:r>
            <a:r>
              <a:rPr lang="en-US" altLang="zh-TW" sz="1800" dirty="0"/>
              <a:t>(</a:t>
            </a:r>
            <a:r>
              <a:rPr lang="en-US" altLang="zh-TW" sz="1800" b="1" dirty="0" err="1">
                <a:solidFill>
                  <a:srgbClr val="0000FF"/>
                </a:solidFill>
              </a:rPr>
              <a:t>mqtt_server</a:t>
            </a:r>
            <a:r>
              <a:rPr lang="en-US" altLang="zh-TW" sz="1800" dirty="0"/>
              <a:t>, </a:t>
            </a:r>
            <a:r>
              <a:rPr lang="en-US" altLang="zh-TW" sz="1800" b="1" dirty="0">
                <a:solidFill>
                  <a:srgbClr val="0000FF"/>
                </a:solidFill>
              </a:rPr>
              <a:t>17608</a:t>
            </a:r>
            <a:r>
              <a:rPr lang="en-US" altLang="zh-TW" sz="1800" dirty="0"/>
              <a:t>);</a:t>
            </a:r>
          </a:p>
          <a:p>
            <a:pPr marL="0" indent="0">
              <a:lnSpc>
                <a:spcPct val="100000"/>
              </a:lnSpc>
              <a:spcBef>
                <a:spcPts val="0"/>
              </a:spcBef>
              <a:buFont typeface="Arial" panose="020B0604020202020204" pitchFamily="34" charset="0"/>
              <a:buNone/>
            </a:pPr>
            <a:r>
              <a:rPr lang="en-US" altLang="zh-TW" sz="1800" dirty="0"/>
              <a:t>      ………</a:t>
            </a:r>
          </a:p>
          <a:p>
            <a:pPr marL="0" indent="0">
              <a:lnSpc>
                <a:spcPct val="100000"/>
              </a:lnSpc>
              <a:spcBef>
                <a:spcPts val="0"/>
              </a:spcBef>
              <a:buFont typeface="Arial" panose="020B0604020202020204" pitchFamily="34" charset="0"/>
              <a:buNone/>
            </a:pPr>
            <a:r>
              <a:rPr lang="en-US" altLang="zh-TW" sz="1800" dirty="0"/>
              <a:t>}</a:t>
            </a:r>
          </a:p>
        </p:txBody>
      </p:sp>
    </p:spTree>
    <p:extLst>
      <p:ext uri="{BB962C8B-B14F-4D97-AF65-F5344CB8AC3E}">
        <p14:creationId xmlns:p14="http://schemas.microsoft.com/office/powerpoint/2010/main" val="12310203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vs CoAP</a:t>
            </a:r>
            <a:endParaRPr lang="zh-TW" altLang="en-US" b="1" dirty="0">
              <a:latin typeface="+mn-lt"/>
              <a:ea typeface="微軟正黑體" panose="020B0604030504040204" pitchFamily="34" charset="-120"/>
            </a:endParaRPr>
          </a:p>
        </p:txBody>
      </p:sp>
      <p:sp>
        <p:nvSpPr>
          <p:cNvPr id="7" name="文字方塊 6">
            <a:extLst>
              <a:ext uri="{FF2B5EF4-FFF2-40B4-BE49-F238E27FC236}">
                <a16:creationId xmlns:a16="http://schemas.microsoft.com/office/drawing/2014/main" id="{B1C5B5F8-D0F6-416F-9D61-3D989416B908}"/>
              </a:ext>
            </a:extLst>
          </p:cNvPr>
          <p:cNvSpPr txBox="1"/>
          <p:nvPr/>
        </p:nvSpPr>
        <p:spPr>
          <a:xfrm>
            <a:off x="191911" y="1072896"/>
            <a:ext cx="11774310" cy="5693866"/>
          </a:xfrm>
          <a:prstGeom prst="rect">
            <a:avLst/>
          </a:prstGeom>
          <a:noFill/>
        </p:spPr>
        <p:txBody>
          <a:bodyPr wrap="square" rtlCol="0">
            <a:spAutoFit/>
          </a:bodyPr>
          <a:lstStyle/>
          <a:p>
            <a:pPr fontAlgn="base"/>
            <a:r>
              <a:rPr lang="en-US" altLang="zh-TW" sz="2400" b="1" dirty="0">
                <a:ea typeface="微軟正黑體" panose="020B0604030504040204" pitchFamily="34" charset="-120"/>
              </a:rPr>
              <a:t>MQTT and CoAP are both useful as IoT protocols, but have fundamental differences.</a:t>
            </a:r>
          </a:p>
          <a:p>
            <a:pPr marL="285750" indent="-285750" fontAlgn="base">
              <a:buFont typeface="Arial" panose="020B0604020202020204" pitchFamily="34" charset="0"/>
              <a:buChar char="•"/>
            </a:pPr>
            <a:r>
              <a:rPr lang="en-US" altLang="zh-TW" sz="2000" dirty="0">
                <a:ea typeface="微軟正黑體" panose="020B0604030504040204" pitchFamily="34" charset="-120"/>
              </a:rPr>
              <a:t>MQTT is a </a:t>
            </a:r>
            <a:r>
              <a:rPr lang="en-US" altLang="zh-TW" sz="2000" b="1" dirty="0">
                <a:solidFill>
                  <a:srgbClr val="0000FF"/>
                </a:solidFill>
                <a:ea typeface="微軟正黑體" panose="020B0604030504040204" pitchFamily="34" charset="-120"/>
              </a:rPr>
              <a:t>many-to-many</a:t>
            </a:r>
            <a:r>
              <a:rPr lang="en-US" altLang="zh-TW" sz="2000" dirty="0">
                <a:ea typeface="微軟正黑體" panose="020B0604030504040204" pitchFamily="34" charset="-120"/>
              </a:rPr>
              <a:t> communication protocol for passing </a:t>
            </a:r>
            <a:r>
              <a:rPr lang="en-US" altLang="zh-TW" sz="2000" b="1" dirty="0">
                <a:solidFill>
                  <a:srgbClr val="0000FF"/>
                </a:solidFill>
                <a:ea typeface="微軟正黑體" panose="020B0604030504040204" pitchFamily="34" charset="-120"/>
              </a:rPr>
              <a:t>messages</a:t>
            </a:r>
            <a:r>
              <a:rPr lang="en-US" altLang="zh-TW" sz="2000" dirty="0">
                <a:ea typeface="微軟正黑體" panose="020B0604030504040204" pitchFamily="34" charset="-120"/>
              </a:rPr>
              <a:t> between multiple clients through a central broker. It decouples producer and consumer by letting clients publish and having the broker decide where to route and copy messages. While MQTT has some support for persistence, it does best as a communications bus for </a:t>
            </a:r>
            <a:r>
              <a:rPr lang="en-US" altLang="zh-TW" sz="2000" b="1" dirty="0">
                <a:solidFill>
                  <a:srgbClr val="FF0000"/>
                </a:solidFill>
                <a:ea typeface="微軟正黑體" panose="020B0604030504040204" pitchFamily="34" charset="-120"/>
              </a:rPr>
              <a:t>live data</a:t>
            </a:r>
            <a:r>
              <a:rPr lang="en-US" altLang="zh-TW" sz="2000" dirty="0">
                <a:ea typeface="微軟正黑體" panose="020B0604030504040204" pitchFamily="34" charset="-120"/>
              </a:rPr>
              <a:t>.</a:t>
            </a:r>
          </a:p>
          <a:p>
            <a:pPr marL="285750" indent="-285750" fontAlgn="base">
              <a:buFont typeface="Arial" panose="020B0604020202020204" pitchFamily="34" charset="0"/>
              <a:buChar char="•"/>
            </a:pPr>
            <a:r>
              <a:rPr lang="en-US" altLang="zh-TW" sz="2000" dirty="0">
                <a:ea typeface="微軟正黑體" panose="020B0604030504040204" pitchFamily="34" charset="-120"/>
              </a:rPr>
              <a:t>CoAP is, primarily, a </a:t>
            </a:r>
            <a:r>
              <a:rPr lang="en-US" altLang="zh-TW" sz="2000" b="1" dirty="0">
                <a:solidFill>
                  <a:srgbClr val="0000FF"/>
                </a:solidFill>
                <a:ea typeface="微軟正黑體" panose="020B0604030504040204" pitchFamily="34" charset="-120"/>
              </a:rPr>
              <a:t>one-to-one</a:t>
            </a:r>
            <a:r>
              <a:rPr lang="en-US" altLang="zh-TW" sz="2000" dirty="0">
                <a:ea typeface="微軟正黑體" panose="020B0604030504040204" pitchFamily="34" charset="-120"/>
              </a:rPr>
              <a:t> protocol for transferring </a:t>
            </a:r>
            <a:r>
              <a:rPr lang="en-US" altLang="zh-TW" sz="2000" b="1" dirty="0">
                <a:solidFill>
                  <a:srgbClr val="0000FF"/>
                </a:solidFill>
                <a:ea typeface="微軟正黑體" panose="020B0604030504040204" pitchFamily="34" charset="-120"/>
              </a:rPr>
              <a:t>state</a:t>
            </a:r>
            <a:r>
              <a:rPr lang="en-US" altLang="zh-TW" sz="2000" dirty="0">
                <a:ea typeface="微軟正黑體" panose="020B0604030504040204" pitchFamily="34" charset="-120"/>
              </a:rPr>
              <a:t> information between client and server. While it has support for observing resources, CoAP is best suited to a </a:t>
            </a:r>
            <a:r>
              <a:rPr lang="en-US" altLang="zh-TW" sz="2000" b="1" dirty="0">
                <a:solidFill>
                  <a:srgbClr val="FF0000"/>
                </a:solidFill>
                <a:ea typeface="微軟正黑體" panose="020B0604030504040204" pitchFamily="34" charset="-120"/>
              </a:rPr>
              <a:t>state transfer model</a:t>
            </a:r>
            <a:r>
              <a:rPr lang="en-US" altLang="zh-TW" sz="2000" dirty="0">
                <a:ea typeface="微軟正黑體" panose="020B0604030504040204" pitchFamily="34" charset="-120"/>
              </a:rPr>
              <a:t>, not purely event based.</a:t>
            </a:r>
          </a:p>
          <a:p>
            <a:pPr marL="285750" indent="-285750" fontAlgn="base">
              <a:buFont typeface="Arial" panose="020B0604020202020204" pitchFamily="34" charset="0"/>
              <a:buChar char="•"/>
            </a:pPr>
            <a:r>
              <a:rPr lang="en-US" altLang="zh-TW" sz="2000" dirty="0">
                <a:ea typeface="微軟正黑體" panose="020B0604030504040204" pitchFamily="34" charset="-120"/>
              </a:rPr>
              <a:t>MQTT clients make a </a:t>
            </a:r>
            <a:r>
              <a:rPr lang="en-US" altLang="zh-TW" sz="2000" b="1" dirty="0">
                <a:solidFill>
                  <a:srgbClr val="0000FF"/>
                </a:solidFill>
                <a:ea typeface="微軟正黑體" panose="020B0604030504040204" pitchFamily="34" charset="-120"/>
              </a:rPr>
              <a:t>long-lived</a:t>
            </a:r>
            <a:r>
              <a:rPr lang="en-US" altLang="zh-TW" sz="2000" dirty="0">
                <a:ea typeface="微軟正黑體" panose="020B0604030504040204" pitchFamily="34" charset="-120"/>
              </a:rPr>
              <a:t> outgoing </a:t>
            </a:r>
            <a:r>
              <a:rPr lang="en-US" altLang="zh-TW" sz="2000" b="1" dirty="0">
                <a:solidFill>
                  <a:srgbClr val="FF0000"/>
                </a:solidFill>
                <a:ea typeface="微軟正黑體" panose="020B0604030504040204" pitchFamily="34" charset="-120"/>
              </a:rPr>
              <a:t>TCP</a:t>
            </a:r>
            <a:r>
              <a:rPr lang="en-US" altLang="zh-TW" sz="2000" dirty="0">
                <a:ea typeface="微軟正黑體" panose="020B0604030504040204" pitchFamily="34" charset="-120"/>
              </a:rPr>
              <a:t> connection to a broker. This usually presents no problem for devices behind NAT. </a:t>
            </a:r>
          </a:p>
          <a:p>
            <a:pPr marL="285750" indent="-285750" fontAlgn="base">
              <a:buFont typeface="Arial" panose="020B0604020202020204" pitchFamily="34" charset="0"/>
              <a:buChar char="•"/>
            </a:pPr>
            <a:r>
              <a:rPr lang="en-US" altLang="zh-TW" sz="2000" dirty="0">
                <a:ea typeface="微軟正黑體" panose="020B0604030504040204" pitchFamily="34" charset="-120"/>
              </a:rPr>
              <a:t>CoAP clients and servers both send and receive </a:t>
            </a:r>
            <a:r>
              <a:rPr lang="en-US" altLang="zh-TW" sz="2000" b="1" dirty="0">
                <a:solidFill>
                  <a:srgbClr val="FF0000"/>
                </a:solidFill>
                <a:ea typeface="微軟正黑體" panose="020B0604030504040204" pitchFamily="34" charset="-120"/>
              </a:rPr>
              <a:t>UDP</a:t>
            </a:r>
            <a:r>
              <a:rPr lang="en-US" altLang="zh-TW" sz="2000" dirty="0">
                <a:ea typeface="微軟正黑體" panose="020B0604030504040204" pitchFamily="34" charset="-120"/>
              </a:rPr>
              <a:t> packets. In </a:t>
            </a:r>
            <a:r>
              <a:rPr lang="en-US" altLang="zh-TW" sz="2000" b="1" dirty="0">
                <a:solidFill>
                  <a:srgbClr val="0000FF"/>
                </a:solidFill>
                <a:ea typeface="微軟正黑體" panose="020B0604030504040204" pitchFamily="34" charset="-120"/>
              </a:rPr>
              <a:t>NAT</a:t>
            </a:r>
            <a:r>
              <a:rPr lang="en-US" altLang="zh-TW" sz="2000" dirty="0">
                <a:ea typeface="微軟正黑體" panose="020B0604030504040204" pitchFamily="34" charset="-120"/>
              </a:rPr>
              <a:t> environments, tunneling or port forwarding can be used to allow CoAP, or devices may first initiate a connection to the head-end as in LWM2M.</a:t>
            </a:r>
          </a:p>
          <a:p>
            <a:pPr marL="285750" indent="-285750" fontAlgn="base">
              <a:buFont typeface="Arial" panose="020B0604020202020204" pitchFamily="34" charset="0"/>
              <a:buChar char="•"/>
            </a:pPr>
            <a:r>
              <a:rPr lang="en-US" altLang="zh-TW" sz="2000" dirty="0">
                <a:ea typeface="微軟正黑體" panose="020B0604030504040204" pitchFamily="34" charset="-120"/>
              </a:rPr>
              <a:t>MQTT provides no support for </a:t>
            </a:r>
            <a:r>
              <a:rPr lang="en-US" altLang="zh-TW" sz="2000" b="1" dirty="0">
                <a:solidFill>
                  <a:srgbClr val="0000FF"/>
                </a:solidFill>
                <a:ea typeface="微軟正黑體" panose="020B0604030504040204" pitchFamily="34" charset="-120"/>
              </a:rPr>
              <a:t>labelling messages </a:t>
            </a:r>
            <a:r>
              <a:rPr lang="en-US" altLang="zh-TW" sz="2000" dirty="0">
                <a:ea typeface="微軟正黑體" panose="020B0604030504040204" pitchFamily="34" charset="-120"/>
              </a:rPr>
              <a:t>with types or other metadata to help clients understand it. MQTT messages can be used for any purpose, but all clients must know the message formats up-front to allow communication. </a:t>
            </a:r>
          </a:p>
          <a:p>
            <a:pPr marL="285750" indent="-285750" fontAlgn="base">
              <a:buFont typeface="Arial" panose="020B0604020202020204" pitchFamily="34" charset="0"/>
              <a:buChar char="•"/>
            </a:pPr>
            <a:r>
              <a:rPr lang="en-US" altLang="zh-TW" sz="2000" dirty="0">
                <a:ea typeface="微軟正黑體" panose="020B0604030504040204" pitchFamily="34" charset="-120"/>
              </a:rPr>
              <a:t>CoAP, conversely, provides inbuilt support for content negotiation and discovery allowing devices to probe each other to find ways of exchanging data.</a:t>
            </a:r>
          </a:p>
          <a:p>
            <a:pPr fontAlgn="base"/>
            <a:r>
              <a:rPr lang="en-US" altLang="zh-TW" sz="2000" dirty="0">
                <a:ea typeface="微軟正黑體" panose="020B0604030504040204" pitchFamily="34" charset="-120"/>
              </a:rPr>
              <a:t>Both protocols have pros and cons, choosing the right one depends on your application.</a:t>
            </a:r>
          </a:p>
        </p:txBody>
      </p:sp>
    </p:spTree>
    <p:extLst>
      <p:ext uri="{BB962C8B-B14F-4D97-AF65-F5344CB8AC3E}">
        <p14:creationId xmlns:p14="http://schemas.microsoft.com/office/powerpoint/2010/main" val="15531107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lvl="0">
              <a:lnSpc>
                <a:spcPct val="100000"/>
              </a:lnSpc>
              <a:spcBef>
                <a:spcPts val="0"/>
              </a:spcBef>
              <a:defRPr/>
            </a:pPr>
            <a:r>
              <a:rPr lang="en-US" altLang="zh-TW" b="1" dirty="0">
                <a:latin typeface="+mn-lt"/>
                <a:ea typeface="微軟正黑體" panose="020B0604030504040204" pitchFamily="34" charset="-120"/>
              </a:rPr>
              <a:t>MQTT </a:t>
            </a:r>
            <a:r>
              <a:rPr lang="en-US" altLang="zh-TW" b="1" dirty="0" err="1">
                <a:latin typeface="+mn-lt"/>
                <a:ea typeface="微軟正黑體" panose="020B0604030504040204" pitchFamily="34" charset="-120"/>
              </a:rPr>
              <a:t>v.s</a:t>
            </a:r>
            <a:r>
              <a:rPr lang="en-US" altLang="zh-TW" b="1" dirty="0">
                <a:latin typeface="+mn-lt"/>
                <a:ea typeface="微軟正黑體" panose="020B0604030504040204" pitchFamily="34" charset="-120"/>
              </a:rPr>
              <a:t>. CoAP vs HTTP</a:t>
            </a:r>
          </a:p>
        </p:txBody>
      </p:sp>
      <p:sp>
        <p:nvSpPr>
          <p:cNvPr id="7" name="文字方塊 6">
            <a:extLst>
              <a:ext uri="{FF2B5EF4-FFF2-40B4-BE49-F238E27FC236}">
                <a16:creationId xmlns:a16="http://schemas.microsoft.com/office/drawing/2014/main" id="{B1C5B5F8-D0F6-416F-9D61-3D989416B908}"/>
              </a:ext>
            </a:extLst>
          </p:cNvPr>
          <p:cNvSpPr txBox="1"/>
          <p:nvPr/>
        </p:nvSpPr>
        <p:spPr>
          <a:xfrm>
            <a:off x="191911" y="1072896"/>
            <a:ext cx="11774310" cy="2739211"/>
          </a:xfrm>
          <a:prstGeom prst="rect">
            <a:avLst/>
          </a:prstGeom>
          <a:noFill/>
        </p:spPr>
        <p:txBody>
          <a:bodyPr wrap="square" rtlCol="0">
            <a:spAutoFit/>
          </a:bodyPr>
          <a:lstStyle/>
          <a:p>
            <a:pPr fontAlgn="base"/>
            <a:r>
              <a:rPr lang="zh-TW" altLang="en-US" sz="2400" dirty="0">
                <a:ea typeface="微軟正黑體" panose="020B0604030504040204" pitchFamily="34" charset="-120"/>
              </a:rPr>
              <a:t>討論哪個</a:t>
            </a:r>
            <a:r>
              <a:rPr lang="en-US" altLang="zh-TW" sz="2400" dirty="0">
                <a:ea typeface="微軟正黑體" panose="020B0604030504040204" pitchFamily="34" charset="-120"/>
              </a:rPr>
              <a:t>Protocol</a:t>
            </a:r>
            <a:r>
              <a:rPr lang="zh-TW" altLang="en-US" sz="2400" dirty="0">
                <a:ea typeface="微軟正黑體" panose="020B0604030504040204" pitchFamily="34" charset="-120"/>
              </a:rPr>
              <a:t>比較適合</a:t>
            </a:r>
            <a:r>
              <a:rPr lang="en-US" altLang="zh-TW" sz="2400" dirty="0">
                <a:ea typeface="微軟正黑體" panose="020B0604030504040204" pitchFamily="34" charset="-120"/>
              </a:rPr>
              <a:t>,</a:t>
            </a:r>
            <a:r>
              <a:rPr lang="zh-TW" altLang="en-US" sz="2400" dirty="0">
                <a:ea typeface="微軟正黑體" panose="020B0604030504040204" pitchFamily="34" charset="-120"/>
              </a:rPr>
              <a:t>情境就是一個星狀的網路架構</a:t>
            </a:r>
            <a:r>
              <a:rPr lang="en-US" altLang="zh-TW" sz="2400" dirty="0">
                <a:ea typeface="微軟正黑體" panose="020B0604030504040204" pitchFamily="34" charset="-120"/>
              </a:rPr>
              <a:t>, </a:t>
            </a:r>
            <a:r>
              <a:rPr lang="zh-TW" altLang="en-US" sz="2400" dirty="0">
                <a:ea typeface="微軟正黑體" panose="020B0604030504040204" pitchFamily="34" charset="-120"/>
              </a:rPr>
              <a:t>有一堆 </a:t>
            </a:r>
            <a:r>
              <a:rPr lang="en-US" altLang="zh-TW" sz="2400" dirty="0" err="1">
                <a:ea typeface="微軟正黑體" panose="020B0604030504040204" pitchFamily="34" charset="-120"/>
              </a:rPr>
              <a:t>WiFi</a:t>
            </a:r>
            <a:r>
              <a:rPr lang="en-US" altLang="zh-TW" sz="2400" dirty="0">
                <a:ea typeface="微軟正黑體" panose="020B0604030504040204" pitchFamily="34" charset="-120"/>
              </a:rPr>
              <a:t> Clients </a:t>
            </a:r>
            <a:r>
              <a:rPr lang="zh-TW" altLang="en-US" sz="2400" dirty="0">
                <a:ea typeface="微軟正黑體" panose="020B0604030504040204" pitchFamily="34" charset="-120"/>
              </a:rPr>
              <a:t>遍布整個區域</a:t>
            </a:r>
            <a:r>
              <a:rPr lang="en-US" altLang="zh-TW" sz="2400" dirty="0">
                <a:ea typeface="微軟正黑體" panose="020B0604030504040204" pitchFamily="34" charset="-120"/>
              </a:rPr>
              <a:t>, </a:t>
            </a:r>
            <a:r>
              <a:rPr lang="zh-TW" altLang="en-US" sz="2400" dirty="0">
                <a:ea typeface="微軟正黑體" panose="020B0604030504040204" pitchFamily="34" charset="-120"/>
              </a:rPr>
              <a:t>假設他們都是可以連上 </a:t>
            </a:r>
            <a:r>
              <a:rPr lang="en-US" altLang="zh-TW" sz="2400" dirty="0">
                <a:ea typeface="微軟正黑體" panose="020B0604030504040204" pitchFamily="34" charset="-120"/>
              </a:rPr>
              <a:t>Internet </a:t>
            </a:r>
            <a:r>
              <a:rPr lang="zh-TW" altLang="en-US" sz="2400" dirty="0">
                <a:ea typeface="微軟正黑體" panose="020B0604030504040204" pitchFamily="34" charset="-120"/>
              </a:rPr>
              <a:t>的</a:t>
            </a:r>
            <a:r>
              <a:rPr lang="en-US" altLang="zh-TW" sz="2400" dirty="0">
                <a:ea typeface="微軟正黑體" panose="020B0604030504040204" pitchFamily="34" charset="-120"/>
              </a:rPr>
              <a:t>, </a:t>
            </a:r>
            <a:r>
              <a:rPr lang="zh-TW" altLang="en-US" sz="2400" dirty="0">
                <a:ea typeface="微軟正黑體" panose="020B0604030504040204" pitchFamily="34" charset="-120"/>
              </a:rPr>
              <a:t>然後有一台或多台 </a:t>
            </a:r>
            <a:r>
              <a:rPr lang="en-US" altLang="zh-TW" sz="2400" dirty="0">
                <a:ea typeface="微軟正黑體" panose="020B0604030504040204" pitchFamily="34" charset="-120"/>
              </a:rPr>
              <a:t>Server </a:t>
            </a:r>
            <a:r>
              <a:rPr lang="zh-TW" altLang="en-US" sz="2400" dirty="0">
                <a:ea typeface="微軟正黑體" panose="020B0604030504040204" pitchFamily="34" charset="-120"/>
              </a:rPr>
              <a:t>則是跟這些 </a:t>
            </a:r>
            <a:r>
              <a:rPr lang="en-US" altLang="zh-TW" sz="2400" dirty="0">
                <a:ea typeface="微軟正黑體" panose="020B0604030504040204" pitchFamily="34" charset="-120"/>
              </a:rPr>
              <a:t>Clients </a:t>
            </a:r>
            <a:r>
              <a:rPr lang="zh-TW" altLang="en-US" sz="2400" dirty="0">
                <a:ea typeface="微軟正黑體" panose="020B0604030504040204" pitchFamily="34" charset="-120"/>
              </a:rPr>
              <a:t>互相連接</a:t>
            </a:r>
            <a:r>
              <a:rPr lang="en-US" altLang="zh-TW" sz="2400" dirty="0">
                <a:ea typeface="微軟正黑體" panose="020B0604030504040204" pitchFamily="34" charset="-120"/>
              </a:rPr>
              <a:t>,</a:t>
            </a:r>
            <a:r>
              <a:rPr lang="zh-TW" altLang="en-US" sz="2400" dirty="0">
                <a:ea typeface="微軟正黑體" panose="020B0604030504040204" pitchFamily="34" charset="-120"/>
              </a:rPr>
              <a:t>然後資料傳輸需求為</a:t>
            </a:r>
            <a:r>
              <a:rPr lang="en-US" altLang="zh-TW" sz="2400" dirty="0">
                <a:ea typeface="微軟正黑體" panose="020B0604030504040204" pitchFamily="34" charset="-120"/>
              </a:rPr>
              <a:t>: </a:t>
            </a:r>
          </a:p>
          <a:p>
            <a:pPr marL="446088" lvl="1" indent="-246063">
              <a:buFont typeface="+mj-lt"/>
              <a:buAutoNum type="arabicPeriod"/>
            </a:pPr>
            <a:r>
              <a:rPr lang="en-US" altLang="zh-TW" sz="2000" dirty="0">
                <a:ea typeface="微軟正黑體" panose="020B0604030504040204" pitchFamily="34" charset="-120"/>
              </a:rPr>
              <a:t>Periodic: </a:t>
            </a:r>
            <a:r>
              <a:rPr lang="zh-TW" altLang="en-US" sz="2000" dirty="0">
                <a:ea typeface="微軟正黑體" panose="020B0604030504040204" pitchFamily="34" charset="-120"/>
              </a:rPr>
              <a:t>例如每半小時 </a:t>
            </a:r>
            <a:r>
              <a:rPr lang="en-US" altLang="zh-TW" sz="2000" dirty="0">
                <a:ea typeface="微軟正黑體" panose="020B0604030504040204" pitchFamily="34" charset="-120"/>
              </a:rPr>
              <a:t>Client </a:t>
            </a:r>
            <a:r>
              <a:rPr lang="zh-TW" altLang="en-US" sz="2000" dirty="0">
                <a:ea typeface="微軟正黑體" panose="020B0604030504040204" pitchFamily="34" charset="-120"/>
              </a:rPr>
              <a:t>要送給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他的狀態</a:t>
            </a:r>
            <a:r>
              <a:rPr lang="en-US" altLang="zh-TW" sz="2000" dirty="0">
                <a:ea typeface="微軟正黑體" panose="020B0604030504040204" pitchFamily="34" charset="-120"/>
              </a:rPr>
              <a:t>, </a:t>
            </a:r>
            <a:r>
              <a:rPr lang="zh-TW" altLang="en-US" sz="2000" dirty="0">
                <a:ea typeface="微軟正黑體" panose="020B0604030504040204" pitchFamily="34" charset="-120"/>
              </a:rPr>
              <a:t>偶爾 </a:t>
            </a:r>
            <a:r>
              <a:rPr lang="en-US" altLang="zh-TW" sz="2000" dirty="0">
                <a:ea typeface="微軟正黑體" panose="020B0604030504040204" pitchFamily="34" charset="-120"/>
              </a:rPr>
              <a:t>lost </a:t>
            </a:r>
            <a:r>
              <a:rPr lang="zh-TW" altLang="en-US" sz="2000" dirty="0">
                <a:ea typeface="微軟正黑體" panose="020B0604030504040204" pitchFamily="34" charset="-120"/>
              </a:rPr>
              <a:t>可接受</a:t>
            </a:r>
          </a:p>
          <a:p>
            <a:pPr marL="446088" lvl="1" indent="-246063">
              <a:buFont typeface="+mj-lt"/>
              <a:buAutoNum type="arabicPeriod"/>
            </a:pPr>
            <a:r>
              <a:rPr lang="en-US" altLang="zh-TW" sz="2000" dirty="0">
                <a:ea typeface="微軟正黑體" panose="020B0604030504040204" pitchFamily="34" charset="-120"/>
              </a:rPr>
              <a:t>Event Trigger: Server Event </a:t>
            </a:r>
            <a:r>
              <a:rPr lang="zh-TW" altLang="en-US" sz="2000" dirty="0">
                <a:ea typeface="微軟正黑體" panose="020B0604030504040204" pitchFamily="34" charset="-120"/>
              </a:rPr>
              <a:t>發生會送 </a:t>
            </a:r>
            <a:r>
              <a:rPr lang="en-US" altLang="zh-TW" sz="2000" dirty="0">
                <a:ea typeface="微軟正黑體" panose="020B0604030504040204" pitchFamily="34" charset="-120"/>
              </a:rPr>
              <a:t>Command </a:t>
            </a:r>
            <a:r>
              <a:rPr lang="zh-TW" altLang="en-US" sz="2000" dirty="0">
                <a:ea typeface="微軟正黑體" panose="020B0604030504040204" pitchFamily="34" charset="-120"/>
              </a:rPr>
              <a:t>給 </a:t>
            </a:r>
            <a:r>
              <a:rPr lang="en-US" altLang="zh-TW" sz="2000" dirty="0">
                <a:ea typeface="微軟正黑體" panose="020B0604030504040204" pitchFamily="34" charset="-120"/>
              </a:rPr>
              <a:t>Client, </a:t>
            </a:r>
            <a:r>
              <a:rPr lang="zh-TW" altLang="en-US" sz="2000" dirty="0">
                <a:ea typeface="微軟正黑體" panose="020B0604030504040204" pitchFamily="34" charset="-120"/>
              </a:rPr>
              <a:t>即時性高</a:t>
            </a:r>
          </a:p>
          <a:p>
            <a:pPr marL="446088" lvl="1" indent="-246063">
              <a:buFont typeface="+mj-lt"/>
              <a:buAutoNum type="arabicPeriod"/>
            </a:pPr>
            <a:r>
              <a:rPr lang="en-US" altLang="zh-TW" sz="2000" dirty="0">
                <a:ea typeface="微軟正黑體" panose="020B0604030504040204" pitchFamily="34" charset="-120"/>
              </a:rPr>
              <a:t>Event Trigger: Client Event Trigger </a:t>
            </a:r>
            <a:r>
              <a:rPr lang="zh-TW" altLang="en-US" sz="2000" dirty="0">
                <a:ea typeface="微軟正黑體" panose="020B0604030504040204" pitchFamily="34" charset="-120"/>
              </a:rPr>
              <a:t>會送 </a:t>
            </a:r>
            <a:r>
              <a:rPr lang="en-US" altLang="zh-TW" sz="2000" dirty="0">
                <a:ea typeface="微軟正黑體" panose="020B0604030504040204" pitchFamily="34" charset="-120"/>
              </a:rPr>
              <a:t>Query </a:t>
            </a:r>
            <a:r>
              <a:rPr lang="zh-TW" altLang="en-US" sz="2000" dirty="0">
                <a:ea typeface="微軟正黑體" panose="020B0604030504040204" pitchFamily="34" charset="-120"/>
              </a:rPr>
              <a:t>給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並接收其 </a:t>
            </a:r>
            <a:r>
              <a:rPr lang="en-US" altLang="zh-TW" sz="2000" dirty="0">
                <a:ea typeface="微軟正黑體" panose="020B0604030504040204" pitchFamily="34" charset="-120"/>
              </a:rPr>
              <a:t>Response </a:t>
            </a:r>
            <a:r>
              <a:rPr lang="zh-TW" altLang="en-US" sz="2000" dirty="0">
                <a:ea typeface="微軟正黑體" panose="020B0604030504040204" pitchFamily="34" charset="-120"/>
              </a:rPr>
              <a:t>做對應動作</a:t>
            </a:r>
            <a:r>
              <a:rPr lang="en-US" altLang="zh-TW" sz="2000" dirty="0">
                <a:ea typeface="微軟正黑體" panose="020B0604030504040204" pitchFamily="34" charset="-120"/>
              </a:rPr>
              <a:t>, </a:t>
            </a:r>
            <a:r>
              <a:rPr lang="zh-TW" altLang="en-US" sz="2000" dirty="0">
                <a:ea typeface="微軟正黑體" panose="020B0604030504040204" pitchFamily="34" charset="-120"/>
              </a:rPr>
              <a:t>即時性高</a:t>
            </a:r>
          </a:p>
          <a:p>
            <a:pPr marL="446088" lvl="1" indent="-246063">
              <a:buFont typeface="+mj-lt"/>
              <a:buAutoNum type="arabicPeriod"/>
            </a:pPr>
            <a:r>
              <a:rPr lang="zh-TW" altLang="en-US" sz="2000" dirty="0">
                <a:ea typeface="微軟正黑體" panose="020B0604030504040204" pitchFamily="34" charset="-120"/>
              </a:rPr>
              <a:t>除了 </a:t>
            </a:r>
            <a:r>
              <a:rPr lang="en-US" altLang="zh-TW" sz="2000" dirty="0">
                <a:ea typeface="微軟正黑體" panose="020B0604030504040204" pitchFamily="34" charset="-120"/>
              </a:rPr>
              <a:t>Periodic </a:t>
            </a:r>
            <a:r>
              <a:rPr lang="zh-TW" altLang="en-US" sz="2000" dirty="0">
                <a:ea typeface="微軟正黑體" panose="020B0604030504040204" pitchFamily="34" charset="-120"/>
              </a:rPr>
              <a:t>的資料外</a:t>
            </a:r>
            <a:r>
              <a:rPr lang="en-US" altLang="zh-TW" sz="2000" dirty="0">
                <a:ea typeface="微軟正黑體" panose="020B0604030504040204" pitchFamily="34" charset="-120"/>
              </a:rPr>
              <a:t>, </a:t>
            </a:r>
            <a:r>
              <a:rPr lang="zh-TW" altLang="en-US" sz="2000" dirty="0">
                <a:ea typeface="微軟正黑體" panose="020B0604030504040204" pitchFamily="34" charset="-120"/>
              </a:rPr>
              <a:t>其他資料不能 </a:t>
            </a:r>
            <a:r>
              <a:rPr lang="en-US" altLang="zh-TW" sz="2000" dirty="0">
                <a:ea typeface="微軟正黑體" panose="020B0604030504040204" pitchFamily="34" charset="-120"/>
              </a:rPr>
              <a:t>Lost</a:t>
            </a:r>
          </a:p>
          <a:p>
            <a:pPr marL="446088" lvl="1" indent="-246063">
              <a:buFont typeface="+mj-lt"/>
              <a:buAutoNum type="arabicPeriod"/>
            </a:pPr>
            <a:r>
              <a:rPr lang="zh-TW" altLang="en-US" sz="2000" dirty="0">
                <a:ea typeface="微軟正黑體" panose="020B0604030504040204" pitchFamily="34" charset="-120"/>
              </a:rPr>
              <a:t>要有傳輸安全性機制</a:t>
            </a:r>
            <a:endParaRPr lang="en-US" altLang="zh-TW" sz="2000" dirty="0">
              <a:ea typeface="微軟正黑體" panose="020B0604030504040204" pitchFamily="34" charset="-120"/>
            </a:endParaRPr>
          </a:p>
        </p:txBody>
      </p:sp>
    </p:spTree>
    <p:extLst>
      <p:ext uri="{BB962C8B-B14F-4D97-AF65-F5344CB8AC3E}">
        <p14:creationId xmlns:p14="http://schemas.microsoft.com/office/powerpoint/2010/main" val="1075639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lvl="0">
              <a:lnSpc>
                <a:spcPct val="100000"/>
              </a:lnSpc>
              <a:spcBef>
                <a:spcPts val="0"/>
              </a:spcBef>
              <a:defRPr/>
            </a:pPr>
            <a:r>
              <a:rPr lang="en-US" altLang="zh-TW" b="1" dirty="0">
                <a:latin typeface="+mn-lt"/>
                <a:ea typeface="微軟正黑體" panose="020B0604030504040204" pitchFamily="34" charset="-120"/>
              </a:rPr>
              <a:t>MQTT </a:t>
            </a:r>
            <a:r>
              <a:rPr lang="en-US" altLang="zh-TW" b="1" dirty="0" err="1">
                <a:latin typeface="+mn-lt"/>
                <a:ea typeface="微軟正黑體" panose="020B0604030504040204" pitchFamily="34" charset="-120"/>
              </a:rPr>
              <a:t>v.s</a:t>
            </a:r>
            <a:r>
              <a:rPr lang="en-US" altLang="zh-TW" b="1" dirty="0">
                <a:latin typeface="+mn-lt"/>
                <a:ea typeface="微軟正黑體" panose="020B0604030504040204" pitchFamily="34" charset="-120"/>
              </a:rPr>
              <a:t>. CoAP vs HTTP</a:t>
            </a:r>
          </a:p>
        </p:txBody>
      </p:sp>
      <p:sp>
        <p:nvSpPr>
          <p:cNvPr id="7" name="文字方塊 6">
            <a:extLst>
              <a:ext uri="{FF2B5EF4-FFF2-40B4-BE49-F238E27FC236}">
                <a16:creationId xmlns:a16="http://schemas.microsoft.com/office/drawing/2014/main" id="{B1C5B5F8-D0F6-416F-9D61-3D989416B908}"/>
              </a:ext>
            </a:extLst>
          </p:cNvPr>
          <p:cNvSpPr txBox="1"/>
          <p:nvPr/>
        </p:nvSpPr>
        <p:spPr>
          <a:xfrm>
            <a:off x="191911" y="1072896"/>
            <a:ext cx="11774310" cy="3908762"/>
          </a:xfrm>
          <a:prstGeom prst="rect">
            <a:avLst/>
          </a:prstGeom>
          <a:noFill/>
        </p:spPr>
        <p:txBody>
          <a:bodyPr wrap="square" rtlCol="0">
            <a:spAutoFit/>
          </a:bodyPr>
          <a:lstStyle/>
          <a:p>
            <a:pPr indent="-276225">
              <a:tabLst>
                <a:tab pos="446088" algn="l"/>
              </a:tabLst>
            </a:pPr>
            <a:r>
              <a:rPr lang="zh-TW" altLang="en-US" sz="2400" b="1" dirty="0">
                <a:ea typeface="微軟正黑體" panose="020B0604030504040204" pitchFamily="34" charset="-120"/>
              </a:rPr>
              <a:t>首先是 </a:t>
            </a:r>
            <a:r>
              <a:rPr lang="en-US" altLang="zh-TW" sz="2400" b="1" dirty="0">
                <a:ea typeface="微軟正黑體" panose="020B0604030504040204" pitchFamily="34" charset="-120"/>
              </a:rPr>
              <a:t>MQTT, </a:t>
            </a:r>
            <a:r>
              <a:rPr lang="zh-TW" altLang="en-US" sz="2400" b="1" dirty="0">
                <a:ea typeface="微軟正黑體" panose="020B0604030504040204" pitchFamily="34" charset="-120"/>
              </a:rPr>
              <a:t>他有幾個特性</a:t>
            </a:r>
            <a:r>
              <a:rPr lang="en-US" altLang="zh-TW" sz="2400" b="1" dirty="0">
                <a:ea typeface="微軟正黑體" panose="020B0604030504040204" pitchFamily="34" charset="-120"/>
              </a:rPr>
              <a:t>:</a:t>
            </a:r>
          </a:p>
          <a:p>
            <a:pPr marL="466725" lvl="1" indent="-285750">
              <a:buFont typeface="Arial" panose="020B0604020202020204" pitchFamily="34" charset="0"/>
              <a:buChar char="•"/>
              <a:tabLst>
                <a:tab pos="446088" algn="l"/>
              </a:tabLst>
            </a:pPr>
            <a:r>
              <a:rPr lang="en-US" altLang="zh-TW" sz="2000" dirty="0">
                <a:ea typeface="微軟正黑體" panose="020B0604030504040204" pitchFamily="34" charset="-120"/>
              </a:rPr>
              <a:t>Open: </a:t>
            </a:r>
            <a:r>
              <a:rPr lang="zh-TW" altLang="en-US" sz="2000" dirty="0">
                <a:ea typeface="微軟正黑體" panose="020B0604030504040204" pitchFamily="34" charset="-120"/>
              </a:rPr>
              <a:t>開源並開放給所有用途使用</a:t>
            </a:r>
          </a:p>
          <a:p>
            <a:pPr marL="446088" lvl="1" indent="-265113">
              <a:buFont typeface="Arial" panose="020B0604020202020204" pitchFamily="34" charset="0"/>
              <a:buChar char="•"/>
              <a:tabLst>
                <a:tab pos="446088" algn="l"/>
              </a:tabLst>
            </a:pPr>
            <a:r>
              <a:rPr lang="en-US" altLang="zh-TW" sz="2000" dirty="0">
                <a:ea typeface="微軟正黑體" panose="020B0604030504040204" pitchFamily="34" charset="-120"/>
              </a:rPr>
              <a:t>Lightweight: </a:t>
            </a:r>
            <a:r>
              <a:rPr lang="zh-TW" altLang="en-US" sz="2000" dirty="0">
                <a:ea typeface="微軟正黑體" panose="020B0604030504040204" pitchFamily="34" charset="-120"/>
              </a:rPr>
              <a:t>最小封包格式只有 </a:t>
            </a:r>
            <a:r>
              <a:rPr lang="en-US" altLang="zh-TW" sz="2000" dirty="0">
                <a:ea typeface="微軟正黑體" panose="020B0604030504040204" pitchFamily="34" charset="-120"/>
              </a:rPr>
              <a:t>2 bytes</a:t>
            </a:r>
          </a:p>
          <a:p>
            <a:pPr marL="446088" lvl="1" indent="-265113">
              <a:buFont typeface="Arial" panose="020B0604020202020204" pitchFamily="34" charset="0"/>
              <a:buChar char="•"/>
              <a:tabLst>
                <a:tab pos="446088" algn="l"/>
              </a:tabLst>
            </a:pPr>
            <a:r>
              <a:rPr lang="en-US" altLang="zh-TW" sz="2000" dirty="0">
                <a:ea typeface="微軟正黑體" panose="020B0604030504040204" pitchFamily="34" charset="-120"/>
              </a:rPr>
              <a:t>Reliable: </a:t>
            </a:r>
            <a:r>
              <a:rPr lang="zh-TW" altLang="en-US" sz="2000" dirty="0">
                <a:ea typeface="微軟正黑體" panose="020B0604030504040204" pitchFamily="34" charset="-120"/>
              </a:rPr>
              <a:t>有 </a:t>
            </a:r>
            <a:r>
              <a:rPr lang="en-US" altLang="zh-TW" sz="2000" dirty="0">
                <a:ea typeface="微軟正黑體" panose="020B0604030504040204" pitchFamily="34" charset="-120"/>
              </a:rPr>
              <a:t>QoS </a:t>
            </a:r>
            <a:r>
              <a:rPr lang="zh-TW" altLang="en-US" sz="2000" dirty="0">
                <a:ea typeface="微軟正黑體" panose="020B0604030504040204" pitchFamily="34" charset="-120"/>
              </a:rPr>
              <a:t>來確保資料傳輸的可靠度</a:t>
            </a:r>
          </a:p>
          <a:p>
            <a:pPr marL="446088" lvl="1" indent="-265113">
              <a:buFont typeface="Arial" panose="020B0604020202020204" pitchFamily="34" charset="0"/>
              <a:buChar char="•"/>
              <a:tabLst>
                <a:tab pos="446088" algn="l"/>
              </a:tabLst>
            </a:pPr>
            <a:r>
              <a:rPr lang="en-US" altLang="zh-TW" sz="2000" dirty="0">
                <a:ea typeface="微軟正黑體" panose="020B0604030504040204" pitchFamily="34" charset="-120"/>
              </a:rPr>
              <a:t>Simple: </a:t>
            </a:r>
            <a:r>
              <a:rPr lang="zh-TW" altLang="en-US" sz="2000" dirty="0">
                <a:ea typeface="微軟正黑體" panose="020B0604030504040204" pitchFamily="34" charset="-120"/>
              </a:rPr>
              <a:t>底層走 </a:t>
            </a:r>
            <a:r>
              <a:rPr lang="en-US" altLang="zh-TW" sz="2000" dirty="0">
                <a:ea typeface="微軟正黑體" panose="020B0604030504040204" pitchFamily="34" charset="-120"/>
              </a:rPr>
              <a:t>TCP, </a:t>
            </a:r>
            <a:r>
              <a:rPr lang="zh-TW" altLang="en-US" sz="2000" dirty="0">
                <a:ea typeface="微軟正黑體" panose="020B0604030504040204" pitchFamily="34" charset="-120"/>
              </a:rPr>
              <a:t>使用 </a:t>
            </a:r>
            <a:r>
              <a:rPr lang="en-US" altLang="zh-TW" sz="2000" dirty="0">
                <a:ea typeface="微軟正黑體" panose="020B0604030504040204" pitchFamily="34" charset="-120"/>
              </a:rPr>
              <a:t>publish / subscribe </a:t>
            </a:r>
            <a:r>
              <a:rPr lang="zh-TW" altLang="en-US" sz="2000" dirty="0">
                <a:ea typeface="微軟正黑體" panose="020B0604030504040204" pitchFamily="34" charset="-120"/>
              </a:rPr>
              <a:t>方式做非同步傳輸 </a:t>
            </a:r>
          </a:p>
          <a:p>
            <a:pPr fontAlgn="base"/>
            <a:r>
              <a:rPr lang="en-US" altLang="zh-TW" sz="2400" b="1" dirty="0">
                <a:ea typeface="微軟正黑體" panose="020B0604030504040204" pitchFamily="34" charset="-120"/>
              </a:rPr>
              <a:t>MQTT </a:t>
            </a:r>
            <a:r>
              <a:rPr lang="zh-TW" altLang="en-US" sz="2400" b="1" dirty="0">
                <a:ea typeface="微軟正黑體" panose="020B0604030504040204" pitchFamily="34" charset="-120"/>
              </a:rPr>
              <a:t>最主要的通訊架構</a:t>
            </a:r>
            <a:r>
              <a:rPr lang="en-US" altLang="zh-TW" sz="2400" b="1" dirty="0">
                <a:ea typeface="微軟正黑體" panose="020B0604030504040204" pitchFamily="34" charset="-120"/>
              </a:rPr>
              <a:t>, </a:t>
            </a:r>
            <a:r>
              <a:rPr lang="zh-TW" altLang="en-US" sz="2400" b="1" dirty="0">
                <a:ea typeface="微軟正黑體" panose="020B0604030504040204" pitchFamily="34" charset="-120"/>
              </a:rPr>
              <a:t>他會有兩個角色</a:t>
            </a:r>
            <a:r>
              <a:rPr lang="en-US" altLang="zh-TW" sz="2400" b="1" dirty="0">
                <a:ea typeface="微軟正黑體" panose="020B0604030504040204" pitchFamily="34" charset="-120"/>
              </a:rPr>
              <a:t>:</a:t>
            </a:r>
          </a:p>
          <a:p>
            <a:pPr marL="446088" lvl="1" indent="-265113">
              <a:buFont typeface="Arial" panose="020B0604020202020204" pitchFamily="34" charset="0"/>
              <a:buChar char="•"/>
            </a:pPr>
            <a:r>
              <a:rPr lang="en-US" altLang="zh-TW" sz="2000" dirty="0">
                <a:ea typeface="微軟正黑體" panose="020B0604030504040204" pitchFamily="34" charset="-120"/>
              </a:rPr>
              <a:t>Brokers: </a:t>
            </a:r>
            <a:r>
              <a:rPr lang="zh-TW" altLang="en-US" sz="2000" dirty="0">
                <a:ea typeface="微軟正黑體" panose="020B0604030504040204" pitchFamily="34" charset="-120"/>
              </a:rPr>
              <a:t>可以知道那些 </a:t>
            </a:r>
            <a:r>
              <a:rPr lang="en-US" altLang="zh-TW" sz="2000" dirty="0">
                <a:ea typeface="微軟正黑體" panose="020B0604030504040204" pitchFamily="34" charset="-120"/>
              </a:rPr>
              <a:t>client </a:t>
            </a:r>
            <a:r>
              <a:rPr lang="zh-TW" altLang="en-US" sz="2000" dirty="0">
                <a:ea typeface="微軟正黑體" panose="020B0604030504040204" pitchFamily="34" charset="-120"/>
              </a:rPr>
              <a:t>針對那些 </a:t>
            </a:r>
            <a:r>
              <a:rPr lang="en-US" altLang="zh-TW" sz="2000" dirty="0">
                <a:ea typeface="微軟正黑體" panose="020B0604030504040204" pitchFamily="34" charset="-120"/>
              </a:rPr>
              <a:t>topics </a:t>
            </a:r>
            <a:r>
              <a:rPr lang="zh-TW" altLang="en-US" sz="2000" dirty="0">
                <a:ea typeface="微軟正黑體" panose="020B0604030504040204" pitchFamily="34" charset="-120"/>
              </a:rPr>
              <a:t>做了 </a:t>
            </a:r>
            <a:r>
              <a:rPr lang="en-US" altLang="zh-TW" sz="2000" dirty="0">
                <a:ea typeface="微軟正黑體" panose="020B0604030504040204" pitchFamily="34" charset="-120"/>
              </a:rPr>
              <a:t>subscription, </a:t>
            </a:r>
            <a:r>
              <a:rPr lang="zh-TW" altLang="en-US" sz="2000" dirty="0">
                <a:ea typeface="微軟正黑體" panose="020B0604030504040204" pitchFamily="34" charset="-120"/>
              </a:rPr>
              <a:t>並 </a:t>
            </a:r>
            <a:r>
              <a:rPr lang="en-US" altLang="zh-TW" sz="2000" dirty="0">
                <a:ea typeface="微軟正黑體" panose="020B0604030504040204" pitchFamily="34" charset="-120"/>
              </a:rPr>
              <a:t>forward </a:t>
            </a:r>
            <a:r>
              <a:rPr lang="zh-TW" altLang="en-US" sz="2000" dirty="0">
                <a:ea typeface="微軟正黑體" panose="020B0604030504040204" pitchFamily="34" charset="-120"/>
              </a:rPr>
              <a:t>資訊去給 </a:t>
            </a:r>
            <a:r>
              <a:rPr lang="en-US" altLang="zh-TW" sz="2000" dirty="0">
                <a:ea typeface="微軟正黑體" panose="020B0604030504040204" pitchFamily="34" charset="-120"/>
              </a:rPr>
              <a:t>clients</a:t>
            </a:r>
          </a:p>
          <a:p>
            <a:pPr marL="446088" lvl="1" indent="-265113">
              <a:buFont typeface="Arial" panose="020B0604020202020204" pitchFamily="34" charset="0"/>
              <a:buChar char="•"/>
            </a:pPr>
            <a:r>
              <a:rPr lang="en-US" altLang="zh-TW" sz="2000" dirty="0">
                <a:ea typeface="微軟正黑體" panose="020B0604030504040204" pitchFamily="34" charset="-120"/>
              </a:rPr>
              <a:t>Clients: </a:t>
            </a:r>
            <a:r>
              <a:rPr lang="zh-TW" altLang="en-US" sz="2000" dirty="0">
                <a:ea typeface="微軟正黑體" panose="020B0604030504040204" pitchFamily="34" charset="-120"/>
              </a:rPr>
              <a:t>可以去 </a:t>
            </a:r>
            <a:r>
              <a:rPr lang="en-US" altLang="zh-TW" sz="2000" dirty="0">
                <a:ea typeface="微軟正黑體" panose="020B0604030504040204" pitchFamily="34" charset="-120"/>
              </a:rPr>
              <a:t>subscribe </a:t>
            </a:r>
            <a:r>
              <a:rPr lang="zh-TW" altLang="en-US" sz="2000" dirty="0">
                <a:ea typeface="微軟正黑體" panose="020B0604030504040204" pitchFamily="34" charset="-120"/>
              </a:rPr>
              <a:t>也可以去 </a:t>
            </a:r>
            <a:r>
              <a:rPr lang="en-US" altLang="zh-TW" sz="2000" dirty="0">
                <a:ea typeface="微軟正黑體" panose="020B0604030504040204" pitchFamily="34" charset="-120"/>
              </a:rPr>
              <a:t>publish </a:t>
            </a:r>
            <a:r>
              <a:rPr lang="zh-TW" altLang="en-US" sz="2000" dirty="0">
                <a:ea typeface="微軟正黑體" panose="020B0604030504040204" pitchFamily="34" charset="-120"/>
              </a:rPr>
              <a:t>特定的 </a:t>
            </a:r>
            <a:r>
              <a:rPr lang="en-US" altLang="zh-TW" sz="2000" dirty="0">
                <a:ea typeface="微軟正黑體" panose="020B0604030504040204" pitchFamily="34" charset="-120"/>
              </a:rPr>
              <a:t>topics</a:t>
            </a:r>
          </a:p>
          <a:p>
            <a:pPr fontAlgn="base"/>
            <a:r>
              <a:rPr lang="zh-TW" altLang="en-US" sz="2000" dirty="0">
                <a:ea typeface="微軟正黑體" panose="020B0604030504040204" pitchFamily="34" charset="-120"/>
              </a:rPr>
              <a:t>所以他的網路就是就是有一堆 </a:t>
            </a:r>
            <a:r>
              <a:rPr lang="en-US" altLang="zh-TW" sz="2000" dirty="0">
                <a:ea typeface="微軟正黑體" panose="020B0604030504040204" pitchFamily="34" charset="-120"/>
              </a:rPr>
              <a:t>Clients (</a:t>
            </a:r>
            <a:r>
              <a:rPr lang="zh-TW" altLang="en-US" sz="2000" dirty="0">
                <a:ea typeface="微軟正黑體" panose="020B0604030504040204" pitchFamily="34" charset="-120"/>
              </a:rPr>
              <a:t>可以做 </a:t>
            </a:r>
            <a:r>
              <a:rPr lang="en-US" altLang="zh-TW" sz="2000" dirty="0">
                <a:ea typeface="微軟正黑體" panose="020B0604030504040204" pitchFamily="34" charset="-120"/>
              </a:rPr>
              <a:t>publisher / subscriber), </a:t>
            </a:r>
            <a:r>
              <a:rPr lang="zh-TW" altLang="en-US" sz="2000" dirty="0">
                <a:ea typeface="微軟正黑體" panose="020B0604030504040204" pitchFamily="34" charset="-120"/>
              </a:rPr>
              <a:t>會連接到 </a:t>
            </a:r>
            <a:r>
              <a:rPr lang="en-US" altLang="zh-TW" sz="2000" dirty="0">
                <a:ea typeface="微軟正黑體" panose="020B0604030504040204" pitchFamily="34" charset="-120"/>
              </a:rPr>
              <a:t>Broker, </a:t>
            </a:r>
            <a:r>
              <a:rPr lang="zh-TW" altLang="en-US" sz="2000" dirty="0">
                <a:ea typeface="微軟正黑體" panose="020B0604030504040204" pitchFamily="34" charset="-120"/>
              </a:rPr>
              <a:t>由 </a:t>
            </a:r>
            <a:r>
              <a:rPr lang="en-US" altLang="zh-TW" sz="2000" dirty="0">
                <a:ea typeface="微軟正黑體" panose="020B0604030504040204" pitchFamily="34" charset="-120"/>
              </a:rPr>
              <a:t>Broker </a:t>
            </a:r>
            <a:r>
              <a:rPr lang="zh-TW" altLang="en-US" sz="2000" dirty="0">
                <a:ea typeface="微軟正黑體" panose="020B0604030504040204" pitchFamily="34" charset="-120"/>
              </a:rPr>
              <a:t>去轉送這些 </a:t>
            </a:r>
            <a:r>
              <a:rPr lang="en-US" altLang="zh-TW" sz="2000" dirty="0">
                <a:ea typeface="微軟正黑體" panose="020B0604030504040204" pitchFamily="34" charset="-120"/>
              </a:rPr>
              <a:t>Topics (Publisher to subscribers)</a:t>
            </a:r>
            <a:br>
              <a:rPr lang="en-US" altLang="zh-TW" sz="2000" dirty="0">
                <a:ea typeface="微軟正黑體" panose="020B0604030504040204" pitchFamily="34" charset="-120"/>
              </a:rPr>
            </a:br>
            <a:r>
              <a:rPr lang="zh-TW" altLang="en-US" sz="2000" dirty="0">
                <a:ea typeface="微軟正黑體" panose="020B0604030504040204" pitchFamily="34" charset="-120"/>
              </a:rPr>
              <a:t>最簡單的做法就把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架成 </a:t>
            </a:r>
            <a:r>
              <a:rPr lang="en-US" altLang="zh-TW" sz="2000" dirty="0">
                <a:ea typeface="微軟正黑體" panose="020B0604030504040204" pitchFamily="34" charset="-120"/>
              </a:rPr>
              <a:t>MQTT Broker, </a:t>
            </a:r>
            <a:r>
              <a:rPr lang="zh-TW" altLang="en-US" sz="2000" dirty="0">
                <a:ea typeface="微軟正黑體" panose="020B0604030504040204" pitchFamily="34" charset="-120"/>
              </a:rPr>
              <a:t>然後有一堆 </a:t>
            </a:r>
            <a:r>
              <a:rPr lang="en-US" altLang="zh-TW" sz="2000" dirty="0">
                <a:ea typeface="微軟正黑體" panose="020B0604030504040204" pitchFamily="34" charset="-120"/>
              </a:rPr>
              <a:t>Clients </a:t>
            </a:r>
            <a:r>
              <a:rPr lang="zh-TW" altLang="en-US" sz="2000" dirty="0">
                <a:ea typeface="微軟正黑體" panose="020B0604030504040204" pitchFamily="34" charset="-120"/>
              </a:rPr>
              <a:t>為 </a:t>
            </a:r>
            <a:r>
              <a:rPr lang="en-US" altLang="zh-TW" sz="2000" dirty="0">
                <a:ea typeface="微軟正黑體" panose="020B0604030504040204" pitchFamily="34" charset="-120"/>
              </a:rPr>
              <a:t>MQTT Clients </a:t>
            </a:r>
            <a:r>
              <a:rPr lang="zh-TW" altLang="en-US" sz="2000" dirty="0">
                <a:ea typeface="微軟正黑體" panose="020B0604030504040204" pitchFamily="34" charset="-120"/>
              </a:rPr>
              <a:t>並都跟 </a:t>
            </a:r>
            <a:r>
              <a:rPr lang="en-US" altLang="zh-TW" sz="2000" dirty="0">
                <a:ea typeface="微軟正黑體" panose="020B0604030504040204" pitchFamily="34" charset="-120"/>
              </a:rPr>
              <a:t>Broker </a:t>
            </a:r>
            <a:r>
              <a:rPr lang="zh-TW" altLang="en-US" sz="2000" dirty="0">
                <a:ea typeface="微軟正黑體" panose="020B0604030504040204" pitchFamily="34" charset="-120"/>
              </a:rPr>
              <a:t>做相連</a:t>
            </a:r>
            <a:r>
              <a:rPr lang="en-US" altLang="zh-TW" sz="2000" dirty="0">
                <a:ea typeface="微軟正黑體" panose="020B0604030504040204" pitchFamily="34" charset="-120"/>
              </a:rPr>
              <a:t>, </a:t>
            </a:r>
            <a:r>
              <a:rPr lang="zh-TW" altLang="en-US" sz="2000" dirty="0">
                <a:ea typeface="微軟正黑體" panose="020B0604030504040204" pitchFamily="34" charset="-120"/>
              </a:rPr>
              <a:t>之後彼此就靠 </a:t>
            </a:r>
            <a:r>
              <a:rPr lang="en-US" altLang="zh-TW" sz="2000" dirty="0">
                <a:ea typeface="微軟正黑體" panose="020B0604030504040204" pitchFamily="34" charset="-120"/>
              </a:rPr>
              <a:t>MQTT Protocol </a:t>
            </a:r>
            <a:r>
              <a:rPr lang="zh-TW" altLang="en-US" sz="2000" dirty="0">
                <a:ea typeface="微軟正黑體" panose="020B0604030504040204" pitchFamily="34" charset="-120"/>
              </a:rPr>
              <a:t>做資料的傳遞了</a:t>
            </a:r>
            <a:endParaRPr lang="en-US" altLang="zh-TW" sz="2000" dirty="0">
              <a:ea typeface="微軟正黑體" panose="020B0604030504040204" pitchFamily="34" charset="-120"/>
            </a:endParaRPr>
          </a:p>
        </p:txBody>
      </p:sp>
    </p:spTree>
    <p:extLst>
      <p:ext uri="{BB962C8B-B14F-4D97-AF65-F5344CB8AC3E}">
        <p14:creationId xmlns:p14="http://schemas.microsoft.com/office/powerpoint/2010/main" val="630657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lvl="0">
              <a:lnSpc>
                <a:spcPct val="100000"/>
              </a:lnSpc>
              <a:spcBef>
                <a:spcPts val="0"/>
              </a:spcBef>
              <a:defRPr/>
            </a:pPr>
            <a:r>
              <a:rPr lang="en-US" altLang="zh-TW" b="1" dirty="0">
                <a:latin typeface="+mn-lt"/>
                <a:ea typeface="微軟正黑體" panose="020B0604030504040204" pitchFamily="34" charset="-120"/>
              </a:rPr>
              <a:t>MQTT </a:t>
            </a:r>
            <a:r>
              <a:rPr lang="en-US" altLang="zh-TW" b="1" dirty="0" err="1">
                <a:latin typeface="+mn-lt"/>
                <a:ea typeface="微軟正黑體" panose="020B0604030504040204" pitchFamily="34" charset="-120"/>
              </a:rPr>
              <a:t>v.s</a:t>
            </a:r>
            <a:r>
              <a:rPr lang="en-US" altLang="zh-TW" b="1" dirty="0">
                <a:latin typeface="+mn-lt"/>
                <a:ea typeface="微軟正黑體" panose="020B0604030504040204" pitchFamily="34" charset="-120"/>
              </a:rPr>
              <a:t>. CoAP vs HTTP</a:t>
            </a:r>
          </a:p>
        </p:txBody>
      </p:sp>
      <p:sp>
        <p:nvSpPr>
          <p:cNvPr id="7" name="文字方塊 6">
            <a:extLst>
              <a:ext uri="{FF2B5EF4-FFF2-40B4-BE49-F238E27FC236}">
                <a16:creationId xmlns:a16="http://schemas.microsoft.com/office/drawing/2014/main" id="{B1C5B5F8-D0F6-416F-9D61-3D989416B908}"/>
              </a:ext>
            </a:extLst>
          </p:cNvPr>
          <p:cNvSpPr txBox="1"/>
          <p:nvPr/>
        </p:nvSpPr>
        <p:spPr>
          <a:xfrm>
            <a:off x="191911" y="1072896"/>
            <a:ext cx="11774310" cy="2985433"/>
          </a:xfrm>
          <a:prstGeom prst="rect">
            <a:avLst/>
          </a:prstGeom>
          <a:noFill/>
        </p:spPr>
        <p:txBody>
          <a:bodyPr wrap="square" rtlCol="0">
            <a:spAutoFit/>
          </a:bodyPr>
          <a:lstStyle/>
          <a:p>
            <a:pPr fontAlgn="base"/>
            <a:r>
              <a:rPr lang="en-US" altLang="zh-TW" sz="2400" b="1" dirty="0">
                <a:ea typeface="微軟正黑體" panose="020B0604030504040204" pitchFamily="34" charset="-120"/>
              </a:rPr>
              <a:t>MQTT </a:t>
            </a:r>
            <a:r>
              <a:rPr lang="zh-TW" altLang="en-US" sz="2400" b="1" dirty="0">
                <a:ea typeface="微軟正黑體" panose="020B0604030504040204" pitchFamily="34" charset="-120"/>
              </a:rPr>
              <a:t>和 </a:t>
            </a:r>
            <a:r>
              <a:rPr lang="en-US" altLang="zh-TW" sz="2400" b="1" dirty="0">
                <a:ea typeface="微軟正黑體" panose="020B0604030504040204" pitchFamily="34" charset="-120"/>
              </a:rPr>
              <a:t>HTTP </a:t>
            </a:r>
            <a:r>
              <a:rPr lang="zh-TW" altLang="en-US" sz="2400" b="1" dirty="0">
                <a:ea typeface="微軟正黑體" panose="020B0604030504040204" pitchFamily="34" charset="-120"/>
              </a:rPr>
              <a:t>的比較 </a:t>
            </a:r>
            <a:r>
              <a:rPr lang="en-US" altLang="zh-TW" sz="2400" b="1" dirty="0">
                <a:ea typeface="微軟正黑體" panose="020B0604030504040204" pitchFamily="34" charset="-120"/>
              </a:rPr>
              <a:t> </a:t>
            </a:r>
          </a:p>
          <a:p>
            <a:pPr marL="361950" indent="-180975" fontAlgn="base">
              <a:buFont typeface="Arial" panose="020B0604020202020204" pitchFamily="34" charset="0"/>
              <a:buChar char="•"/>
            </a:pPr>
            <a:r>
              <a:rPr lang="zh-TW" altLang="en-US" sz="2000" dirty="0">
                <a:ea typeface="微軟正黑體" panose="020B0604030504040204" pitchFamily="34" charset="-120"/>
              </a:rPr>
              <a:t>以 </a:t>
            </a:r>
            <a:r>
              <a:rPr lang="en-US" altLang="zh-TW" sz="2000" dirty="0">
                <a:ea typeface="微軟正黑體" panose="020B0604030504040204" pitchFamily="34" charset="-120"/>
              </a:rPr>
              <a:t>lightweight </a:t>
            </a:r>
            <a:r>
              <a:rPr lang="zh-TW" altLang="en-US" sz="2000" dirty="0">
                <a:ea typeface="微軟正黑體" panose="020B0604030504040204" pitchFamily="34" charset="-120"/>
              </a:rPr>
              <a:t>需求來說 </a:t>
            </a:r>
            <a:r>
              <a:rPr lang="en-US" altLang="zh-TW" sz="2000" dirty="0">
                <a:ea typeface="微軟正黑體" panose="020B0604030504040204" pitchFamily="34" charset="-120"/>
              </a:rPr>
              <a:t>MQTT </a:t>
            </a:r>
            <a:r>
              <a:rPr lang="zh-TW" altLang="en-US" sz="2000" dirty="0">
                <a:ea typeface="微軟正黑體" panose="020B0604030504040204" pitchFamily="34" charset="-120"/>
              </a:rPr>
              <a:t>是比較合適</a:t>
            </a:r>
            <a:endParaRPr lang="en-US" altLang="zh-TW" sz="2000" dirty="0">
              <a:ea typeface="微軟正黑體" panose="020B0604030504040204" pitchFamily="34" charset="-120"/>
            </a:endParaRPr>
          </a:p>
          <a:p>
            <a:pPr marL="361950" indent="-180975" fontAlgn="base">
              <a:buFont typeface="Arial" panose="020B0604020202020204" pitchFamily="34" charset="0"/>
              <a:buChar char="•"/>
            </a:pPr>
            <a:r>
              <a:rPr lang="zh-TW" altLang="en-US" sz="2000" dirty="0">
                <a:ea typeface="微軟正黑體" panose="020B0604030504040204" pitchFamily="34" charset="-120"/>
              </a:rPr>
              <a:t>若有資料要由 </a:t>
            </a:r>
            <a:r>
              <a:rPr lang="en-US" altLang="zh-TW" sz="2000" dirty="0">
                <a:ea typeface="微軟正黑體" panose="020B0604030504040204" pitchFamily="34" charset="-120"/>
              </a:rPr>
              <a:t>Server push </a:t>
            </a:r>
            <a:r>
              <a:rPr lang="zh-TW" altLang="en-US" sz="2000" dirty="0">
                <a:ea typeface="微軟正黑體" panose="020B0604030504040204" pitchFamily="34" charset="-120"/>
              </a:rPr>
              <a:t>到 </a:t>
            </a:r>
            <a:r>
              <a:rPr lang="en-US" altLang="zh-TW" sz="2000" dirty="0">
                <a:ea typeface="微軟正黑體" panose="020B0604030504040204" pitchFamily="34" charset="-120"/>
              </a:rPr>
              <a:t>Client, HTTP</a:t>
            </a:r>
            <a:r>
              <a:rPr lang="zh-TW" altLang="en-US" sz="2000" dirty="0">
                <a:ea typeface="微軟正黑體" panose="020B0604030504040204" pitchFamily="34" charset="-120"/>
              </a:rPr>
              <a:t>得靠 </a:t>
            </a:r>
            <a:r>
              <a:rPr lang="en-US" altLang="zh-TW" sz="2000" dirty="0">
                <a:ea typeface="微軟正黑體" panose="020B0604030504040204" pitchFamily="34" charset="-120"/>
              </a:rPr>
              <a:t>polling </a:t>
            </a:r>
            <a:r>
              <a:rPr lang="zh-TW" altLang="en-US" sz="2000" dirty="0">
                <a:ea typeface="微軟正黑體" panose="020B0604030504040204" pitchFamily="34" charset="-120"/>
              </a:rPr>
              <a:t>也是一個比較麻煩的地方</a:t>
            </a:r>
            <a:r>
              <a:rPr lang="en-US" altLang="zh-TW" sz="2000" dirty="0">
                <a:ea typeface="微軟正黑體" panose="020B0604030504040204" pitchFamily="34" charset="-120"/>
              </a:rPr>
              <a:t>; MQTT </a:t>
            </a:r>
            <a:r>
              <a:rPr lang="zh-TW" altLang="en-US" sz="2000" dirty="0">
                <a:ea typeface="微軟正黑體" panose="020B0604030504040204" pitchFamily="34" charset="-120"/>
              </a:rPr>
              <a:t>則可以用 </a:t>
            </a:r>
            <a:r>
              <a:rPr lang="en-US" altLang="zh-TW" sz="2000" dirty="0">
                <a:ea typeface="微軟正黑體" panose="020B0604030504040204" pitchFamily="34" charset="-120"/>
              </a:rPr>
              <a:t>Publish </a:t>
            </a:r>
            <a:r>
              <a:rPr lang="zh-TW" altLang="en-US" sz="2000" dirty="0">
                <a:ea typeface="微軟正黑體" panose="020B0604030504040204" pitchFamily="34" charset="-120"/>
              </a:rPr>
              <a:t>的方式將資料由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送給 </a:t>
            </a:r>
            <a:r>
              <a:rPr lang="en-US" altLang="zh-TW" sz="2000" dirty="0">
                <a:ea typeface="微軟正黑體" panose="020B0604030504040204" pitchFamily="34" charset="-120"/>
              </a:rPr>
              <a:t>Clients, </a:t>
            </a:r>
            <a:r>
              <a:rPr lang="zh-TW" altLang="en-US" sz="2000" dirty="0">
                <a:ea typeface="微軟正黑體" panose="020B0604030504040204" pitchFamily="34" charset="-120"/>
              </a:rPr>
              <a:t>因為 </a:t>
            </a:r>
            <a:r>
              <a:rPr lang="en-US" altLang="zh-TW" sz="2000" dirty="0">
                <a:ea typeface="微軟正黑體" panose="020B0604030504040204" pitchFamily="34" charset="-120"/>
              </a:rPr>
              <a:t>Broker </a:t>
            </a:r>
            <a:r>
              <a:rPr lang="zh-TW" altLang="en-US" sz="2000" dirty="0">
                <a:ea typeface="微軟正黑體" panose="020B0604030504040204" pitchFamily="34" charset="-120"/>
              </a:rPr>
              <a:t>會有所有 </a:t>
            </a:r>
            <a:r>
              <a:rPr lang="en-US" altLang="zh-TW" sz="2000" dirty="0">
                <a:ea typeface="微軟正黑體" panose="020B0604030504040204" pitchFamily="34" charset="-120"/>
              </a:rPr>
              <a:t>Subscribers </a:t>
            </a:r>
            <a:r>
              <a:rPr lang="zh-TW" altLang="en-US" sz="2000" dirty="0">
                <a:ea typeface="微軟正黑體" panose="020B0604030504040204" pitchFamily="34" charset="-120"/>
              </a:rPr>
              <a:t>的資訊</a:t>
            </a:r>
            <a:r>
              <a:rPr lang="en-US" altLang="zh-TW" sz="2000" dirty="0">
                <a:ea typeface="微軟正黑體" panose="020B0604030504040204" pitchFamily="34" charset="-120"/>
              </a:rPr>
              <a:t>, </a:t>
            </a:r>
            <a:r>
              <a:rPr lang="zh-TW" altLang="en-US" sz="2000" dirty="0">
                <a:ea typeface="微軟正黑體" panose="020B0604030504040204" pitchFamily="34" charset="-120"/>
              </a:rPr>
              <a:t>並可以跟他們保持連線</a:t>
            </a:r>
            <a:endParaRPr lang="en-US" altLang="zh-TW" sz="2000" dirty="0">
              <a:ea typeface="微軟正黑體" panose="020B0604030504040204" pitchFamily="34" charset="-120"/>
            </a:endParaRPr>
          </a:p>
          <a:p>
            <a:pPr fontAlgn="base"/>
            <a:r>
              <a:rPr lang="en-US" altLang="zh-TW" sz="2400" b="1" dirty="0">
                <a:ea typeface="微軟正黑體" panose="020B0604030504040204" pitchFamily="34" charset="-120"/>
              </a:rPr>
              <a:t>CoAP </a:t>
            </a:r>
            <a:r>
              <a:rPr lang="zh-TW" altLang="en-US" sz="2400" b="1" dirty="0">
                <a:ea typeface="微軟正黑體" panose="020B0604030504040204" pitchFamily="34" charset="-120"/>
              </a:rPr>
              <a:t>和 </a:t>
            </a:r>
            <a:r>
              <a:rPr lang="en-US" altLang="zh-TW" sz="2400" b="1" dirty="0">
                <a:ea typeface="微軟正黑體" panose="020B0604030504040204" pitchFamily="34" charset="-120"/>
              </a:rPr>
              <a:t>MQTT</a:t>
            </a:r>
            <a:r>
              <a:rPr lang="zh-TW" altLang="en-US" sz="2400" b="1" dirty="0">
                <a:ea typeface="微軟正黑體" panose="020B0604030504040204" pitchFamily="34" charset="-120"/>
              </a:rPr>
              <a:t>、</a:t>
            </a:r>
            <a:r>
              <a:rPr lang="en-US" altLang="zh-TW" sz="2400" b="1" dirty="0">
                <a:ea typeface="微軟正黑體" panose="020B0604030504040204" pitchFamily="34" charset="-120"/>
              </a:rPr>
              <a:t>HTTP </a:t>
            </a:r>
            <a:r>
              <a:rPr lang="zh-TW" altLang="en-US" sz="2400" b="1" dirty="0">
                <a:ea typeface="微軟正黑體" panose="020B0604030504040204" pitchFamily="34" charset="-120"/>
              </a:rPr>
              <a:t>的比較</a:t>
            </a:r>
            <a:endParaRPr lang="en-US" altLang="zh-TW" sz="2400" b="1" dirty="0">
              <a:ea typeface="微軟正黑體" panose="020B0604030504040204" pitchFamily="34" charset="-120"/>
            </a:endParaRPr>
          </a:p>
          <a:p>
            <a:pPr marL="361950" indent="-180975" fontAlgn="base">
              <a:buFont typeface="Arial" panose="020B0604020202020204" pitchFamily="34" charset="0"/>
              <a:buChar char="•"/>
            </a:pPr>
            <a:r>
              <a:rPr lang="en-US" altLang="zh-TW" sz="2000" dirty="0">
                <a:ea typeface="微軟正黑體" panose="020B0604030504040204" pitchFamily="34" charset="-120"/>
              </a:rPr>
              <a:t>MQTT</a:t>
            </a:r>
            <a:r>
              <a:rPr lang="zh-TW" altLang="en-US" sz="2000" dirty="0">
                <a:ea typeface="微軟正黑體" panose="020B0604030504040204" pitchFamily="34" charset="-120"/>
              </a:rPr>
              <a:t>底層用</a:t>
            </a:r>
            <a:r>
              <a:rPr lang="en-US" altLang="zh-TW" sz="2000" dirty="0">
                <a:ea typeface="微軟正黑體" panose="020B0604030504040204" pitchFamily="34" charset="-120"/>
              </a:rPr>
              <a:t>TCP</a:t>
            </a:r>
            <a:r>
              <a:rPr lang="zh-TW" altLang="en-US" sz="2000" dirty="0">
                <a:ea typeface="微軟正黑體" panose="020B0604030504040204" pitchFamily="34" charset="-120"/>
              </a:rPr>
              <a:t>而</a:t>
            </a:r>
            <a:r>
              <a:rPr lang="en-US" altLang="zh-TW" sz="2000" dirty="0">
                <a:ea typeface="微軟正黑體" panose="020B0604030504040204" pitchFamily="34" charset="-120"/>
              </a:rPr>
              <a:t>CoAP </a:t>
            </a:r>
            <a:r>
              <a:rPr lang="zh-TW" altLang="en-US" sz="2000" dirty="0">
                <a:ea typeface="微軟正黑體" panose="020B0604030504040204" pitchFamily="34" charset="-120"/>
              </a:rPr>
              <a:t>底層用 </a:t>
            </a:r>
            <a:r>
              <a:rPr lang="en-US" altLang="zh-TW" sz="2000" dirty="0">
                <a:ea typeface="微軟正黑體" panose="020B0604030504040204" pitchFamily="34" charset="-120"/>
              </a:rPr>
              <a:t>UDP, </a:t>
            </a:r>
            <a:r>
              <a:rPr lang="zh-TW" altLang="en-US" sz="2000" dirty="0">
                <a:ea typeface="微軟正黑體" panose="020B0604030504040204" pitchFamily="34" charset="-120"/>
              </a:rPr>
              <a:t>所以</a:t>
            </a:r>
            <a:r>
              <a:rPr lang="en-US" altLang="zh-TW" sz="2000" dirty="0">
                <a:ea typeface="微軟正黑體" panose="020B0604030504040204" pitchFamily="34" charset="-120"/>
              </a:rPr>
              <a:t>CoAP</a:t>
            </a:r>
            <a:r>
              <a:rPr lang="zh-TW" altLang="en-US" sz="2000" dirty="0">
                <a:ea typeface="微軟正黑體" panose="020B0604030504040204" pitchFamily="34" charset="-120"/>
              </a:rPr>
              <a:t>底層傳輸是可能會 </a:t>
            </a:r>
            <a:r>
              <a:rPr lang="en-US" altLang="zh-TW" sz="2000" dirty="0">
                <a:ea typeface="微軟正黑體" panose="020B0604030504040204" pitchFamily="34" charset="-120"/>
              </a:rPr>
              <a:t>lost </a:t>
            </a:r>
            <a:r>
              <a:rPr lang="zh-TW" altLang="en-US" sz="2000" dirty="0">
                <a:ea typeface="微軟正黑體" panose="020B0604030504040204" pitchFamily="34" charset="-120"/>
              </a:rPr>
              <a:t>的</a:t>
            </a:r>
            <a:r>
              <a:rPr lang="en-US" altLang="zh-TW" sz="2000" dirty="0">
                <a:ea typeface="微軟正黑體" panose="020B0604030504040204" pitchFamily="34" charset="-120"/>
              </a:rPr>
              <a:t>, </a:t>
            </a:r>
            <a:r>
              <a:rPr lang="zh-TW" altLang="en-US" sz="2000" dirty="0">
                <a:ea typeface="微軟正黑體" panose="020B0604030504040204" pitchFamily="34" charset="-120"/>
              </a:rPr>
              <a:t>不過 </a:t>
            </a:r>
            <a:r>
              <a:rPr lang="en-US" altLang="zh-TW" sz="2000" dirty="0">
                <a:ea typeface="微軟正黑體" panose="020B0604030504040204" pitchFamily="34" charset="-120"/>
              </a:rPr>
              <a:t>CoAP </a:t>
            </a:r>
            <a:r>
              <a:rPr lang="zh-TW" altLang="en-US" sz="2000" dirty="0">
                <a:ea typeface="微軟正黑體" panose="020B0604030504040204" pitchFamily="34" charset="-120"/>
              </a:rPr>
              <a:t>應用層會依造傳輸需要做 </a:t>
            </a:r>
            <a:r>
              <a:rPr lang="en-US" altLang="zh-TW" sz="2000" dirty="0">
                <a:ea typeface="微軟正黑體" panose="020B0604030504040204" pitchFamily="34" charset="-120"/>
              </a:rPr>
              <a:t>reliable transmission (</a:t>
            </a:r>
            <a:r>
              <a:rPr lang="zh-TW" altLang="en-US" sz="2000" dirty="0">
                <a:ea typeface="微軟正黑體" panose="020B0604030504040204" pitchFamily="34" charset="-120"/>
              </a:rPr>
              <a:t>有 </a:t>
            </a:r>
            <a:r>
              <a:rPr lang="en-US" altLang="zh-TW" sz="2000" dirty="0">
                <a:ea typeface="微軟正黑體" panose="020B0604030504040204" pitchFamily="34" charset="-120"/>
              </a:rPr>
              <a:t>ACK </a:t>
            </a:r>
            <a:r>
              <a:rPr lang="zh-TW" altLang="en-US" sz="2000" dirty="0">
                <a:ea typeface="微軟正黑體" panose="020B0604030504040204" pitchFamily="34" charset="-120"/>
              </a:rPr>
              <a:t>的那種</a:t>
            </a:r>
            <a:r>
              <a:rPr lang="en-US" altLang="zh-TW" sz="2000" dirty="0">
                <a:ea typeface="微軟正黑體" panose="020B0604030504040204" pitchFamily="34" charset="-120"/>
              </a:rPr>
              <a:t>) </a:t>
            </a:r>
          </a:p>
          <a:p>
            <a:pPr marL="361950" indent="-180975" fontAlgn="base">
              <a:buFont typeface="Arial" panose="020B0604020202020204" pitchFamily="34" charset="0"/>
              <a:buChar char="•"/>
            </a:pPr>
            <a:r>
              <a:rPr lang="en-US" altLang="zh-TW" sz="2000" dirty="0">
                <a:ea typeface="微軟正黑體" panose="020B0604030504040204" pitchFamily="34" charset="-120"/>
              </a:rPr>
              <a:t>CoAP</a:t>
            </a:r>
            <a:r>
              <a:rPr lang="zh-TW" altLang="en-US" sz="2000" dirty="0">
                <a:ea typeface="微軟正黑體" panose="020B0604030504040204" pitchFamily="34" charset="-120"/>
              </a:rPr>
              <a:t>其實是有點類似 </a:t>
            </a:r>
            <a:r>
              <a:rPr lang="en-US" altLang="zh-TW" sz="2000" dirty="0">
                <a:ea typeface="微軟正黑體" panose="020B0604030504040204" pitchFamily="34" charset="-120"/>
              </a:rPr>
              <a:t>HTTP </a:t>
            </a:r>
            <a:r>
              <a:rPr lang="zh-TW" altLang="en-US" sz="2000" dirty="0">
                <a:ea typeface="微軟正黑體" panose="020B0604030504040204" pitchFamily="34" charset="-120"/>
              </a:rPr>
              <a:t>使用 </a:t>
            </a:r>
            <a:r>
              <a:rPr lang="en-US" altLang="zh-TW" sz="2000" dirty="0">
                <a:ea typeface="微軟正黑體" panose="020B0604030504040204" pitchFamily="34" charset="-120"/>
              </a:rPr>
              <a:t>client/server </a:t>
            </a:r>
            <a:r>
              <a:rPr lang="zh-TW" altLang="en-US" sz="2000" dirty="0">
                <a:ea typeface="微軟正黑體" panose="020B0604030504040204" pitchFamily="34" charset="-120"/>
              </a:rPr>
              <a:t>架構</a:t>
            </a:r>
            <a:r>
              <a:rPr lang="en-US" altLang="zh-TW" sz="2000" dirty="0">
                <a:ea typeface="微軟正黑體" panose="020B0604030504040204" pitchFamily="34" charset="-120"/>
              </a:rPr>
              <a:t>, </a:t>
            </a:r>
            <a:r>
              <a:rPr lang="zh-TW" altLang="en-US" sz="2000" dirty="0">
                <a:ea typeface="微軟正黑體" panose="020B0604030504040204" pitchFamily="34" charset="-120"/>
              </a:rPr>
              <a:t>但是他多提供了如 </a:t>
            </a:r>
            <a:r>
              <a:rPr lang="en-US" altLang="zh-TW" sz="2000" dirty="0">
                <a:ea typeface="微軟正黑體" panose="020B0604030504040204" pitchFamily="34" charset="-120"/>
              </a:rPr>
              <a:t>Observer </a:t>
            </a:r>
            <a:r>
              <a:rPr lang="zh-TW" altLang="en-US" sz="2000" dirty="0">
                <a:ea typeface="微軟正黑體" panose="020B0604030504040204" pitchFamily="34" charset="-120"/>
              </a:rPr>
              <a:t>的功能</a:t>
            </a:r>
            <a:r>
              <a:rPr lang="en-US" altLang="zh-TW" sz="2000" dirty="0">
                <a:ea typeface="微軟正黑體" panose="020B0604030504040204" pitchFamily="34" charset="-120"/>
              </a:rPr>
              <a:t>, </a:t>
            </a:r>
            <a:r>
              <a:rPr lang="zh-TW" altLang="en-US" sz="2000" dirty="0">
                <a:ea typeface="微軟正黑體" panose="020B0604030504040204" pitchFamily="34" charset="-120"/>
              </a:rPr>
              <a:t>也就是可以讓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在 </a:t>
            </a:r>
            <a:r>
              <a:rPr lang="en-US" altLang="zh-TW" sz="2000" dirty="0">
                <a:ea typeface="微軟正黑體" panose="020B0604030504040204" pitchFamily="34" charset="-120"/>
              </a:rPr>
              <a:t>state change </a:t>
            </a:r>
            <a:r>
              <a:rPr lang="zh-TW" altLang="en-US" sz="2000" dirty="0">
                <a:ea typeface="微軟正黑體" panose="020B0604030504040204" pitchFamily="34" charset="-120"/>
              </a:rPr>
              <a:t>或其他 </a:t>
            </a:r>
            <a:r>
              <a:rPr lang="en-US" altLang="zh-TW" sz="2000" dirty="0">
                <a:ea typeface="微軟正黑體" panose="020B0604030504040204" pitchFamily="34" charset="-120"/>
              </a:rPr>
              <a:t>event </a:t>
            </a:r>
            <a:r>
              <a:rPr lang="zh-TW" altLang="en-US" sz="2000" dirty="0">
                <a:ea typeface="微軟正黑體" panose="020B0604030504040204" pitchFamily="34" charset="-120"/>
              </a:rPr>
              <a:t>的時候將訊息由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主動傳遞給 </a:t>
            </a:r>
            <a:r>
              <a:rPr lang="en-US" altLang="zh-TW" sz="2000" dirty="0">
                <a:ea typeface="微軟正黑體" panose="020B0604030504040204" pitchFamily="34" charset="-120"/>
              </a:rPr>
              <a:t>Clients (without client polling) </a:t>
            </a:r>
          </a:p>
        </p:txBody>
      </p:sp>
    </p:spTree>
    <p:extLst>
      <p:ext uri="{BB962C8B-B14F-4D97-AF65-F5344CB8AC3E}">
        <p14:creationId xmlns:p14="http://schemas.microsoft.com/office/powerpoint/2010/main" val="448482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lvl="0">
              <a:lnSpc>
                <a:spcPct val="100000"/>
              </a:lnSpc>
              <a:spcBef>
                <a:spcPts val="0"/>
              </a:spcBef>
              <a:defRPr/>
            </a:pPr>
            <a:r>
              <a:rPr lang="en-US" altLang="zh-TW" b="1" dirty="0">
                <a:latin typeface="+mn-lt"/>
                <a:ea typeface="微軟正黑體" panose="020B0604030504040204" pitchFamily="34" charset="-120"/>
              </a:rPr>
              <a:t>MQTT </a:t>
            </a:r>
            <a:r>
              <a:rPr lang="en-US" altLang="zh-TW" b="1" dirty="0" err="1">
                <a:latin typeface="+mn-lt"/>
                <a:ea typeface="微軟正黑體" panose="020B0604030504040204" pitchFamily="34" charset="-120"/>
              </a:rPr>
              <a:t>v.s</a:t>
            </a:r>
            <a:r>
              <a:rPr lang="en-US" altLang="zh-TW" b="1" dirty="0">
                <a:latin typeface="+mn-lt"/>
                <a:ea typeface="微軟正黑體" panose="020B0604030504040204" pitchFamily="34" charset="-120"/>
              </a:rPr>
              <a:t>. CoAP vs HTTP</a:t>
            </a:r>
          </a:p>
        </p:txBody>
      </p:sp>
      <p:sp>
        <p:nvSpPr>
          <p:cNvPr id="7" name="文字方塊 6">
            <a:extLst>
              <a:ext uri="{FF2B5EF4-FFF2-40B4-BE49-F238E27FC236}">
                <a16:creationId xmlns:a16="http://schemas.microsoft.com/office/drawing/2014/main" id="{B1C5B5F8-D0F6-416F-9D61-3D989416B908}"/>
              </a:ext>
            </a:extLst>
          </p:cNvPr>
          <p:cNvSpPr txBox="1"/>
          <p:nvPr/>
        </p:nvSpPr>
        <p:spPr>
          <a:xfrm>
            <a:off x="191911" y="1072896"/>
            <a:ext cx="11774310" cy="5262979"/>
          </a:xfrm>
          <a:prstGeom prst="rect">
            <a:avLst/>
          </a:prstGeom>
          <a:noFill/>
        </p:spPr>
        <p:txBody>
          <a:bodyPr wrap="square" rtlCol="0">
            <a:spAutoFit/>
          </a:bodyPr>
          <a:lstStyle/>
          <a:p>
            <a:pPr fontAlgn="base"/>
            <a:r>
              <a:rPr lang="zh-TW" altLang="en-US" sz="2000" dirty="0">
                <a:ea typeface="微軟正黑體" panose="020B0604030504040204" pitchFamily="34" charset="-120"/>
              </a:rPr>
              <a:t>所以這個需求架構到底是用 </a:t>
            </a:r>
            <a:r>
              <a:rPr lang="en-US" altLang="zh-TW" sz="2000" dirty="0">
                <a:ea typeface="微軟正黑體" panose="020B0604030504040204" pitchFamily="34" charset="-120"/>
              </a:rPr>
              <a:t>MQTT </a:t>
            </a:r>
            <a:r>
              <a:rPr lang="zh-TW" altLang="en-US" sz="2000" dirty="0">
                <a:ea typeface="微軟正黑體" panose="020B0604030504040204" pitchFamily="34" charset="-120"/>
              </a:rPr>
              <a:t>好</a:t>
            </a:r>
            <a:r>
              <a:rPr lang="en-US" altLang="zh-TW" sz="2000" dirty="0">
                <a:ea typeface="微軟正黑體" panose="020B0604030504040204" pitchFamily="34" charset="-120"/>
              </a:rPr>
              <a:t>? CoAP </a:t>
            </a:r>
            <a:r>
              <a:rPr lang="zh-TW" altLang="en-US" sz="2000" dirty="0">
                <a:ea typeface="微軟正黑體" panose="020B0604030504040204" pitchFamily="34" charset="-120"/>
              </a:rPr>
              <a:t>好</a:t>
            </a:r>
            <a:r>
              <a:rPr lang="en-US" altLang="zh-TW" sz="2000" dirty="0">
                <a:ea typeface="微軟正黑體" panose="020B0604030504040204" pitchFamily="34" charset="-120"/>
              </a:rPr>
              <a:t>? </a:t>
            </a:r>
            <a:r>
              <a:rPr lang="zh-TW" altLang="en-US" sz="2000" dirty="0">
                <a:ea typeface="微軟正黑體" panose="020B0604030504040204" pitchFamily="34" charset="-120"/>
              </a:rPr>
              <a:t>還是 </a:t>
            </a:r>
            <a:r>
              <a:rPr lang="en-US" altLang="zh-TW" sz="2000" dirty="0">
                <a:ea typeface="微軟正黑體" panose="020B0604030504040204" pitchFamily="34" charset="-120"/>
              </a:rPr>
              <a:t>HTTP (include </a:t>
            </a:r>
            <a:r>
              <a:rPr lang="en-US" altLang="zh-TW" sz="2000" dirty="0" err="1">
                <a:ea typeface="微軟正黑體" panose="020B0604030504040204" pitchFamily="34" charset="-120"/>
              </a:rPr>
              <a:t>websocket</a:t>
            </a:r>
            <a:r>
              <a:rPr lang="en-US" altLang="zh-TW" sz="2000" dirty="0">
                <a:ea typeface="微軟正黑體" panose="020B0604030504040204" pitchFamily="34" charset="-120"/>
              </a:rPr>
              <a:t> ) </a:t>
            </a:r>
            <a:r>
              <a:rPr lang="zh-TW" altLang="en-US" sz="2000" dirty="0">
                <a:ea typeface="微軟正黑體" panose="020B0604030504040204" pitchFamily="34" charset="-120"/>
              </a:rPr>
              <a:t>好呢</a:t>
            </a:r>
            <a:r>
              <a:rPr lang="en-US" altLang="zh-TW" sz="2000" dirty="0">
                <a:ea typeface="微軟正黑體" panose="020B0604030504040204" pitchFamily="34" charset="-120"/>
              </a:rPr>
              <a:t>? </a:t>
            </a:r>
          </a:p>
          <a:p>
            <a:pPr marL="265113" indent="-265113" fontAlgn="base">
              <a:buFont typeface="+mj-lt"/>
              <a:buAutoNum type="arabicPeriod"/>
            </a:pPr>
            <a:r>
              <a:rPr lang="en-US" altLang="zh-TW" sz="2000" dirty="0">
                <a:ea typeface="微軟正黑體" panose="020B0604030504040204" pitchFamily="34" charset="-120"/>
              </a:rPr>
              <a:t>Periodic: </a:t>
            </a:r>
            <a:r>
              <a:rPr lang="zh-TW" altLang="en-US" sz="2000" dirty="0">
                <a:ea typeface="微軟正黑體" panose="020B0604030504040204" pitchFamily="34" charset="-120"/>
              </a:rPr>
              <a:t>例如每半小時 </a:t>
            </a:r>
            <a:r>
              <a:rPr lang="en-US" altLang="zh-TW" sz="2000" dirty="0">
                <a:ea typeface="微軟正黑體" panose="020B0604030504040204" pitchFamily="34" charset="-120"/>
              </a:rPr>
              <a:t>Client </a:t>
            </a:r>
            <a:r>
              <a:rPr lang="zh-TW" altLang="en-US" sz="2000" dirty="0">
                <a:ea typeface="微軟正黑體" panose="020B0604030504040204" pitchFamily="34" charset="-120"/>
              </a:rPr>
              <a:t>要送給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他的狀態</a:t>
            </a:r>
            <a:r>
              <a:rPr lang="en-US" altLang="zh-TW" sz="2000" dirty="0">
                <a:ea typeface="微軟正黑體" panose="020B0604030504040204" pitchFamily="34" charset="-120"/>
              </a:rPr>
              <a:t>, </a:t>
            </a:r>
            <a:r>
              <a:rPr lang="zh-TW" altLang="en-US" sz="2000" dirty="0">
                <a:ea typeface="微軟正黑體" panose="020B0604030504040204" pitchFamily="34" charset="-120"/>
              </a:rPr>
              <a:t>偶爾 </a:t>
            </a:r>
            <a:r>
              <a:rPr lang="en-US" altLang="zh-TW" sz="2000" dirty="0">
                <a:ea typeface="微軟正黑體" panose="020B0604030504040204" pitchFamily="34" charset="-120"/>
              </a:rPr>
              <a:t>lost </a:t>
            </a:r>
            <a:r>
              <a:rPr lang="zh-TW" altLang="en-US" sz="2000" dirty="0">
                <a:ea typeface="微軟正黑體" panose="020B0604030504040204" pitchFamily="34" charset="-120"/>
              </a:rPr>
              <a:t>可接受</a:t>
            </a:r>
            <a:endParaRPr lang="en-US" altLang="zh-TW" sz="2000" dirty="0">
              <a:ea typeface="微軟正黑體" panose="020B0604030504040204" pitchFamily="34" charset="-120"/>
            </a:endParaRPr>
          </a:p>
          <a:p>
            <a:pPr marL="265113" lvl="1" fontAlgn="base"/>
            <a:r>
              <a:rPr lang="zh-TW" altLang="en-US" sz="2000" dirty="0">
                <a:ea typeface="微軟正黑體" panose="020B0604030504040204" pitchFamily="34" charset="-120"/>
              </a:rPr>
              <a:t>三個都可以沒問題</a:t>
            </a:r>
            <a:endParaRPr lang="en-US" altLang="zh-TW" sz="2000" dirty="0">
              <a:ea typeface="微軟正黑體" panose="020B0604030504040204" pitchFamily="34" charset="-120"/>
            </a:endParaRPr>
          </a:p>
          <a:p>
            <a:pPr marL="265113" indent="-265113" fontAlgn="base">
              <a:buFont typeface="+mj-lt"/>
              <a:buAutoNum type="arabicPeriod"/>
            </a:pPr>
            <a:r>
              <a:rPr lang="en-US" altLang="zh-TW" sz="2000" dirty="0">
                <a:ea typeface="微軟正黑體" panose="020B0604030504040204" pitchFamily="34" charset="-120"/>
              </a:rPr>
              <a:t>Event Trigger: Server Event </a:t>
            </a:r>
            <a:r>
              <a:rPr lang="zh-TW" altLang="en-US" sz="2000" dirty="0">
                <a:ea typeface="微軟正黑體" panose="020B0604030504040204" pitchFamily="34" charset="-120"/>
              </a:rPr>
              <a:t>發生會送 </a:t>
            </a:r>
            <a:r>
              <a:rPr lang="en-US" altLang="zh-TW" sz="2000" dirty="0">
                <a:ea typeface="微軟正黑體" panose="020B0604030504040204" pitchFamily="34" charset="-120"/>
              </a:rPr>
              <a:t>Command </a:t>
            </a:r>
            <a:r>
              <a:rPr lang="zh-TW" altLang="en-US" sz="2000" dirty="0">
                <a:ea typeface="微軟正黑體" panose="020B0604030504040204" pitchFamily="34" charset="-120"/>
              </a:rPr>
              <a:t>給 </a:t>
            </a:r>
            <a:r>
              <a:rPr lang="en-US" altLang="zh-TW" sz="2000" dirty="0">
                <a:ea typeface="微軟正黑體" panose="020B0604030504040204" pitchFamily="34" charset="-120"/>
              </a:rPr>
              <a:t>Client, </a:t>
            </a:r>
            <a:r>
              <a:rPr lang="zh-TW" altLang="en-US" sz="2000" dirty="0">
                <a:ea typeface="微軟正黑體" panose="020B0604030504040204" pitchFamily="34" charset="-120"/>
              </a:rPr>
              <a:t>即時性高</a:t>
            </a:r>
          </a:p>
          <a:p>
            <a:pPr marL="265113" lvl="1" fontAlgn="base"/>
            <a:r>
              <a:rPr lang="zh-TW" altLang="en-US" sz="2000" dirty="0">
                <a:ea typeface="微軟正黑體" panose="020B0604030504040204" pitchFamily="34" charset="-120"/>
              </a:rPr>
              <a:t>有提到 </a:t>
            </a:r>
            <a:r>
              <a:rPr lang="en-US" altLang="zh-TW" sz="2000" dirty="0">
                <a:ea typeface="微軟正黑體" panose="020B0604030504040204" pitchFamily="34" charset="-120"/>
              </a:rPr>
              <a:t>Server to Client </a:t>
            </a:r>
            <a:r>
              <a:rPr lang="zh-TW" altLang="en-US" sz="2000" dirty="0">
                <a:ea typeface="微軟正黑體" panose="020B0604030504040204" pitchFamily="34" charset="-120"/>
              </a:rPr>
              <a:t>的控制即時性</a:t>
            </a:r>
            <a:r>
              <a:rPr lang="en-US" altLang="zh-TW" sz="2000" dirty="0">
                <a:ea typeface="微軟正黑體" panose="020B0604030504040204" pitchFamily="34" charset="-120"/>
              </a:rPr>
              <a:t>, </a:t>
            </a:r>
            <a:r>
              <a:rPr lang="zh-TW" altLang="en-US" sz="2000" dirty="0">
                <a:ea typeface="微軟正黑體" panose="020B0604030504040204" pitchFamily="34" charset="-120"/>
              </a:rPr>
              <a:t>針對此需求</a:t>
            </a:r>
            <a:r>
              <a:rPr lang="en-US" altLang="zh-TW" sz="2000" dirty="0">
                <a:ea typeface="微軟正黑體" panose="020B0604030504040204" pitchFamily="34" charset="-120"/>
              </a:rPr>
              <a:t>, HTTP </a:t>
            </a:r>
            <a:r>
              <a:rPr lang="zh-TW" altLang="en-US" sz="2000" dirty="0">
                <a:ea typeface="微軟正黑體" panose="020B0604030504040204" pitchFamily="34" charset="-120"/>
              </a:rPr>
              <a:t>就無法被接受</a:t>
            </a:r>
            <a:r>
              <a:rPr lang="en-US" altLang="zh-TW" sz="2000" dirty="0">
                <a:ea typeface="微軟正黑體" panose="020B0604030504040204" pitchFamily="34" charset="-120"/>
              </a:rPr>
              <a:t>, </a:t>
            </a:r>
            <a:r>
              <a:rPr lang="zh-TW" altLang="en-US" sz="2000" dirty="0">
                <a:ea typeface="微軟正黑體" panose="020B0604030504040204" pitchFamily="34" charset="-120"/>
              </a:rPr>
              <a:t>但假如是基於 </a:t>
            </a:r>
            <a:r>
              <a:rPr lang="en-US" altLang="zh-TW" sz="2000" dirty="0">
                <a:ea typeface="微軟正黑體" panose="020B0604030504040204" pitchFamily="34" charset="-120"/>
              </a:rPr>
              <a:t>HTTP </a:t>
            </a:r>
            <a:r>
              <a:rPr lang="zh-TW" altLang="en-US" sz="2000" dirty="0">
                <a:ea typeface="微軟正黑體" panose="020B0604030504040204" pitchFamily="34" charset="-120"/>
              </a:rPr>
              <a:t>建立 </a:t>
            </a:r>
            <a:r>
              <a:rPr lang="en-US" altLang="zh-TW" sz="2000" dirty="0" err="1">
                <a:ea typeface="微軟正黑體" panose="020B0604030504040204" pitchFamily="34" charset="-120"/>
              </a:rPr>
              <a:t>Websocket</a:t>
            </a:r>
            <a:r>
              <a:rPr lang="en-US" altLang="zh-TW" sz="2000" dirty="0">
                <a:ea typeface="微軟正黑體" panose="020B0604030504040204" pitchFamily="34" charset="-120"/>
              </a:rPr>
              <a:t> </a:t>
            </a:r>
            <a:r>
              <a:rPr lang="zh-TW" altLang="en-US" sz="2000" dirty="0">
                <a:ea typeface="微軟正黑體" panose="020B0604030504040204" pitchFamily="34" charset="-120"/>
              </a:rPr>
              <a:t>則是沒問題的</a:t>
            </a:r>
            <a:r>
              <a:rPr lang="en-US" altLang="zh-TW" sz="2000" dirty="0">
                <a:ea typeface="微軟正黑體" panose="020B0604030504040204" pitchFamily="34" charset="-120"/>
              </a:rPr>
              <a:t>, </a:t>
            </a:r>
            <a:r>
              <a:rPr lang="zh-TW" altLang="en-US" sz="2000" dirty="0">
                <a:ea typeface="微軟正黑體" panose="020B0604030504040204" pitchFamily="34" charset="-120"/>
              </a:rPr>
              <a:t>而 </a:t>
            </a:r>
            <a:r>
              <a:rPr lang="en-US" altLang="zh-TW" sz="2000" dirty="0">
                <a:ea typeface="微軟正黑體" panose="020B0604030504040204" pitchFamily="34" charset="-120"/>
              </a:rPr>
              <a:t>CoAP </a:t>
            </a:r>
            <a:r>
              <a:rPr lang="zh-TW" altLang="en-US" sz="2000" dirty="0">
                <a:ea typeface="微軟正黑體" panose="020B0604030504040204" pitchFamily="34" charset="-120"/>
              </a:rPr>
              <a:t>部分</a:t>
            </a:r>
            <a:r>
              <a:rPr lang="en-US" altLang="zh-TW" sz="2000" dirty="0">
                <a:ea typeface="微軟正黑體" panose="020B0604030504040204" pitchFamily="34" charset="-120"/>
              </a:rPr>
              <a:t>, </a:t>
            </a:r>
            <a:r>
              <a:rPr lang="zh-TW" altLang="en-US" sz="2000" dirty="0">
                <a:ea typeface="微軟正黑體" panose="020B0604030504040204" pitchFamily="34" charset="-120"/>
              </a:rPr>
              <a:t>他有一個 </a:t>
            </a:r>
            <a:r>
              <a:rPr lang="en-US" altLang="zh-TW" sz="2000" dirty="0">
                <a:ea typeface="微軟正黑體" panose="020B0604030504040204" pitchFamily="34" charset="-120"/>
              </a:rPr>
              <a:t>Observer Mode </a:t>
            </a:r>
            <a:r>
              <a:rPr lang="zh-TW" altLang="en-US" sz="2000" dirty="0">
                <a:ea typeface="微軟正黑體" panose="020B0604030504040204" pitchFamily="34" charset="-120"/>
              </a:rPr>
              <a:t>可以做到 </a:t>
            </a:r>
            <a:r>
              <a:rPr lang="en-US" altLang="zh-TW" sz="2000" dirty="0">
                <a:ea typeface="微軟正黑體" panose="020B0604030504040204" pitchFamily="34" charset="-120"/>
              </a:rPr>
              <a:t>Server to Client </a:t>
            </a:r>
            <a:r>
              <a:rPr lang="zh-TW" altLang="en-US" sz="2000" dirty="0">
                <a:ea typeface="微軟正黑體" panose="020B0604030504040204" pitchFamily="34" charset="-120"/>
              </a:rPr>
              <a:t>的資料傳輸</a:t>
            </a:r>
            <a:r>
              <a:rPr lang="en-US" altLang="zh-TW" sz="2000" dirty="0">
                <a:ea typeface="微軟正黑體" panose="020B0604030504040204" pitchFamily="34" charset="-120"/>
              </a:rPr>
              <a:t>, </a:t>
            </a:r>
            <a:r>
              <a:rPr lang="zh-TW" altLang="en-US" sz="2000" dirty="0">
                <a:ea typeface="微軟正黑體" panose="020B0604030504040204" pitchFamily="34" charset="-120"/>
              </a:rPr>
              <a:t>所以也可以達到功能</a:t>
            </a:r>
            <a:endParaRPr lang="en-US" altLang="zh-TW" sz="2000" dirty="0">
              <a:ea typeface="微軟正黑體" panose="020B0604030504040204" pitchFamily="34" charset="-120"/>
            </a:endParaRPr>
          </a:p>
          <a:p>
            <a:pPr marL="265113" indent="-265113" fontAlgn="base">
              <a:buFont typeface="+mj-lt"/>
              <a:buAutoNum type="arabicPeriod"/>
            </a:pPr>
            <a:r>
              <a:rPr lang="zh-TW" altLang="en-US" dirty="0"/>
              <a:t>第三點需求三個也都可以沒問題</a:t>
            </a:r>
            <a:endParaRPr lang="en-US" altLang="zh-TW" sz="2000" dirty="0">
              <a:ea typeface="微軟正黑體" panose="020B0604030504040204" pitchFamily="34" charset="-120"/>
            </a:endParaRPr>
          </a:p>
          <a:p>
            <a:pPr marL="265113" indent="-265113" fontAlgn="base">
              <a:buFont typeface="+mj-lt"/>
              <a:buAutoNum type="arabicPeriod"/>
            </a:pPr>
            <a:r>
              <a:rPr lang="en-US" altLang="zh-TW" sz="2000" dirty="0">
                <a:ea typeface="微軟正黑體" panose="020B0604030504040204" pitchFamily="34" charset="-120"/>
              </a:rPr>
              <a:t>Event Trigger: Client Event Trigger </a:t>
            </a:r>
            <a:r>
              <a:rPr lang="zh-TW" altLang="en-US" sz="2000" dirty="0">
                <a:ea typeface="微軟正黑體" panose="020B0604030504040204" pitchFamily="34" charset="-120"/>
              </a:rPr>
              <a:t>會送 </a:t>
            </a:r>
            <a:r>
              <a:rPr lang="en-US" altLang="zh-TW" sz="2000" dirty="0">
                <a:ea typeface="微軟正黑體" panose="020B0604030504040204" pitchFamily="34" charset="-120"/>
              </a:rPr>
              <a:t>Query </a:t>
            </a:r>
            <a:r>
              <a:rPr lang="zh-TW" altLang="en-US" sz="2000" dirty="0">
                <a:ea typeface="微軟正黑體" panose="020B0604030504040204" pitchFamily="34" charset="-120"/>
              </a:rPr>
              <a:t>給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並接收其 </a:t>
            </a:r>
            <a:r>
              <a:rPr lang="en-US" altLang="zh-TW" sz="2000" dirty="0">
                <a:ea typeface="微軟正黑體" panose="020B0604030504040204" pitchFamily="34" charset="-120"/>
              </a:rPr>
              <a:t>Response </a:t>
            </a:r>
            <a:r>
              <a:rPr lang="zh-TW" altLang="en-US" sz="2000" dirty="0">
                <a:ea typeface="微軟正黑體" panose="020B0604030504040204" pitchFamily="34" charset="-120"/>
              </a:rPr>
              <a:t>做對應動作</a:t>
            </a:r>
            <a:r>
              <a:rPr lang="en-US" altLang="zh-TW" sz="2000" dirty="0">
                <a:ea typeface="微軟正黑體" panose="020B0604030504040204" pitchFamily="34" charset="-120"/>
              </a:rPr>
              <a:t>, </a:t>
            </a:r>
            <a:r>
              <a:rPr lang="zh-TW" altLang="en-US" sz="2000" dirty="0">
                <a:ea typeface="微軟正黑體" panose="020B0604030504040204" pitchFamily="34" charset="-120"/>
              </a:rPr>
              <a:t>即時性高</a:t>
            </a:r>
          </a:p>
          <a:p>
            <a:pPr marL="265113" lvl="1" fontAlgn="base"/>
            <a:r>
              <a:rPr lang="zh-TW" altLang="en-US" sz="2000" dirty="0">
                <a:ea typeface="微軟正黑體" panose="020B0604030504040204" pitchFamily="34" charset="-120"/>
              </a:rPr>
              <a:t>第四點提到不能 </a:t>
            </a:r>
            <a:r>
              <a:rPr lang="en-US" altLang="zh-TW" sz="2000" dirty="0">
                <a:ea typeface="微軟正黑體" panose="020B0604030504040204" pitchFamily="34" charset="-120"/>
              </a:rPr>
              <a:t>lost, </a:t>
            </a:r>
            <a:r>
              <a:rPr lang="zh-TW" altLang="en-US" sz="2000" dirty="0">
                <a:ea typeface="微軟正黑體" panose="020B0604030504040204" pitchFamily="34" charset="-120"/>
              </a:rPr>
              <a:t>關於不能 </a:t>
            </a:r>
            <a:r>
              <a:rPr lang="en-US" altLang="zh-TW" sz="2000" dirty="0">
                <a:ea typeface="微軟正黑體" panose="020B0604030504040204" pitchFamily="34" charset="-120"/>
              </a:rPr>
              <a:t>lost </a:t>
            </a:r>
            <a:r>
              <a:rPr lang="zh-TW" altLang="en-US" sz="2000" dirty="0">
                <a:ea typeface="微軟正黑體" panose="020B0604030504040204" pitchFamily="34" charset="-120"/>
              </a:rPr>
              <a:t>這點因為 </a:t>
            </a:r>
            <a:r>
              <a:rPr lang="en-US" altLang="zh-TW" sz="2000" dirty="0">
                <a:ea typeface="微軟正黑體" panose="020B0604030504040204" pitchFamily="34" charset="-120"/>
              </a:rPr>
              <a:t>CoAP </a:t>
            </a:r>
            <a:r>
              <a:rPr lang="zh-TW" altLang="en-US" sz="2000" dirty="0">
                <a:ea typeface="微軟正黑體" panose="020B0604030504040204" pitchFamily="34" charset="-120"/>
              </a:rPr>
              <a:t>底層是 </a:t>
            </a:r>
            <a:r>
              <a:rPr lang="en-US" altLang="zh-TW" sz="2000" dirty="0">
                <a:ea typeface="微軟正黑體" panose="020B0604030504040204" pitchFamily="34" charset="-120"/>
              </a:rPr>
              <a:t>UDP, </a:t>
            </a:r>
            <a:r>
              <a:rPr lang="zh-TW" altLang="en-US" sz="2000" dirty="0">
                <a:ea typeface="微軟正黑體" panose="020B0604030504040204" pitchFamily="34" charset="-120"/>
              </a:rPr>
              <a:t>其實就表示底層有 </a:t>
            </a:r>
            <a:r>
              <a:rPr lang="en-US" altLang="zh-TW" sz="2000" dirty="0">
                <a:ea typeface="微軟正黑體" panose="020B0604030504040204" pitchFamily="34" charset="-120"/>
              </a:rPr>
              <a:t>Lost </a:t>
            </a:r>
            <a:r>
              <a:rPr lang="zh-TW" altLang="en-US" sz="2000" dirty="0">
                <a:ea typeface="微軟正黑體" panose="020B0604030504040204" pitchFamily="34" charset="-120"/>
              </a:rPr>
              <a:t>的機會</a:t>
            </a:r>
            <a:r>
              <a:rPr lang="en-US" altLang="zh-TW" sz="2000" dirty="0">
                <a:ea typeface="微軟正黑體" panose="020B0604030504040204" pitchFamily="34" charset="-120"/>
              </a:rPr>
              <a:t>, </a:t>
            </a:r>
            <a:r>
              <a:rPr lang="zh-TW" altLang="en-US" sz="2000" dirty="0">
                <a:ea typeface="微軟正黑體" panose="020B0604030504040204" pitchFamily="34" charset="-120"/>
              </a:rPr>
              <a:t>但 </a:t>
            </a:r>
            <a:r>
              <a:rPr lang="en-US" altLang="zh-TW" sz="2000" dirty="0">
                <a:ea typeface="微軟正黑體" panose="020B0604030504040204" pitchFamily="34" charset="-120"/>
              </a:rPr>
              <a:t>CoAP </a:t>
            </a:r>
            <a:r>
              <a:rPr lang="zh-TW" altLang="en-US" sz="2000" dirty="0">
                <a:ea typeface="微軟正黑體" panose="020B0604030504040204" pitchFamily="34" charset="-120"/>
              </a:rPr>
              <a:t>內做的 </a:t>
            </a:r>
            <a:r>
              <a:rPr lang="en-US" altLang="zh-TW" sz="2000" dirty="0">
                <a:ea typeface="微軟正黑體" panose="020B0604030504040204" pitchFamily="34" charset="-120"/>
              </a:rPr>
              <a:t>conformable request </a:t>
            </a:r>
            <a:r>
              <a:rPr lang="zh-TW" altLang="en-US" sz="2000" dirty="0">
                <a:ea typeface="微軟正黑體" panose="020B0604030504040204" pitchFamily="34" charset="-120"/>
              </a:rPr>
              <a:t>則還是可以達到 </a:t>
            </a:r>
            <a:r>
              <a:rPr lang="en-US" altLang="zh-TW" sz="2000" dirty="0">
                <a:ea typeface="微軟正黑體" panose="020B0604030504040204" pitchFamily="34" charset="-120"/>
              </a:rPr>
              <a:t>reliable </a:t>
            </a:r>
            <a:r>
              <a:rPr lang="zh-TW" altLang="en-US" sz="2000" dirty="0">
                <a:ea typeface="微軟正黑體" panose="020B0604030504040204" pitchFamily="34" charset="-120"/>
              </a:rPr>
              <a:t>傳輸 </a:t>
            </a:r>
            <a:r>
              <a:rPr lang="en-US" altLang="zh-TW" sz="2000" dirty="0">
                <a:ea typeface="微軟正黑體" panose="020B0604030504040204" pitchFamily="34" charset="-120"/>
              </a:rPr>
              <a:t>(CoAP </a:t>
            </a:r>
            <a:r>
              <a:rPr lang="zh-TW" altLang="en-US" sz="2000" dirty="0">
                <a:ea typeface="微軟正黑體" panose="020B0604030504040204" pitchFamily="34" charset="-120"/>
              </a:rPr>
              <a:t>自己做 </a:t>
            </a:r>
            <a:r>
              <a:rPr lang="en-US" altLang="zh-TW" sz="2000" dirty="0">
                <a:ea typeface="微軟正黑體" panose="020B0604030504040204" pitchFamily="34" charset="-120"/>
              </a:rPr>
              <a:t>ACK </a:t>
            </a:r>
            <a:r>
              <a:rPr lang="zh-TW" altLang="en-US" sz="2000" dirty="0">
                <a:ea typeface="微軟正黑體" panose="020B0604030504040204" pitchFamily="34" charset="-120"/>
              </a:rPr>
              <a:t>跟重傳</a:t>
            </a:r>
            <a:r>
              <a:rPr lang="en-US" altLang="zh-TW" sz="2000" dirty="0">
                <a:ea typeface="微軟正黑體" panose="020B0604030504040204" pitchFamily="34" charset="-120"/>
              </a:rPr>
              <a:t>), </a:t>
            </a:r>
            <a:r>
              <a:rPr lang="zh-TW" altLang="en-US" sz="2000" dirty="0">
                <a:ea typeface="微軟正黑體" panose="020B0604030504040204" pitchFamily="34" charset="-120"/>
              </a:rPr>
              <a:t>所以嚴格來說也是可以用的</a:t>
            </a:r>
            <a:r>
              <a:rPr lang="en-US" altLang="zh-TW" sz="2000" dirty="0">
                <a:ea typeface="微軟正黑體" panose="020B0604030504040204" pitchFamily="34" charset="-120"/>
              </a:rPr>
              <a:t>, </a:t>
            </a:r>
            <a:r>
              <a:rPr lang="zh-TW" altLang="en-US" sz="2000" dirty="0">
                <a:ea typeface="微軟正黑體" panose="020B0604030504040204" pitchFamily="34" charset="-120"/>
              </a:rPr>
              <a:t>但以原始需求所有資訊都希望是 </a:t>
            </a:r>
            <a:r>
              <a:rPr lang="en-US" altLang="zh-TW" sz="2000" dirty="0">
                <a:ea typeface="微軟正黑體" panose="020B0604030504040204" pitchFamily="34" charset="-120"/>
              </a:rPr>
              <a:t>reliable </a:t>
            </a:r>
            <a:r>
              <a:rPr lang="zh-TW" altLang="en-US" sz="2000" dirty="0">
                <a:ea typeface="微軟正黑體" panose="020B0604030504040204" pitchFamily="34" charset="-120"/>
              </a:rPr>
              <a:t>這點來說</a:t>
            </a:r>
            <a:r>
              <a:rPr lang="en-US" altLang="zh-TW" sz="2000" dirty="0">
                <a:ea typeface="微軟正黑體" panose="020B0604030504040204" pitchFamily="34" charset="-120"/>
              </a:rPr>
              <a:t>, </a:t>
            </a:r>
            <a:r>
              <a:rPr lang="zh-TW" altLang="en-US" sz="2000" dirty="0">
                <a:ea typeface="微軟正黑體" panose="020B0604030504040204" pitchFamily="34" charset="-120"/>
              </a:rPr>
              <a:t>我會傾向選 </a:t>
            </a:r>
            <a:r>
              <a:rPr lang="en-US" altLang="zh-TW" sz="2000" dirty="0">
                <a:ea typeface="微軟正黑體" panose="020B0604030504040204" pitchFamily="34" charset="-120"/>
              </a:rPr>
              <a:t>TCP based protocol, </a:t>
            </a:r>
            <a:r>
              <a:rPr lang="zh-TW" altLang="en-US" sz="2000" dirty="0">
                <a:ea typeface="微軟正黑體" panose="020B0604030504040204" pitchFamily="34" charset="-120"/>
              </a:rPr>
              <a:t>所以我會拿掉 </a:t>
            </a:r>
            <a:r>
              <a:rPr lang="en-US" altLang="zh-TW" sz="2000" dirty="0">
                <a:ea typeface="微軟正黑體" panose="020B0604030504040204" pitchFamily="34" charset="-120"/>
              </a:rPr>
              <a:t>CoAP  </a:t>
            </a:r>
          </a:p>
          <a:p>
            <a:pPr marL="265113" indent="-265113" fontAlgn="base">
              <a:buFont typeface="+mj-lt"/>
              <a:buAutoNum type="arabicPeriod"/>
            </a:pPr>
            <a:r>
              <a:rPr lang="zh-TW" altLang="en-US" dirty="0"/>
              <a:t>第五點則是三種都沒問題</a:t>
            </a:r>
            <a:r>
              <a:rPr lang="en-US" altLang="zh-TW" dirty="0"/>
              <a:t>, TLS or DTLS </a:t>
            </a:r>
            <a:r>
              <a:rPr lang="zh-TW" altLang="en-US" dirty="0"/>
              <a:t>都可以</a:t>
            </a:r>
            <a:endParaRPr lang="en-US" altLang="zh-TW" dirty="0"/>
          </a:p>
          <a:p>
            <a:pPr fontAlgn="base"/>
            <a:endParaRPr lang="en-US" altLang="zh-TW" sz="2000" dirty="0">
              <a:ea typeface="微軟正黑體" panose="020B0604030504040204" pitchFamily="34" charset="-120"/>
            </a:endParaRPr>
          </a:p>
          <a:p>
            <a:pPr fontAlgn="base"/>
            <a:endParaRPr lang="en-US" altLang="zh-TW" sz="2000" dirty="0">
              <a:ea typeface="微軟正黑體" panose="020B0604030504040204" pitchFamily="34" charset="-120"/>
            </a:endParaRPr>
          </a:p>
          <a:p>
            <a:pPr fontAlgn="base"/>
            <a:endParaRPr lang="en-US" altLang="zh-TW" sz="2000" dirty="0">
              <a:ea typeface="微軟正黑體" panose="020B0604030504040204" pitchFamily="34" charset="-120"/>
            </a:endParaRPr>
          </a:p>
        </p:txBody>
      </p:sp>
    </p:spTree>
    <p:extLst>
      <p:ext uri="{BB962C8B-B14F-4D97-AF65-F5344CB8AC3E}">
        <p14:creationId xmlns:p14="http://schemas.microsoft.com/office/powerpoint/2010/main" val="37862611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lvl="0">
              <a:lnSpc>
                <a:spcPct val="100000"/>
              </a:lnSpc>
              <a:spcBef>
                <a:spcPts val="0"/>
              </a:spcBef>
              <a:defRPr/>
            </a:pPr>
            <a:r>
              <a:rPr lang="en-US" altLang="zh-TW" b="1" dirty="0">
                <a:latin typeface="+mn-lt"/>
                <a:ea typeface="微軟正黑體" panose="020B0604030504040204" pitchFamily="34" charset="-120"/>
              </a:rPr>
              <a:t>MQTT </a:t>
            </a:r>
            <a:r>
              <a:rPr lang="en-US" altLang="zh-TW" b="1" dirty="0" err="1">
                <a:latin typeface="+mn-lt"/>
                <a:ea typeface="微軟正黑體" panose="020B0604030504040204" pitchFamily="34" charset="-120"/>
              </a:rPr>
              <a:t>v.s</a:t>
            </a:r>
            <a:r>
              <a:rPr lang="en-US" altLang="zh-TW" b="1" dirty="0">
                <a:latin typeface="+mn-lt"/>
                <a:ea typeface="微軟正黑體" panose="020B0604030504040204" pitchFamily="34" charset="-120"/>
              </a:rPr>
              <a:t>. CoAP vs HTTP</a:t>
            </a:r>
          </a:p>
        </p:txBody>
      </p:sp>
      <p:sp>
        <p:nvSpPr>
          <p:cNvPr id="7" name="文字方塊 6">
            <a:extLst>
              <a:ext uri="{FF2B5EF4-FFF2-40B4-BE49-F238E27FC236}">
                <a16:creationId xmlns:a16="http://schemas.microsoft.com/office/drawing/2014/main" id="{B1C5B5F8-D0F6-416F-9D61-3D989416B908}"/>
              </a:ext>
            </a:extLst>
          </p:cNvPr>
          <p:cNvSpPr txBox="1"/>
          <p:nvPr/>
        </p:nvSpPr>
        <p:spPr>
          <a:xfrm>
            <a:off x="191911" y="1072896"/>
            <a:ext cx="11774310" cy="4401205"/>
          </a:xfrm>
          <a:prstGeom prst="rect">
            <a:avLst/>
          </a:prstGeom>
          <a:noFill/>
        </p:spPr>
        <p:txBody>
          <a:bodyPr wrap="square" rtlCol="0">
            <a:spAutoFit/>
          </a:bodyPr>
          <a:lstStyle/>
          <a:p>
            <a:pPr fontAlgn="base"/>
            <a:r>
              <a:rPr lang="zh-TW" altLang="en-US" sz="2000" dirty="0">
                <a:ea typeface="微軟正黑體" panose="020B0604030504040204" pitchFamily="34" charset="-120"/>
              </a:rPr>
              <a:t>剔除到現在</a:t>
            </a:r>
            <a:r>
              <a:rPr lang="en-US" altLang="zh-TW" sz="2000" dirty="0">
                <a:ea typeface="微軟正黑體" panose="020B0604030504040204" pitchFamily="34" charset="-120"/>
              </a:rPr>
              <a:t>, </a:t>
            </a:r>
            <a:r>
              <a:rPr lang="zh-TW" altLang="en-US" sz="2000" dirty="0">
                <a:ea typeface="微軟正黑體" panose="020B0604030504040204" pitchFamily="34" charset="-120"/>
              </a:rPr>
              <a:t>那就變成 </a:t>
            </a:r>
            <a:r>
              <a:rPr lang="en-US" altLang="zh-TW" sz="2000" dirty="0">
                <a:ea typeface="微軟正黑體" panose="020B0604030504040204" pitchFamily="34" charset="-120"/>
              </a:rPr>
              <a:t>MQTT </a:t>
            </a:r>
            <a:r>
              <a:rPr lang="en-US" altLang="zh-TW" sz="2000" dirty="0" err="1">
                <a:ea typeface="微軟正黑體" panose="020B0604030504040204" pitchFamily="34" charset="-120"/>
              </a:rPr>
              <a:t>v.s</a:t>
            </a:r>
            <a:r>
              <a:rPr lang="en-US" altLang="zh-TW" sz="2000" dirty="0">
                <a:ea typeface="微軟正黑體" panose="020B0604030504040204" pitchFamily="34" charset="-120"/>
              </a:rPr>
              <a:t>. </a:t>
            </a:r>
            <a:r>
              <a:rPr lang="en-US" altLang="zh-TW" sz="2000" dirty="0" err="1">
                <a:ea typeface="微軟正黑體" panose="020B0604030504040204" pitchFamily="34" charset="-120"/>
              </a:rPr>
              <a:t>Websocket</a:t>
            </a:r>
            <a:r>
              <a:rPr lang="en-US" altLang="zh-TW" sz="2000" dirty="0">
                <a:ea typeface="微軟正黑體" panose="020B0604030504040204" pitchFamily="34" charset="-120"/>
              </a:rPr>
              <a:t> </a:t>
            </a:r>
            <a:r>
              <a:rPr lang="zh-TW" altLang="en-US" sz="2000" dirty="0">
                <a:ea typeface="微軟正黑體" panose="020B0604030504040204" pitchFamily="34" charset="-120"/>
              </a:rPr>
              <a:t>的選擇了</a:t>
            </a:r>
            <a:endParaRPr lang="en-US" altLang="zh-TW" sz="2000" dirty="0">
              <a:ea typeface="微軟正黑體" panose="020B0604030504040204" pitchFamily="34" charset="-120"/>
            </a:endParaRPr>
          </a:p>
          <a:p>
            <a:pPr marL="265113" lvl="1" indent="-180975" fontAlgn="base">
              <a:buFont typeface="Arial" panose="020B0604020202020204" pitchFamily="34" charset="0"/>
              <a:buChar char="•"/>
            </a:pPr>
            <a:r>
              <a:rPr lang="zh-TW" altLang="en-US" sz="2000" dirty="0">
                <a:ea typeface="微軟正黑體" panose="020B0604030504040204" pitchFamily="34" charset="-120"/>
              </a:rPr>
              <a:t>假如選用 </a:t>
            </a:r>
            <a:r>
              <a:rPr lang="en-US" altLang="zh-TW" sz="2000" dirty="0" err="1">
                <a:ea typeface="微軟正黑體" panose="020B0604030504040204" pitchFamily="34" charset="-120"/>
              </a:rPr>
              <a:t>websocket</a:t>
            </a:r>
            <a:r>
              <a:rPr lang="en-US" altLang="zh-TW" sz="2000" dirty="0">
                <a:ea typeface="微軟正黑體" panose="020B0604030504040204" pitchFamily="34" charset="-120"/>
              </a:rPr>
              <a:t> </a:t>
            </a:r>
            <a:r>
              <a:rPr lang="zh-TW" altLang="en-US" sz="2000" dirty="0">
                <a:ea typeface="微軟正黑體" panose="020B0604030504040204" pitchFamily="34" charset="-120"/>
              </a:rPr>
              <a:t>為了確保資料</a:t>
            </a:r>
            <a:r>
              <a:rPr lang="zh-TW" altLang="en-US" sz="2000" b="1" dirty="0">
                <a:solidFill>
                  <a:srgbClr val="FF0000"/>
                </a:solidFill>
                <a:ea typeface="微軟正黑體" panose="020B0604030504040204" pitchFamily="34" charset="-120"/>
              </a:rPr>
              <a:t>即時性</a:t>
            </a:r>
            <a:r>
              <a:rPr lang="en-US" altLang="zh-TW" sz="2000" dirty="0">
                <a:ea typeface="微軟正黑體" panose="020B0604030504040204" pitchFamily="34" charset="-120"/>
              </a:rPr>
              <a:t>, </a:t>
            </a:r>
            <a:r>
              <a:rPr lang="zh-TW" altLang="en-US" sz="2000" dirty="0">
                <a:ea typeface="微軟正黑體" panose="020B0604030504040204" pitchFamily="34" charset="-120"/>
              </a:rPr>
              <a:t>變成必須要確保 </a:t>
            </a:r>
            <a:r>
              <a:rPr lang="en-US" altLang="zh-TW" sz="2000" dirty="0" err="1">
                <a:ea typeface="微軟正黑體" panose="020B0604030504040204" pitchFamily="34" charset="-120"/>
              </a:rPr>
              <a:t>websocket</a:t>
            </a:r>
            <a:r>
              <a:rPr lang="en-US" altLang="zh-TW" sz="2000" dirty="0">
                <a:ea typeface="微軟正黑體" panose="020B0604030504040204" pitchFamily="34" charset="-120"/>
              </a:rPr>
              <a:t> </a:t>
            </a:r>
            <a:r>
              <a:rPr lang="zh-TW" altLang="en-US" sz="2000" dirty="0">
                <a:ea typeface="微軟正黑體" panose="020B0604030504040204" pitchFamily="34" charset="-120"/>
              </a:rPr>
              <a:t>時時的連線</a:t>
            </a:r>
            <a:r>
              <a:rPr lang="en-US" altLang="zh-TW" sz="2000" dirty="0">
                <a:ea typeface="微軟正黑體" panose="020B0604030504040204" pitchFamily="34" charset="-120"/>
              </a:rPr>
              <a:t>, </a:t>
            </a:r>
            <a:r>
              <a:rPr lang="zh-TW" altLang="en-US" sz="2000" dirty="0">
                <a:ea typeface="微軟正黑體" panose="020B0604030504040204" pitchFamily="34" charset="-120"/>
              </a:rPr>
              <a:t>需要 </a:t>
            </a:r>
            <a:r>
              <a:rPr lang="en-US" altLang="zh-TW" sz="2000" dirty="0">
                <a:ea typeface="微軟正黑體" panose="020B0604030504040204" pitchFamily="34" charset="-120"/>
              </a:rPr>
              <a:t>keep connection </a:t>
            </a:r>
            <a:r>
              <a:rPr lang="zh-TW" altLang="en-US" sz="2000" dirty="0">
                <a:ea typeface="微軟正黑體" panose="020B0604030504040204" pitchFamily="34" charset="-120"/>
              </a:rPr>
              <a:t>所以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才可以即時的送 </a:t>
            </a:r>
            <a:r>
              <a:rPr lang="en-US" altLang="zh-TW" sz="2000" dirty="0">
                <a:ea typeface="微軟正黑體" panose="020B0604030504040204" pitchFamily="34" charset="-120"/>
              </a:rPr>
              <a:t>command </a:t>
            </a:r>
            <a:r>
              <a:rPr lang="zh-TW" altLang="en-US" sz="2000" dirty="0">
                <a:ea typeface="微軟正黑體" panose="020B0604030504040204" pitchFamily="34" charset="-120"/>
              </a:rPr>
              <a:t>給 </a:t>
            </a:r>
            <a:r>
              <a:rPr lang="en-US" altLang="zh-TW" sz="2000" dirty="0">
                <a:ea typeface="微軟正黑體" panose="020B0604030504040204" pitchFamily="34" charset="-120"/>
              </a:rPr>
              <a:t>Client, </a:t>
            </a:r>
            <a:r>
              <a:rPr lang="zh-TW" altLang="en-US" sz="2000" dirty="0">
                <a:ea typeface="微軟正黑體" panose="020B0604030504040204" pitchFamily="34" charset="-120"/>
              </a:rPr>
              <a:t>這邊會是一個問題</a:t>
            </a:r>
            <a:r>
              <a:rPr lang="en-US" altLang="zh-TW" sz="2000" dirty="0">
                <a:ea typeface="微軟正黑體" panose="020B0604030504040204" pitchFamily="34" charset="-120"/>
              </a:rPr>
              <a:t>, </a:t>
            </a:r>
            <a:r>
              <a:rPr lang="zh-TW" altLang="en-US" sz="2000" dirty="0">
                <a:ea typeface="微軟正黑體" panose="020B0604030504040204" pitchFamily="34" charset="-120"/>
              </a:rPr>
              <a:t>表示假如我今天有一萬個機器</a:t>
            </a:r>
            <a:r>
              <a:rPr lang="en-US" altLang="zh-TW" sz="2000" dirty="0">
                <a:ea typeface="微軟正黑體" panose="020B0604030504040204" pitchFamily="34" charset="-120"/>
              </a:rPr>
              <a:t>, </a:t>
            </a:r>
            <a:r>
              <a:rPr lang="zh-TW" altLang="en-US" sz="2000" dirty="0">
                <a:ea typeface="微軟正黑體" panose="020B0604030504040204" pitchFamily="34" charset="-120"/>
              </a:rPr>
              <a:t>我的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就得同時保持一萬條連線</a:t>
            </a:r>
            <a:r>
              <a:rPr lang="en-US" altLang="zh-TW" sz="2000" dirty="0">
                <a:ea typeface="微軟正黑體" panose="020B0604030504040204" pitchFamily="34" charset="-120"/>
              </a:rPr>
              <a:t>, </a:t>
            </a:r>
            <a:r>
              <a:rPr lang="zh-TW" altLang="en-US" sz="2000" dirty="0">
                <a:ea typeface="微軟正黑體" panose="020B0604030504040204" pitchFamily="34" charset="-120"/>
              </a:rPr>
              <a:t>越多對 </a:t>
            </a:r>
            <a:r>
              <a:rPr lang="en-US" altLang="zh-TW" sz="2000" dirty="0">
                <a:ea typeface="微軟正黑體" panose="020B0604030504040204" pitchFamily="34" charset="-120"/>
              </a:rPr>
              <a:t>Server </a:t>
            </a:r>
            <a:r>
              <a:rPr lang="zh-TW" altLang="en-US" sz="2000" dirty="0">
                <a:ea typeface="微軟正黑體" panose="020B0604030504040204" pitchFamily="34" charset="-120"/>
              </a:rPr>
              <a:t>的負擔會越重</a:t>
            </a:r>
            <a:endParaRPr lang="en-US" altLang="zh-TW" sz="2000" dirty="0">
              <a:ea typeface="微軟正黑體" panose="020B0604030504040204" pitchFamily="34" charset="-120"/>
            </a:endParaRPr>
          </a:p>
          <a:p>
            <a:pPr marL="265113" lvl="1" indent="-180975" fontAlgn="base">
              <a:buFont typeface="Arial" panose="020B0604020202020204" pitchFamily="34" charset="0"/>
              <a:buChar char="•"/>
            </a:pPr>
            <a:r>
              <a:rPr lang="zh-TW" altLang="en-US" sz="2000" dirty="0">
                <a:ea typeface="微軟正黑體" panose="020B0604030504040204" pitchFamily="34" charset="-120"/>
              </a:rPr>
              <a:t>那看 </a:t>
            </a:r>
            <a:r>
              <a:rPr lang="en-US" altLang="zh-TW" sz="2000" dirty="0">
                <a:ea typeface="微軟正黑體" panose="020B0604030504040204" pitchFamily="34" charset="-120"/>
              </a:rPr>
              <a:t>MQTT </a:t>
            </a:r>
            <a:r>
              <a:rPr lang="zh-TW" altLang="en-US" sz="2000" dirty="0">
                <a:ea typeface="微軟正黑體" panose="020B0604030504040204" pitchFamily="34" charset="-120"/>
              </a:rPr>
              <a:t>的做法</a:t>
            </a:r>
            <a:r>
              <a:rPr lang="en-US" altLang="zh-TW" sz="2000" dirty="0">
                <a:ea typeface="微軟正黑體" panose="020B0604030504040204" pitchFamily="34" charset="-120"/>
              </a:rPr>
              <a:t>, </a:t>
            </a:r>
            <a:r>
              <a:rPr lang="zh-TW" altLang="en-US" sz="2000" dirty="0">
                <a:ea typeface="微軟正黑體" panose="020B0604030504040204" pitchFamily="34" charset="-120"/>
              </a:rPr>
              <a:t>他其實也是 </a:t>
            </a:r>
            <a:r>
              <a:rPr lang="en-US" altLang="zh-TW" sz="2000" dirty="0">
                <a:ea typeface="微軟正黑體" panose="020B0604030504040204" pitchFamily="34" charset="-120"/>
              </a:rPr>
              <a:t>connected clients, </a:t>
            </a:r>
            <a:r>
              <a:rPr lang="zh-TW" altLang="en-US" sz="2000" dirty="0">
                <a:ea typeface="微軟正黑體" panose="020B0604030504040204" pitchFamily="34" charset="-120"/>
              </a:rPr>
              <a:t>基本上 </a:t>
            </a:r>
            <a:r>
              <a:rPr lang="en-US" altLang="zh-TW" sz="2000" dirty="0">
                <a:ea typeface="微軟正黑體" panose="020B0604030504040204" pitchFamily="34" charset="-120"/>
              </a:rPr>
              <a:t>overhead </a:t>
            </a:r>
            <a:r>
              <a:rPr lang="zh-TW" altLang="en-US" sz="2000" dirty="0">
                <a:ea typeface="微軟正黑體" panose="020B0604030504040204" pitchFamily="34" charset="-120"/>
              </a:rPr>
              <a:t>其實差不多</a:t>
            </a:r>
            <a:r>
              <a:rPr lang="en-US" altLang="zh-TW" sz="2000" dirty="0">
                <a:ea typeface="微軟正黑體" panose="020B0604030504040204" pitchFamily="34" charset="-120"/>
              </a:rPr>
              <a:t>, </a:t>
            </a:r>
            <a:r>
              <a:rPr lang="zh-TW" altLang="en-US" sz="2000" dirty="0">
                <a:ea typeface="微軟正黑體" panose="020B0604030504040204" pitchFamily="34" charset="-120"/>
              </a:rPr>
              <a:t>其實 </a:t>
            </a:r>
            <a:r>
              <a:rPr lang="en-US" altLang="zh-TW" sz="2000" dirty="0">
                <a:ea typeface="微軟正黑體" panose="020B0604030504040204" pitchFamily="34" charset="-120"/>
              </a:rPr>
              <a:t>MQTT </a:t>
            </a:r>
            <a:r>
              <a:rPr lang="zh-TW" altLang="en-US" sz="2000" dirty="0">
                <a:ea typeface="微軟正黑體" panose="020B0604030504040204" pitchFamily="34" charset="-120"/>
              </a:rPr>
              <a:t>就可以架設於 </a:t>
            </a:r>
            <a:r>
              <a:rPr lang="en-US" altLang="zh-TW" sz="2000" dirty="0" err="1">
                <a:ea typeface="微軟正黑體" panose="020B0604030504040204" pitchFamily="34" charset="-120"/>
              </a:rPr>
              <a:t>websocket</a:t>
            </a:r>
            <a:r>
              <a:rPr lang="en-US" altLang="zh-TW" sz="2000" dirty="0">
                <a:ea typeface="微軟正黑體" panose="020B0604030504040204" pitchFamily="34" charset="-120"/>
              </a:rPr>
              <a:t> </a:t>
            </a:r>
            <a:r>
              <a:rPr lang="zh-TW" altLang="en-US" sz="2000" dirty="0">
                <a:ea typeface="微軟正黑體" panose="020B0604030504040204" pitchFamily="34" charset="-120"/>
              </a:rPr>
              <a:t>之上了老實說</a:t>
            </a:r>
            <a:r>
              <a:rPr lang="en-US" altLang="zh-TW" sz="2000" dirty="0">
                <a:ea typeface="微軟正黑體" panose="020B0604030504040204" pitchFamily="34" charset="-120"/>
              </a:rPr>
              <a:t>, </a:t>
            </a:r>
            <a:r>
              <a:rPr lang="zh-TW" altLang="en-US" sz="2000" dirty="0">
                <a:ea typeface="微軟正黑體" panose="020B0604030504040204" pitchFamily="34" charset="-120"/>
              </a:rPr>
              <a:t>那以架構來說</a:t>
            </a:r>
            <a:r>
              <a:rPr lang="en-US" altLang="zh-TW" sz="2000" dirty="0">
                <a:ea typeface="微軟正黑體" panose="020B0604030504040204" pitchFamily="34" charset="-120"/>
              </a:rPr>
              <a:t>, </a:t>
            </a:r>
            <a:r>
              <a:rPr lang="zh-TW" altLang="en-US" sz="2000" dirty="0">
                <a:ea typeface="微軟正黑體" panose="020B0604030504040204" pitchFamily="34" charset="-120"/>
              </a:rPr>
              <a:t>我們裝置不用互相溝通</a:t>
            </a:r>
            <a:r>
              <a:rPr lang="en-US" altLang="zh-TW" sz="2000" dirty="0">
                <a:ea typeface="微軟正黑體" panose="020B0604030504040204" pitchFamily="34" charset="-120"/>
              </a:rPr>
              <a:t>, </a:t>
            </a:r>
            <a:r>
              <a:rPr lang="zh-TW" altLang="en-US" sz="2000" dirty="0">
                <a:ea typeface="微軟正黑體" panose="020B0604030504040204" pitchFamily="34" charset="-120"/>
              </a:rPr>
              <a:t>所以其實也不太需要用到 </a:t>
            </a:r>
            <a:r>
              <a:rPr lang="en-US" altLang="zh-TW" sz="2000" dirty="0">
                <a:ea typeface="微軟正黑體" panose="020B0604030504040204" pitchFamily="34" charset="-120"/>
              </a:rPr>
              <a:t>publish / subscribe </a:t>
            </a:r>
            <a:r>
              <a:rPr lang="zh-TW" altLang="en-US" sz="2000" dirty="0">
                <a:ea typeface="微軟正黑體" panose="020B0604030504040204" pitchFamily="34" charset="-120"/>
              </a:rPr>
              <a:t>的機制</a:t>
            </a:r>
            <a:r>
              <a:rPr lang="en-US" altLang="zh-TW" sz="2000" dirty="0">
                <a:ea typeface="微軟正黑體" panose="020B0604030504040204" pitchFamily="34" charset="-120"/>
              </a:rPr>
              <a:t>, </a:t>
            </a:r>
            <a:r>
              <a:rPr lang="zh-TW" altLang="en-US" sz="2000" dirty="0">
                <a:ea typeface="微軟正黑體" panose="020B0604030504040204" pitchFamily="34" charset="-120"/>
              </a:rPr>
              <a:t>可以想成 </a:t>
            </a:r>
            <a:r>
              <a:rPr lang="en-US" altLang="zh-TW" sz="2000" dirty="0">
                <a:ea typeface="微軟正黑體" panose="020B0604030504040204" pitchFamily="34" charset="-120"/>
              </a:rPr>
              <a:t>client </a:t>
            </a:r>
            <a:r>
              <a:rPr lang="zh-TW" altLang="en-US" sz="2000" dirty="0">
                <a:ea typeface="微軟正黑體" panose="020B0604030504040204" pitchFamily="34" charset="-120"/>
              </a:rPr>
              <a:t>自己在某些時候是 </a:t>
            </a:r>
            <a:r>
              <a:rPr lang="en-US" altLang="zh-TW" sz="2000" dirty="0">
                <a:ea typeface="微軟正黑體" panose="020B0604030504040204" pitchFamily="34" charset="-120"/>
              </a:rPr>
              <a:t>publish </a:t>
            </a:r>
            <a:r>
              <a:rPr lang="zh-TW" altLang="en-US" sz="2000" dirty="0">
                <a:ea typeface="微軟正黑體" panose="020B0604030504040204" pitchFamily="34" charset="-120"/>
              </a:rPr>
              <a:t>給 </a:t>
            </a:r>
            <a:r>
              <a:rPr lang="en-US" altLang="zh-TW" sz="2000" dirty="0">
                <a:ea typeface="微軟正黑體" panose="020B0604030504040204" pitchFamily="34" charset="-120"/>
              </a:rPr>
              <a:t>broker </a:t>
            </a:r>
            <a:r>
              <a:rPr lang="zh-TW" altLang="en-US" sz="2000" dirty="0">
                <a:ea typeface="微軟正黑體" panose="020B0604030504040204" pitchFamily="34" charset="-120"/>
              </a:rPr>
              <a:t>聽</a:t>
            </a:r>
            <a:r>
              <a:rPr lang="en-US" altLang="zh-TW" sz="2000" dirty="0">
                <a:ea typeface="微軟正黑體" panose="020B0604030504040204" pitchFamily="34" charset="-120"/>
              </a:rPr>
              <a:t>, </a:t>
            </a:r>
            <a:r>
              <a:rPr lang="zh-TW" altLang="en-US" sz="2000" dirty="0">
                <a:ea typeface="微軟正黑體" panose="020B0604030504040204" pitchFamily="34" charset="-120"/>
              </a:rPr>
              <a:t>而 </a:t>
            </a:r>
            <a:r>
              <a:rPr lang="en-US" altLang="zh-TW" sz="2000" dirty="0">
                <a:ea typeface="微軟正黑體" panose="020B0604030504040204" pitchFamily="34" charset="-120"/>
              </a:rPr>
              <a:t>client </a:t>
            </a:r>
            <a:r>
              <a:rPr lang="zh-TW" altLang="en-US" sz="2000" dirty="0">
                <a:ea typeface="微軟正黑體" panose="020B0604030504040204" pitchFamily="34" charset="-120"/>
              </a:rPr>
              <a:t>有時自己又是 </a:t>
            </a:r>
            <a:r>
              <a:rPr lang="en-US" altLang="zh-TW" sz="2000" dirty="0">
                <a:ea typeface="微軟正黑體" panose="020B0604030504040204" pitchFamily="34" charset="-120"/>
              </a:rPr>
              <a:t>subscriber </a:t>
            </a:r>
            <a:r>
              <a:rPr lang="zh-TW" altLang="en-US" sz="2000" dirty="0">
                <a:ea typeface="微軟正黑體" panose="020B0604030504040204" pitchFamily="34" charset="-120"/>
              </a:rPr>
              <a:t>聽 </a:t>
            </a:r>
            <a:r>
              <a:rPr lang="en-US" altLang="zh-TW" sz="2000" dirty="0">
                <a:ea typeface="微軟正黑體" panose="020B0604030504040204" pitchFamily="34" charset="-120"/>
              </a:rPr>
              <a:t>broker </a:t>
            </a:r>
            <a:r>
              <a:rPr lang="zh-TW" altLang="en-US" sz="2000" dirty="0">
                <a:ea typeface="微軟正黑體" panose="020B0604030504040204" pitchFamily="34" charset="-120"/>
              </a:rPr>
              <a:t>來的資料這樣</a:t>
            </a:r>
            <a:r>
              <a:rPr lang="en-US" altLang="zh-TW" sz="2000" dirty="0">
                <a:ea typeface="微軟正黑體" panose="020B0604030504040204" pitchFamily="34" charset="-120"/>
              </a:rPr>
              <a:t>, </a:t>
            </a:r>
            <a:r>
              <a:rPr lang="zh-TW" altLang="en-US" sz="2000" dirty="0">
                <a:ea typeface="微軟正黑體" panose="020B0604030504040204" pitchFamily="34" charset="-120"/>
              </a:rPr>
              <a:t>那用 </a:t>
            </a:r>
            <a:r>
              <a:rPr lang="en-US" altLang="zh-TW" sz="2000" dirty="0">
                <a:ea typeface="微軟正黑體" panose="020B0604030504040204" pitchFamily="34" charset="-120"/>
              </a:rPr>
              <a:t>MQTT </a:t>
            </a:r>
            <a:r>
              <a:rPr lang="zh-TW" altLang="en-US" sz="2000" dirty="0">
                <a:ea typeface="微軟正黑體" panose="020B0604030504040204" pitchFamily="34" charset="-120"/>
              </a:rPr>
              <a:t>比 </a:t>
            </a:r>
            <a:r>
              <a:rPr lang="en-US" altLang="zh-TW" sz="2000" dirty="0" err="1">
                <a:ea typeface="微軟正黑體" panose="020B0604030504040204" pitchFamily="34" charset="-120"/>
              </a:rPr>
              <a:t>websocket</a:t>
            </a:r>
            <a:r>
              <a:rPr lang="en-US" altLang="zh-TW" sz="2000" dirty="0">
                <a:ea typeface="微軟正黑體" panose="020B0604030504040204" pitchFamily="34" charset="-120"/>
              </a:rPr>
              <a:t> </a:t>
            </a:r>
            <a:r>
              <a:rPr lang="zh-TW" altLang="en-US" sz="2000" dirty="0">
                <a:ea typeface="微軟正黑體" panose="020B0604030504040204" pitchFamily="34" charset="-120"/>
              </a:rPr>
              <a:t>好的地方是他幫忙做掉了 </a:t>
            </a:r>
            <a:r>
              <a:rPr lang="en-US" altLang="zh-TW" sz="2000" dirty="0">
                <a:ea typeface="微軟正黑體" panose="020B0604030504040204" pitchFamily="34" charset="-120"/>
              </a:rPr>
              <a:t>connection </a:t>
            </a:r>
            <a:r>
              <a:rPr lang="zh-TW" altLang="en-US" sz="2000" dirty="0">
                <a:ea typeface="微軟正黑體" panose="020B0604030504040204" pitchFamily="34" charset="-120"/>
              </a:rPr>
              <a:t>的部份</a:t>
            </a:r>
            <a:r>
              <a:rPr lang="en-US" altLang="zh-TW" sz="2000" dirty="0">
                <a:ea typeface="微軟正黑體" panose="020B0604030504040204" pitchFamily="34" charset="-120"/>
              </a:rPr>
              <a:t>, </a:t>
            </a:r>
            <a:r>
              <a:rPr lang="zh-TW" altLang="en-US" sz="2000" dirty="0">
                <a:ea typeface="微軟正黑體" panose="020B0604030504040204" pitchFamily="34" charset="-120"/>
              </a:rPr>
              <a:t>也就是 </a:t>
            </a:r>
            <a:r>
              <a:rPr lang="en-US" altLang="zh-TW" sz="2000" b="1" dirty="0">
                <a:solidFill>
                  <a:srgbClr val="0000FF"/>
                </a:solidFill>
                <a:ea typeface="微軟正黑體" panose="020B0604030504040204" pitchFamily="34" charset="-120"/>
              </a:rPr>
              <a:t>keep-alive</a:t>
            </a:r>
            <a:r>
              <a:rPr lang="en-US" altLang="zh-TW" sz="2000" dirty="0">
                <a:ea typeface="微軟正黑體" panose="020B0604030504040204" pitchFamily="34" charset="-120"/>
              </a:rPr>
              <a:t> </a:t>
            </a:r>
            <a:r>
              <a:rPr lang="zh-TW" altLang="en-US" sz="2000" dirty="0">
                <a:ea typeface="微軟正黑體" panose="020B0604030504040204" pitchFamily="34" charset="-120"/>
              </a:rPr>
              <a:t>的功能</a:t>
            </a:r>
            <a:r>
              <a:rPr lang="en-US" altLang="zh-TW" sz="2000" dirty="0">
                <a:ea typeface="微軟正黑體" panose="020B0604030504040204" pitchFamily="34" charset="-120"/>
              </a:rPr>
              <a:t>, </a:t>
            </a:r>
            <a:r>
              <a:rPr lang="zh-TW" altLang="en-US" sz="2000" dirty="0">
                <a:ea typeface="微軟正黑體" panose="020B0604030504040204" pitchFamily="34" charset="-120"/>
              </a:rPr>
              <a:t>這在 </a:t>
            </a:r>
            <a:r>
              <a:rPr lang="en-US" altLang="zh-TW" sz="2000" dirty="0" err="1">
                <a:ea typeface="微軟正黑體" panose="020B0604030504040204" pitchFamily="34" charset="-120"/>
              </a:rPr>
              <a:t>websocket</a:t>
            </a:r>
            <a:r>
              <a:rPr lang="en-US" altLang="zh-TW" sz="2000" dirty="0">
                <a:ea typeface="微軟正黑體" panose="020B0604030504040204" pitchFamily="34" charset="-120"/>
              </a:rPr>
              <a:t> </a:t>
            </a:r>
            <a:r>
              <a:rPr lang="zh-TW" altLang="en-US" sz="2000" dirty="0">
                <a:ea typeface="微軟正黑體" panose="020B0604030504040204" pitchFamily="34" charset="-120"/>
              </a:rPr>
              <a:t>得自己做</a:t>
            </a:r>
            <a:r>
              <a:rPr lang="en-US" altLang="zh-TW" sz="2000" dirty="0">
                <a:ea typeface="微軟正黑體" panose="020B0604030504040204" pitchFamily="34" charset="-120"/>
              </a:rPr>
              <a:t>, </a:t>
            </a:r>
            <a:r>
              <a:rPr lang="zh-TW" altLang="en-US" sz="2000" dirty="0">
                <a:ea typeface="微軟正黑體" panose="020B0604030504040204" pitchFamily="34" charset="-120"/>
              </a:rPr>
              <a:t>這算是優點</a:t>
            </a:r>
            <a:r>
              <a:rPr lang="en-US" altLang="zh-TW" sz="2000" dirty="0">
                <a:ea typeface="微軟正黑體" panose="020B0604030504040204" pitchFamily="34" charset="-120"/>
              </a:rPr>
              <a:t>, </a:t>
            </a:r>
            <a:r>
              <a:rPr lang="zh-TW" altLang="en-US" sz="2000" dirty="0">
                <a:ea typeface="微軟正黑體" panose="020B0604030504040204" pitchFamily="34" charset="-120"/>
              </a:rPr>
              <a:t>所以我自己要選的話</a:t>
            </a:r>
            <a:r>
              <a:rPr lang="en-US" altLang="zh-TW" sz="2000" dirty="0">
                <a:ea typeface="微軟正黑體" panose="020B0604030504040204" pitchFamily="34" charset="-120"/>
              </a:rPr>
              <a:t>, </a:t>
            </a:r>
            <a:r>
              <a:rPr lang="zh-TW" altLang="en-US" sz="2000" dirty="0">
                <a:ea typeface="微軟正黑體" panose="020B0604030504040204" pitchFamily="34" charset="-120"/>
              </a:rPr>
              <a:t>我應該會 </a:t>
            </a:r>
            <a:r>
              <a:rPr lang="en-US" altLang="zh-TW" sz="2000" dirty="0">
                <a:ea typeface="微軟正黑體" panose="020B0604030504040204" pitchFamily="34" charset="-120"/>
              </a:rPr>
              <a:t>prefer MQTT &gt; </a:t>
            </a:r>
            <a:r>
              <a:rPr lang="en-US" altLang="zh-TW" sz="2000" dirty="0" err="1">
                <a:ea typeface="微軟正黑體" panose="020B0604030504040204" pitchFamily="34" charset="-120"/>
              </a:rPr>
              <a:t>websocket</a:t>
            </a:r>
            <a:r>
              <a:rPr lang="en-US" altLang="zh-TW" sz="2000" dirty="0">
                <a:ea typeface="微軟正黑體" panose="020B0604030504040204" pitchFamily="34" charset="-120"/>
              </a:rPr>
              <a:t>, </a:t>
            </a:r>
            <a:r>
              <a:rPr lang="zh-TW" altLang="en-US" sz="2000" dirty="0">
                <a:ea typeface="微軟正黑體" panose="020B0604030504040204" pitchFamily="34" charset="-120"/>
              </a:rPr>
              <a:t>不過兩者都是可以被接受的</a:t>
            </a:r>
            <a:endParaRPr lang="en-US" altLang="zh-TW" sz="2000" dirty="0">
              <a:ea typeface="微軟正黑體" panose="020B0604030504040204" pitchFamily="34" charset="-120"/>
            </a:endParaRPr>
          </a:p>
          <a:p>
            <a:pPr marL="265113" lvl="1" indent="-180975" fontAlgn="base">
              <a:buFont typeface="Arial" panose="020B0604020202020204" pitchFamily="34" charset="0"/>
              <a:buChar char="•"/>
            </a:pPr>
            <a:r>
              <a:rPr lang="zh-TW" altLang="en-US" sz="2000" dirty="0">
                <a:ea typeface="微軟正黑體" panose="020B0604030504040204" pitchFamily="34" charset="-120"/>
              </a:rPr>
              <a:t>然後硬要說其實 </a:t>
            </a:r>
            <a:r>
              <a:rPr lang="en-US" altLang="zh-TW" sz="2000" dirty="0">
                <a:ea typeface="微軟正黑體" panose="020B0604030504040204" pitchFamily="34" charset="-120"/>
              </a:rPr>
              <a:t>CoAP </a:t>
            </a:r>
            <a:r>
              <a:rPr lang="zh-TW" altLang="en-US" sz="2000" dirty="0">
                <a:ea typeface="微軟正黑體" panose="020B0604030504040204" pitchFamily="34" charset="-120"/>
              </a:rPr>
              <a:t>也可以用</a:t>
            </a:r>
            <a:r>
              <a:rPr lang="en-US" altLang="zh-TW" sz="2000" dirty="0">
                <a:ea typeface="微軟正黑體" panose="020B0604030504040204" pitchFamily="34" charset="-120"/>
              </a:rPr>
              <a:t>, </a:t>
            </a:r>
            <a:r>
              <a:rPr lang="zh-TW" altLang="en-US" sz="2000" dirty="0">
                <a:ea typeface="微軟正黑體" panose="020B0604030504040204" pitchFamily="34" charset="-120"/>
              </a:rPr>
              <a:t>這邊其實假如再把 </a:t>
            </a:r>
            <a:r>
              <a:rPr lang="en-US" altLang="zh-TW" sz="2000" dirty="0">
                <a:ea typeface="微軟正黑體" panose="020B0604030504040204" pitchFamily="34" charset="-120"/>
              </a:rPr>
              <a:t>"</a:t>
            </a:r>
            <a:r>
              <a:rPr lang="en-US" altLang="zh-TW" sz="2000" b="1" dirty="0">
                <a:solidFill>
                  <a:srgbClr val="FF0000"/>
                </a:solidFill>
                <a:ea typeface="微軟正黑體" panose="020B0604030504040204" pitchFamily="34" charset="-120"/>
              </a:rPr>
              <a:t>Client </a:t>
            </a:r>
            <a:r>
              <a:rPr lang="zh-TW" altLang="en-US" sz="2000" b="1" dirty="0">
                <a:solidFill>
                  <a:srgbClr val="FF0000"/>
                </a:solidFill>
                <a:ea typeface="微軟正黑體" panose="020B0604030504040204" pitchFamily="34" charset="-120"/>
              </a:rPr>
              <a:t>硬體能力</a:t>
            </a:r>
            <a:r>
              <a:rPr lang="en-US" altLang="zh-TW" sz="2000" dirty="0">
                <a:ea typeface="微軟正黑體" panose="020B0604030504040204" pitchFamily="34" charset="-120"/>
              </a:rPr>
              <a:t>" </a:t>
            </a:r>
            <a:r>
              <a:rPr lang="zh-TW" altLang="en-US" sz="2000" dirty="0">
                <a:ea typeface="微軟正黑體" panose="020B0604030504040204" pitchFamily="34" charset="-120"/>
              </a:rPr>
              <a:t>加入考量</a:t>
            </a:r>
            <a:r>
              <a:rPr lang="en-US" altLang="zh-TW" sz="2000" dirty="0">
                <a:ea typeface="微軟正黑體" panose="020B0604030504040204" pitchFamily="34" charset="-120"/>
              </a:rPr>
              <a:t>, </a:t>
            </a:r>
            <a:r>
              <a:rPr lang="zh-TW" altLang="en-US" sz="2000" dirty="0">
                <a:ea typeface="微軟正黑體" panose="020B0604030504040204" pitchFamily="34" charset="-120"/>
              </a:rPr>
              <a:t>選擇可能就不同</a:t>
            </a:r>
            <a:r>
              <a:rPr lang="en-US" altLang="zh-TW" sz="2000" dirty="0">
                <a:ea typeface="微軟正黑體" panose="020B0604030504040204" pitchFamily="34" charset="-120"/>
              </a:rPr>
              <a:t>, </a:t>
            </a:r>
            <a:r>
              <a:rPr lang="zh-TW" altLang="en-US" sz="2000" dirty="0">
                <a:ea typeface="微軟正黑體" panose="020B0604030504040204" pitchFamily="34" charset="-120"/>
              </a:rPr>
              <a:t>通常 </a:t>
            </a:r>
            <a:r>
              <a:rPr lang="en-US" altLang="zh-TW" sz="2000" dirty="0">
                <a:ea typeface="微軟正黑體" panose="020B0604030504040204" pitchFamily="34" charset="-120"/>
              </a:rPr>
              <a:t>IoT </a:t>
            </a:r>
            <a:r>
              <a:rPr lang="zh-TW" altLang="en-US" sz="2000" dirty="0">
                <a:ea typeface="微軟正黑體" panose="020B0604030504040204" pitchFamily="34" charset="-120"/>
              </a:rPr>
              <a:t>架構中 </a:t>
            </a:r>
            <a:r>
              <a:rPr lang="en-US" altLang="zh-TW" sz="2000" dirty="0">
                <a:ea typeface="微軟正黑體" panose="020B0604030504040204" pitchFamily="34" charset="-120"/>
              </a:rPr>
              <a:t>Client </a:t>
            </a:r>
            <a:r>
              <a:rPr lang="zh-TW" altLang="en-US" sz="2000" dirty="0">
                <a:ea typeface="微軟正黑體" panose="020B0604030504040204" pitchFamily="34" charset="-120"/>
              </a:rPr>
              <a:t>就是 </a:t>
            </a:r>
            <a:r>
              <a:rPr lang="en-US" altLang="zh-TW" sz="2000" dirty="0">
                <a:ea typeface="微軟正黑體" panose="020B0604030504040204" pitchFamily="34" charset="-120"/>
              </a:rPr>
              <a:t>embedded system, </a:t>
            </a:r>
            <a:r>
              <a:rPr lang="zh-TW" altLang="en-US" sz="2000" dirty="0">
                <a:ea typeface="微軟正黑體" panose="020B0604030504040204" pitchFamily="34" charset="-120"/>
              </a:rPr>
              <a:t>假如又要 </a:t>
            </a:r>
            <a:r>
              <a:rPr lang="en-US" altLang="zh-TW" sz="2000" dirty="0">
                <a:ea typeface="微軟正黑體" panose="020B0604030504040204" pitchFamily="34" charset="-120"/>
              </a:rPr>
              <a:t>low cost </a:t>
            </a:r>
            <a:r>
              <a:rPr lang="zh-TW" altLang="en-US" sz="2000" dirty="0">
                <a:ea typeface="微軟正黑體" panose="020B0604030504040204" pitchFamily="34" charset="-120"/>
              </a:rPr>
              <a:t>的話通常能力也很有限</a:t>
            </a:r>
            <a:r>
              <a:rPr lang="en-US" altLang="zh-TW" sz="2000" dirty="0">
                <a:ea typeface="微軟正黑體" panose="020B0604030504040204" pitchFamily="34" charset="-120"/>
              </a:rPr>
              <a:t>, </a:t>
            </a:r>
            <a:r>
              <a:rPr lang="zh-TW" altLang="en-US" sz="2000" dirty="0">
                <a:ea typeface="微軟正黑體" panose="020B0604030504040204" pitchFamily="34" charset="-120"/>
              </a:rPr>
              <a:t>這時候其實 </a:t>
            </a:r>
            <a:r>
              <a:rPr lang="en-US" altLang="zh-TW" sz="2000" dirty="0">
                <a:ea typeface="微軟正黑體" panose="020B0604030504040204" pitchFamily="34" charset="-120"/>
              </a:rPr>
              <a:t>CoAP </a:t>
            </a:r>
            <a:r>
              <a:rPr lang="zh-TW" altLang="en-US" sz="2000" dirty="0">
                <a:ea typeface="微軟正黑體" panose="020B0604030504040204" pitchFamily="34" charset="-120"/>
              </a:rPr>
              <a:t>可能是最 </a:t>
            </a:r>
            <a:r>
              <a:rPr lang="en-US" altLang="zh-TW" sz="2000" dirty="0">
                <a:ea typeface="微軟正黑體" panose="020B0604030504040204" pitchFamily="34" charset="-120"/>
              </a:rPr>
              <a:t>lightweight </a:t>
            </a:r>
            <a:r>
              <a:rPr lang="zh-TW" altLang="en-US" sz="2000" dirty="0">
                <a:ea typeface="微軟正黑體" panose="020B0604030504040204" pitchFamily="34" charset="-120"/>
              </a:rPr>
              <a:t>的</a:t>
            </a:r>
            <a:r>
              <a:rPr lang="en-US" altLang="zh-TW" sz="2000" dirty="0">
                <a:ea typeface="微軟正黑體" panose="020B0604030504040204" pitchFamily="34" charset="-120"/>
              </a:rPr>
              <a:t>, </a:t>
            </a:r>
            <a:r>
              <a:rPr lang="zh-TW" altLang="en-US" sz="2000" dirty="0">
                <a:ea typeface="微軟正黑體" panose="020B0604030504040204" pitchFamily="34" charset="-120"/>
              </a:rPr>
              <a:t>假如這樣整個選擇就又不同了</a:t>
            </a:r>
            <a:r>
              <a:rPr lang="en-US" altLang="zh-TW" sz="2000" dirty="0">
                <a:ea typeface="微軟正黑體" panose="020B0604030504040204" pitchFamily="34" charset="-120"/>
              </a:rPr>
              <a:t>, </a:t>
            </a:r>
            <a:r>
              <a:rPr lang="zh-TW" altLang="en-US" sz="2000" dirty="0">
                <a:ea typeface="微軟正黑體" panose="020B0604030504040204" pitchFamily="34" charset="-120"/>
              </a:rPr>
              <a:t>所以選擇沒有一定</a:t>
            </a:r>
            <a:r>
              <a:rPr lang="en-US" altLang="zh-TW" sz="2000" dirty="0">
                <a:ea typeface="微軟正黑體" panose="020B0604030504040204" pitchFamily="34" charset="-120"/>
              </a:rPr>
              <a:t>, </a:t>
            </a:r>
            <a:r>
              <a:rPr lang="zh-TW" altLang="en-US" sz="2000" dirty="0">
                <a:ea typeface="微軟正黑體" panose="020B0604030504040204" pitchFamily="34" charset="-120"/>
              </a:rPr>
              <a:t>主要還是看需求跟規格而定</a:t>
            </a:r>
            <a:endParaRPr lang="en-US" altLang="zh-TW" sz="2000" dirty="0">
              <a:ea typeface="微軟正黑體" panose="020B0604030504040204" pitchFamily="34" charset="-120"/>
            </a:endParaRPr>
          </a:p>
          <a:p>
            <a:pPr fontAlgn="base"/>
            <a:r>
              <a:rPr lang="en-US" altLang="zh-TW" sz="2000" dirty="0">
                <a:ea typeface="微軟正黑體" panose="020B0604030504040204" pitchFamily="34" charset="-120"/>
              </a:rPr>
              <a:t> </a:t>
            </a:r>
          </a:p>
        </p:txBody>
      </p:sp>
    </p:spTree>
    <p:extLst>
      <p:ext uri="{BB962C8B-B14F-4D97-AF65-F5344CB8AC3E}">
        <p14:creationId xmlns:p14="http://schemas.microsoft.com/office/powerpoint/2010/main" val="34276717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vs CoAP</a:t>
            </a:r>
            <a:endParaRPr lang="zh-TW" altLang="en-US"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4591705" y="6382925"/>
            <a:ext cx="3204532"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https://iotbyhvm.ooo/coap-vs-mqtt/</a:t>
            </a:r>
            <a:endParaRPr lang="zh-TW" altLang="en-US" sz="1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C56EDB1A-4C06-4231-BB1E-B1F04BC74EFF}"/>
              </a:ext>
            </a:extLst>
          </p:cNvPr>
          <p:cNvPicPr>
            <a:picLocks noChangeAspect="1"/>
          </p:cNvPicPr>
          <p:nvPr/>
        </p:nvPicPr>
        <p:blipFill>
          <a:blip r:embed="rId4"/>
          <a:stretch>
            <a:fillRect/>
          </a:stretch>
        </p:blipFill>
        <p:spPr>
          <a:xfrm>
            <a:off x="672855" y="1072896"/>
            <a:ext cx="10846289" cy="5231392"/>
          </a:xfrm>
          <a:prstGeom prst="rect">
            <a:avLst/>
          </a:prstGeom>
        </p:spPr>
      </p:pic>
    </p:spTree>
    <p:extLst>
      <p:ext uri="{BB962C8B-B14F-4D97-AF65-F5344CB8AC3E}">
        <p14:creationId xmlns:p14="http://schemas.microsoft.com/office/powerpoint/2010/main" val="40696299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lvl="0">
              <a:lnSpc>
                <a:spcPct val="100000"/>
              </a:lnSpc>
              <a:spcBef>
                <a:spcPts val="0"/>
              </a:spcBef>
              <a:defRPr/>
            </a:pPr>
            <a:r>
              <a:rPr lang="en-US" altLang="zh-TW" b="1" dirty="0">
                <a:latin typeface="+mn-lt"/>
                <a:ea typeface="微軟正黑體" panose="020B0604030504040204" pitchFamily="34" charset="-120"/>
              </a:rPr>
              <a:t>MQTT-SN </a:t>
            </a:r>
            <a:r>
              <a:rPr lang="en-US" altLang="zh-TW" b="1" dirty="0" err="1">
                <a:latin typeface="+mn-lt"/>
                <a:ea typeface="微軟正黑體" panose="020B0604030504040204" pitchFamily="34" charset="-120"/>
              </a:rPr>
              <a:t>v.s</a:t>
            </a:r>
            <a:r>
              <a:rPr lang="en-US" altLang="zh-TW" b="1" dirty="0">
                <a:latin typeface="+mn-lt"/>
                <a:ea typeface="微軟正黑體" panose="020B0604030504040204" pitchFamily="34" charset="-120"/>
              </a:rPr>
              <a:t>. CoAP</a:t>
            </a:r>
          </a:p>
        </p:txBody>
      </p:sp>
      <p:sp>
        <p:nvSpPr>
          <p:cNvPr id="7" name="文字方塊 6">
            <a:extLst>
              <a:ext uri="{FF2B5EF4-FFF2-40B4-BE49-F238E27FC236}">
                <a16:creationId xmlns:a16="http://schemas.microsoft.com/office/drawing/2014/main" id="{B1C5B5F8-D0F6-416F-9D61-3D989416B908}"/>
              </a:ext>
            </a:extLst>
          </p:cNvPr>
          <p:cNvSpPr txBox="1"/>
          <p:nvPr/>
        </p:nvSpPr>
        <p:spPr>
          <a:xfrm>
            <a:off x="191911" y="1072896"/>
            <a:ext cx="11774310" cy="1569660"/>
          </a:xfrm>
          <a:prstGeom prst="rect">
            <a:avLst/>
          </a:prstGeom>
          <a:noFill/>
        </p:spPr>
        <p:txBody>
          <a:bodyPr wrap="square" rtlCol="0">
            <a:spAutoFit/>
          </a:bodyPr>
          <a:lstStyle/>
          <a:p>
            <a:pPr marL="265113" lvl="1" indent="-180975" fontAlgn="base">
              <a:buFont typeface="Arial" panose="020B0604020202020204" pitchFamily="34" charset="0"/>
              <a:buChar char="•"/>
            </a:pPr>
            <a:r>
              <a:rPr lang="en-US" altLang="zh-TW" sz="2400" dirty="0">
                <a:ea typeface="微軟正黑體" panose="020B0604030504040204" pitchFamily="34" charset="-120"/>
              </a:rPr>
              <a:t>MQTT-SN  performs  </a:t>
            </a:r>
            <a:r>
              <a:rPr lang="en-US" altLang="zh-TW" sz="2400" b="1" dirty="0">
                <a:solidFill>
                  <a:srgbClr val="0000FF"/>
                </a:solidFill>
                <a:ea typeface="微軟正黑體" panose="020B0604030504040204" pitchFamily="34" charset="-120"/>
              </a:rPr>
              <a:t>30%</a:t>
            </a:r>
            <a:r>
              <a:rPr lang="en-US" altLang="zh-TW" sz="2400" dirty="0">
                <a:ea typeface="微軟正黑體" panose="020B0604030504040204" pitchFamily="34" charset="-120"/>
              </a:rPr>
              <a:t>  better  than  CoAP  when  it  comes  to  average  time</a:t>
            </a:r>
          </a:p>
          <a:p>
            <a:pPr marL="265113" lvl="1" indent="-180975" fontAlgn="base">
              <a:buFont typeface="Arial" panose="020B0604020202020204" pitchFamily="34" charset="0"/>
              <a:buChar char="•"/>
            </a:pPr>
            <a:r>
              <a:rPr lang="en-US" altLang="zh-TW" sz="2400" dirty="0">
                <a:ea typeface="微軟正黑體" panose="020B0604030504040204" pitchFamily="34" charset="-120"/>
              </a:rPr>
              <a:t>This initial result shows that MQTT-SN works as well as MQTT even without using TCP. Without TCP, it is foreseen that MQTT-SN will not inherit the same problems that occurred in MQTT such as sever delay in lossy networks.  </a:t>
            </a:r>
          </a:p>
        </p:txBody>
      </p:sp>
      <p:pic>
        <p:nvPicPr>
          <p:cNvPr id="3" name="圖片 2">
            <a:extLst>
              <a:ext uri="{FF2B5EF4-FFF2-40B4-BE49-F238E27FC236}">
                <a16:creationId xmlns:a16="http://schemas.microsoft.com/office/drawing/2014/main" id="{DC18D5C4-10ED-4C65-892F-46B1E01DC6E8}"/>
              </a:ext>
            </a:extLst>
          </p:cNvPr>
          <p:cNvPicPr>
            <a:picLocks noChangeAspect="1"/>
          </p:cNvPicPr>
          <p:nvPr/>
        </p:nvPicPr>
        <p:blipFill>
          <a:blip r:embed="rId3"/>
          <a:stretch>
            <a:fillRect/>
          </a:stretch>
        </p:blipFill>
        <p:spPr>
          <a:xfrm>
            <a:off x="6711976" y="2349795"/>
            <a:ext cx="5036779" cy="4310129"/>
          </a:xfrm>
          <a:prstGeom prst="rect">
            <a:avLst/>
          </a:prstGeom>
        </p:spPr>
      </p:pic>
    </p:spTree>
    <p:extLst>
      <p:ext uri="{BB962C8B-B14F-4D97-AF65-F5344CB8AC3E}">
        <p14:creationId xmlns:p14="http://schemas.microsoft.com/office/powerpoint/2010/main" val="34258622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 vs MQTT vs HTTP</a:t>
            </a:r>
            <a:endParaRPr lang="zh-TW" altLang="en-US" b="1" dirty="0">
              <a:latin typeface="+mn-lt"/>
              <a:ea typeface="微軟正黑體" panose="020B0604030504040204" pitchFamily="34" charset="-120"/>
            </a:endParaRPr>
          </a:p>
        </p:txBody>
      </p:sp>
      <p:pic>
        <p:nvPicPr>
          <p:cNvPr id="8" name="圖片 7">
            <a:extLst>
              <a:ext uri="{FF2B5EF4-FFF2-40B4-BE49-F238E27FC236}">
                <a16:creationId xmlns:a16="http://schemas.microsoft.com/office/drawing/2014/main" id="{CC159645-5BD8-4C3B-A3ED-CC8AFB8C1F02}"/>
              </a:ext>
            </a:extLst>
          </p:cNvPr>
          <p:cNvPicPr>
            <a:picLocks noChangeAspect="1"/>
          </p:cNvPicPr>
          <p:nvPr/>
        </p:nvPicPr>
        <p:blipFill>
          <a:blip r:embed="rId3"/>
          <a:stretch>
            <a:fillRect/>
          </a:stretch>
        </p:blipFill>
        <p:spPr>
          <a:xfrm>
            <a:off x="1090159" y="1492443"/>
            <a:ext cx="10265780" cy="3595923"/>
          </a:xfrm>
          <a:prstGeom prst="rect">
            <a:avLst/>
          </a:prstGeom>
        </p:spPr>
      </p:pic>
    </p:spTree>
    <p:extLst>
      <p:ext uri="{BB962C8B-B14F-4D97-AF65-F5344CB8AC3E}">
        <p14:creationId xmlns:p14="http://schemas.microsoft.com/office/powerpoint/2010/main" val="12960742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 vs MQTT vs HTTP</a:t>
            </a:r>
            <a:endParaRPr lang="zh-TW" altLang="en-US" b="1" dirty="0">
              <a:latin typeface="+mn-lt"/>
              <a:ea typeface="微軟正黑體" panose="020B0604030504040204" pitchFamily="34" charset="-120"/>
            </a:endParaRPr>
          </a:p>
        </p:txBody>
      </p:sp>
      <p:pic>
        <p:nvPicPr>
          <p:cNvPr id="9" name="圖片 8">
            <a:extLst>
              <a:ext uri="{FF2B5EF4-FFF2-40B4-BE49-F238E27FC236}">
                <a16:creationId xmlns:a16="http://schemas.microsoft.com/office/drawing/2014/main" id="{90E5236A-B571-44EC-BAB2-EDE36AA599EA}"/>
              </a:ext>
            </a:extLst>
          </p:cNvPr>
          <p:cNvPicPr>
            <a:picLocks noChangeAspect="1"/>
          </p:cNvPicPr>
          <p:nvPr/>
        </p:nvPicPr>
        <p:blipFill>
          <a:blip r:embed="rId3"/>
          <a:stretch>
            <a:fillRect/>
          </a:stretch>
        </p:blipFill>
        <p:spPr>
          <a:xfrm>
            <a:off x="1612508" y="1320323"/>
            <a:ext cx="8133920" cy="4693651"/>
          </a:xfrm>
          <a:prstGeom prst="rect">
            <a:avLst/>
          </a:prstGeom>
        </p:spPr>
      </p:pic>
      <p:sp>
        <p:nvSpPr>
          <p:cNvPr id="5" name="文字方塊 4">
            <a:extLst>
              <a:ext uri="{FF2B5EF4-FFF2-40B4-BE49-F238E27FC236}">
                <a16:creationId xmlns:a16="http://schemas.microsoft.com/office/drawing/2014/main" id="{20F8563B-07B5-41F7-842E-02CADA9C66C9}"/>
              </a:ext>
            </a:extLst>
          </p:cNvPr>
          <p:cNvSpPr txBox="1"/>
          <p:nvPr/>
        </p:nvSpPr>
        <p:spPr>
          <a:xfrm>
            <a:off x="4860891" y="6122901"/>
            <a:ext cx="1784463"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err="1">
                <a:latin typeface="微軟正黑體" panose="020B0604030504040204" pitchFamily="34" charset="-120"/>
                <a:ea typeface="微軟正黑體" panose="020B0604030504040204" pitchFamily="34" charset="-120"/>
              </a:rPr>
              <a:t>WoT.City.Inc</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17970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Creating Account in </a:t>
            </a:r>
            <a:r>
              <a:rPr lang="en-US" altLang="zh-TW" b="1" dirty="0" err="1">
                <a:latin typeface="+mn-lt"/>
                <a:ea typeface="微軟正黑體" panose="020B0604030504040204" pitchFamily="34" charset="-120"/>
              </a:rPr>
              <a:t>CloudMQTT</a:t>
            </a:r>
            <a:r>
              <a:rPr lang="en-US" altLang="zh-TW" b="1" dirty="0">
                <a:latin typeface="+mn-lt"/>
                <a:ea typeface="微軟正黑體" panose="020B0604030504040204" pitchFamily="34" charset="-120"/>
              </a:rPr>
              <a:t> – MQTT Broker</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r>
              <a:rPr lang="en-US" altLang="zh-TW" sz="2400" dirty="0">
                <a:ea typeface="微軟正黑體" panose="020B0604030504040204" pitchFamily="34" charset="-120"/>
              </a:rPr>
              <a:t>Firstly we have to create an account in </a:t>
            </a:r>
            <a:r>
              <a:rPr lang="en-US" altLang="zh-TW" sz="2400" dirty="0" err="1">
                <a:ea typeface="微軟正黑體" panose="020B0604030504040204" pitchFamily="34" charset="-120"/>
                <a:hlinkClick r:id="rId3"/>
              </a:rPr>
              <a:t>CloudMQTT</a:t>
            </a:r>
            <a:r>
              <a:rPr lang="en-US" altLang="zh-TW" sz="2400" dirty="0">
                <a:ea typeface="微軟正黑體" panose="020B0604030504040204" pitchFamily="34" charset="-120"/>
              </a:rPr>
              <a:t>.</a:t>
            </a:r>
          </a:p>
          <a:p>
            <a:r>
              <a:rPr lang="en-US" altLang="zh-TW" sz="2400" dirty="0">
                <a:ea typeface="微軟正黑體" panose="020B0604030504040204" pitchFamily="34" charset="-120"/>
              </a:rPr>
              <a:t>Enter your email ID at “Create account”, then click on Sign up.</a:t>
            </a:r>
          </a:p>
          <a:p>
            <a:r>
              <a:rPr lang="en-US" altLang="zh-TW" sz="2400" dirty="0" err="1">
                <a:ea typeface="微軟正黑體" panose="020B0604030504040204" pitchFamily="34" charset="-120"/>
              </a:rPr>
              <a:t>CloudMQTT</a:t>
            </a:r>
            <a:r>
              <a:rPr lang="en-US" altLang="zh-TW" sz="2400" dirty="0">
                <a:ea typeface="微軟正黑體" panose="020B0604030504040204" pitchFamily="34" charset="-120"/>
              </a:rPr>
              <a:t> server will send you the verification mail to the provided email address.</a:t>
            </a:r>
          </a:p>
          <a:p>
            <a:r>
              <a:rPr lang="en-US" altLang="zh-TW" sz="2400" dirty="0">
                <a:ea typeface="微軟正黑體" panose="020B0604030504040204" pitchFamily="34" charset="-120"/>
              </a:rPr>
              <a:t>Click on “Get a managed IoT Broker Today” and click on “Get Now” at the last one “Cute Cate” </a:t>
            </a:r>
          </a:p>
          <a:p>
            <a:r>
              <a:rPr lang="en-US" altLang="zh-TW" sz="2400" dirty="0">
                <a:ea typeface="微軟正黑體" panose="020B0604030504040204" pitchFamily="34" charset="-120"/>
              </a:rPr>
              <a:t>Enter “Name” for instance to create, example: </a:t>
            </a:r>
            <a:r>
              <a:rPr lang="en-US" altLang="zh-TW" sz="2400" dirty="0" err="1">
                <a:ea typeface="微軟正黑體" panose="020B0604030504040204" pitchFamily="34" charset="-120"/>
              </a:rPr>
              <a:t>CloudMQTT</a:t>
            </a:r>
            <a:r>
              <a:rPr lang="en-US" altLang="zh-TW" sz="2400" dirty="0">
                <a:ea typeface="微軟正黑體" panose="020B0604030504040204" pitchFamily="34" charset="-120"/>
              </a:rPr>
              <a:t>.</a:t>
            </a:r>
          </a:p>
          <a:p>
            <a:r>
              <a:rPr lang="en-US" altLang="zh-TW" sz="2400" dirty="0">
                <a:ea typeface="微軟正黑體" panose="020B0604030504040204" pitchFamily="34" charset="-120"/>
              </a:rPr>
              <a:t>Click on “Select Region” and next click on “confirm”.</a:t>
            </a:r>
          </a:p>
          <a:p>
            <a:r>
              <a:rPr lang="en-US" altLang="zh-TW" sz="2400" dirty="0">
                <a:ea typeface="微軟正黑體" panose="020B0604030504040204" pitchFamily="34" charset="-120"/>
              </a:rPr>
              <a:t>Then click on “Create instance” to complete the instance creation.</a:t>
            </a:r>
          </a:p>
          <a:p>
            <a:r>
              <a:rPr lang="en-US" altLang="zh-TW" sz="2400" dirty="0">
                <a:ea typeface="微軟正黑體" panose="020B0604030504040204" pitchFamily="34" charset="-120"/>
              </a:rPr>
              <a:t>After the creation of new instance, we need to note down the instance Name, Server, User, Password and Port details.</a:t>
            </a:r>
          </a:p>
          <a:p>
            <a:pPr>
              <a:lnSpc>
                <a:spcPct val="100000"/>
              </a:lnSpc>
            </a:pPr>
            <a:r>
              <a:rPr lang="en-US" altLang="zh-TW" sz="2400" dirty="0">
                <a:ea typeface="微軟正黑體" panose="020B0604030504040204" pitchFamily="34" charset="-120"/>
              </a:rPr>
              <a:t>  </a:t>
            </a:r>
          </a:p>
          <a:p>
            <a:pPr>
              <a:lnSpc>
                <a:spcPct val="100000"/>
              </a:lnSpc>
            </a:pP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19236705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zh-TW" altLang="en-US" b="1" dirty="0">
                <a:latin typeface="+mn-lt"/>
                <a:ea typeface="微軟正黑體" panose="020B0604030504040204" pitchFamily="34" charset="-120"/>
              </a:rPr>
              <a:t>物聯網應用層協議</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zh-TW" altLang="en-US" sz="2400" dirty="0">
                <a:ea typeface="微軟正黑體" panose="020B0604030504040204" pitchFamily="34" charset="-120"/>
              </a:rPr>
              <a:t>物聯網應用層協議主要有</a:t>
            </a:r>
            <a:r>
              <a:rPr lang="en-US" altLang="zh-TW" sz="2400" dirty="0">
                <a:ea typeface="微軟正黑體" panose="020B0604030504040204" pitchFamily="34" charset="-120"/>
              </a:rPr>
              <a:t>CoAP, MQTT, XMPP,HTTP</a:t>
            </a:r>
            <a:r>
              <a:rPr lang="zh-TW" altLang="en-US" sz="2400" dirty="0">
                <a:ea typeface="微軟正黑體" panose="020B0604030504040204" pitchFamily="34" charset="-120"/>
              </a:rPr>
              <a:t>等</a:t>
            </a:r>
            <a:endParaRPr lang="en-US" altLang="zh-TW" sz="2400" dirty="0">
              <a:ea typeface="微軟正黑體" panose="020B0604030504040204" pitchFamily="34" charset="-120"/>
            </a:endParaRPr>
          </a:p>
          <a:p>
            <a:pPr>
              <a:lnSpc>
                <a:spcPct val="100000"/>
              </a:lnSpc>
            </a:pPr>
            <a:r>
              <a:rPr lang="en-US" altLang="zh-TW" sz="2400" dirty="0">
                <a:ea typeface="微軟正黑體" panose="020B0604030504040204" pitchFamily="34" charset="-120"/>
              </a:rPr>
              <a:t>  </a:t>
            </a:r>
          </a:p>
          <a:p>
            <a:pPr>
              <a:lnSpc>
                <a:spcPct val="100000"/>
              </a:lnSpc>
            </a:pPr>
            <a:r>
              <a:rPr lang="en-US" altLang="zh-TW" sz="2400" dirty="0">
                <a:ea typeface="微軟正黑體" panose="020B0604030504040204" pitchFamily="34" charset="-120"/>
              </a:rPr>
              <a:t>  </a:t>
            </a:r>
          </a:p>
          <a:p>
            <a:pPr>
              <a:lnSpc>
                <a:spcPct val="100000"/>
              </a:lnSpc>
            </a:pPr>
            <a:r>
              <a:rPr lang="en-US" altLang="zh-TW" sz="2400" dirty="0">
                <a:ea typeface="微軟正黑體" panose="020B0604030504040204" pitchFamily="34" charset="-120"/>
              </a:rPr>
              <a:t>   </a:t>
            </a:r>
          </a:p>
        </p:txBody>
      </p:sp>
      <p:pic>
        <p:nvPicPr>
          <p:cNvPr id="4" name="圖片 3">
            <a:extLst>
              <a:ext uri="{FF2B5EF4-FFF2-40B4-BE49-F238E27FC236}">
                <a16:creationId xmlns:a16="http://schemas.microsoft.com/office/drawing/2014/main" id="{D5CC417E-86CB-40C1-B88F-58C153A8253F}"/>
              </a:ext>
            </a:extLst>
          </p:cNvPr>
          <p:cNvPicPr>
            <a:picLocks noChangeAspect="1"/>
          </p:cNvPicPr>
          <p:nvPr/>
        </p:nvPicPr>
        <p:blipFill>
          <a:blip r:embed="rId3"/>
          <a:stretch>
            <a:fillRect/>
          </a:stretch>
        </p:blipFill>
        <p:spPr>
          <a:xfrm>
            <a:off x="7736755" y="1775316"/>
            <a:ext cx="4229467" cy="3307367"/>
          </a:xfrm>
          <a:prstGeom prst="rect">
            <a:avLst/>
          </a:prstGeom>
        </p:spPr>
      </p:pic>
    </p:spTree>
    <p:extLst>
      <p:ext uri="{BB962C8B-B14F-4D97-AF65-F5344CB8AC3E}">
        <p14:creationId xmlns:p14="http://schemas.microsoft.com/office/powerpoint/2010/main" val="25370510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 vs MQTT vs HTTP</a:t>
            </a:r>
            <a:endParaRPr lang="zh-TW" altLang="en-US" b="1" dirty="0">
              <a:latin typeface="+mn-lt"/>
              <a:ea typeface="微軟正黑體" panose="020B0604030504040204" pitchFamily="34" charset="-120"/>
            </a:endParaRPr>
          </a:p>
        </p:txBody>
      </p:sp>
      <p:pic>
        <p:nvPicPr>
          <p:cNvPr id="5" name="Picture 4">
            <a:extLst>
              <a:ext uri="{FF2B5EF4-FFF2-40B4-BE49-F238E27FC236}">
                <a16:creationId xmlns:a16="http://schemas.microsoft.com/office/drawing/2014/main" id="{BABD185D-CC24-4B63-AB8C-D3E23EBE3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636" y="1305417"/>
            <a:ext cx="8981185" cy="4751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0792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554A2FC5-EFCB-48D3-AFC9-CAE9CB57C610}"/>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 vs MQTT vs HTTP</a:t>
            </a:r>
            <a:endParaRPr lang="zh-TW" altLang="en-US" b="1" dirty="0">
              <a:latin typeface="+mn-lt"/>
              <a:ea typeface="微軟正黑體" panose="020B0604030504040204" pitchFamily="34" charset="-120"/>
            </a:endParaRPr>
          </a:p>
        </p:txBody>
      </p:sp>
    </p:spTree>
    <p:extLst>
      <p:ext uri="{BB962C8B-B14F-4D97-AF65-F5344CB8AC3E}">
        <p14:creationId xmlns:p14="http://schemas.microsoft.com/office/powerpoint/2010/main" val="1434704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4112B7D-4ABC-4D76-9833-6E1D417B1FB9}"/>
              </a:ext>
            </a:extLst>
          </p:cNvPr>
          <p:cNvPicPr>
            <a:picLocks noChangeAspect="1"/>
          </p:cNvPicPr>
          <p:nvPr/>
        </p:nvPicPr>
        <p:blipFill>
          <a:blip r:embed="rId3"/>
          <a:stretch>
            <a:fillRect/>
          </a:stretch>
        </p:blipFill>
        <p:spPr>
          <a:xfrm>
            <a:off x="378595" y="671866"/>
            <a:ext cx="4238309" cy="4809315"/>
          </a:xfrm>
          <a:prstGeom prst="rect">
            <a:avLst/>
          </a:prstGeom>
        </p:spPr>
      </p:pic>
      <p:sp>
        <p:nvSpPr>
          <p:cNvPr id="6" name="文字方塊 5">
            <a:extLst>
              <a:ext uri="{FF2B5EF4-FFF2-40B4-BE49-F238E27FC236}">
                <a16:creationId xmlns:a16="http://schemas.microsoft.com/office/drawing/2014/main" id="{036CB965-7AFD-4A46-B801-11B3721FC622}"/>
              </a:ext>
            </a:extLst>
          </p:cNvPr>
          <p:cNvSpPr txBox="1"/>
          <p:nvPr/>
        </p:nvSpPr>
        <p:spPr>
          <a:xfrm>
            <a:off x="1026352" y="302534"/>
            <a:ext cx="2942793" cy="369332"/>
          </a:xfrm>
          <a:prstGeom prst="rect">
            <a:avLst/>
          </a:prstGeom>
          <a:noFill/>
        </p:spPr>
        <p:txBody>
          <a:bodyPr wrap="none" rtlCol="0">
            <a:spAutoFit/>
          </a:bodyPr>
          <a:lstStyle/>
          <a:p>
            <a:r>
              <a:rPr lang="en-US" altLang="zh-TW" dirty="0"/>
              <a:t>Observing a resource in CoAP</a:t>
            </a:r>
            <a:endParaRPr lang="zh-TW" altLang="en-US" dirty="0"/>
          </a:p>
        </p:txBody>
      </p:sp>
      <p:sp>
        <p:nvSpPr>
          <p:cNvPr id="7" name="文字方塊 6">
            <a:extLst>
              <a:ext uri="{FF2B5EF4-FFF2-40B4-BE49-F238E27FC236}">
                <a16:creationId xmlns:a16="http://schemas.microsoft.com/office/drawing/2014/main" id="{57EE4180-7055-47F0-9664-088674D21C7B}"/>
              </a:ext>
            </a:extLst>
          </p:cNvPr>
          <p:cNvSpPr txBox="1"/>
          <p:nvPr/>
        </p:nvSpPr>
        <p:spPr>
          <a:xfrm>
            <a:off x="1908968" y="5481181"/>
            <a:ext cx="1544237" cy="276999"/>
          </a:xfrm>
          <a:prstGeom prst="rect">
            <a:avLst/>
          </a:prstGeom>
          <a:noFill/>
        </p:spPr>
        <p:txBody>
          <a:bodyPr wrap="square" rtlCol="0">
            <a:spAutoFit/>
          </a:bodyPr>
          <a:lstStyle/>
          <a:p>
            <a:r>
              <a:rPr lang="zh-TW" altLang="en-US" sz="1200" dirty="0">
                <a:ea typeface="微軟正黑體" panose="020B0604030504040204" pitchFamily="34" charset="-120"/>
              </a:rPr>
              <a:t>資料來源 </a:t>
            </a:r>
            <a:r>
              <a:rPr lang="en-US" altLang="zh-TW" sz="1200" dirty="0">
                <a:ea typeface="微軟正黑體" panose="020B0604030504040204" pitchFamily="34" charset="-120"/>
              </a:rPr>
              <a:t>: </a:t>
            </a:r>
            <a:r>
              <a:rPr lang="zh-TW" altLang="en-US" sz="1200" dirty="0">
                <a:ea typeface="微軟正黑體" panose="020B0604030504040204" pitchFamily="34" charset="-120"/>
              </a:rPr>
              <a:t>艾鍗學院</a:t>
            </a:r>
          </a:p>
        </p:txBody>
      </p:sp>
    </p:spTree>
    <p:extLst>
      <p:ext uri="{BB962C8B-B14F-4D97-AF65-F5344CB8AC3E}">
        <p14:creationId xmlns:p14="http://schemas.microsoft.com/office/powerpoint/2010/main" val="7530348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D2907FB-83C2-43FE-A953-A1426D3D83A4}"/>
              </a:ext>
            </a:extLst>
          </p:cNvPr>
          <p:cNvPicPr>
            <a:picLocks noChangeAspect="1"/>
          </p:cNvPicPr>
          <p:nvPr/>
        </p:nvPicPr>
        <p:blipFill>
          <a:blip r:embed="rId3"/>
          <a:stretch>
            <a:fillRect/>
          </a:stretch>
        </p:blipFill>
        <p:spPr>
          <a:xfrm>
            <a:off x="170007" y="1388390"/>
            <a:ext cx="5626219" cy="3431035"/>
          </a:xfrm>
          <a:prstGeom prst="rect">
            <a:avLst/>
          </a:prstGeom>
        </p:spPr>
      </p:pic>
      <p:pic>
        <p:nvPicPr>
          <p:cNvPr id="1028" name="Picture 4">
            <a:extLst>
              <a:ext uri="{FF2B5EF4-FFF2-40B4-BE49-F238E27FC236}">
                <a16:creationId xmlns:a16="http://schemas.microsoft.com/office/drawing/2014/main" id="{9BFB9D66-842F-49D9-B424-CAA9638A6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226" y="923000"/>
            <a:ext cx="6079064" cy="455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0041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F735EF-A248-48C5-B0A4-3C192FAA0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76" y="182879"/>
            <a:ext cx="4299473" cy="6449209"/>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95B28AEF-1E1F-4A90-9FB9-B8569EEBA593}"/>
              </a:ext>
            </a:extLst>
          </p:cNvPr>
          <p:cNvSpPr txBox="1"/>
          <p:nvPr/>
        </p:nvSpPr>
        <p:spPr>
          <a:xfrm>
            <a:off x="1769119" y="6536621"/>
            <a:ext cx="1544237" cy="276999"/>
          </a:xfrm>
          <a:prstGeom prst="rect">
            <a:avLst/>
          </a:prstGeom>
          <a:noFill/>
        </p:spPr>
        <p:txBody>
          <a:bodyPr wrap="square" rtlCol="0">
            <a:spAutoFit/>
          </a:bodyPr>
          <a:lstStyle/>
          <a:p>
            <a:r>
              <a:rPr lang="zh-TW" altLang="en-US" sz="1200" dirty="0">
                <a:ea typeface="微軟正黑體" panose="020B0604030504040204" pitchFamily="34" charset="-120"/>
              </a:rPr>
              <a:t>資料來源 </a:t>
            </a:r>
            <a:r>
              <a:rPr lang="en-US" altLang="zh-TW" sz="1200" dirty="0">
                <a:ea typeface="微軟正黑體" panose="020B0604030504040204" pitchFamily="34" charset="-120"/>
              </a:rPr>
              <a:t>: Moxa</a:t>
            </a:r>
            <a:endParaRPr lang="zh-TW" altLang="en-US" sz="1200" dirty="0">
              <a:ea typeface="微軟正黑體" panose="020B0604030504040204" pitchFamily="34" charset="-120"/>
            </a:endParaRPr>
          </a:p>
        </p:txBody>
      </p:sp>
      <p:pic>
        <p:nvPicPr>
          <p:cNvPr id="2" name="圖片 1">
            <a:extLst>
              <a:ext uri="{FF2B5EF4-FFF2-40B4-BE49-F238E27FC236}">
                <a16:creationId xmlns:a16="http://schemas.microsoft.com/office/drawing/2014/main" id="{3E527F2B-2686-4D01-A1C1-76AC5809E7A4}"/>
              </a:ext>
            </a:extLst>
          </p:cNvPr>
          <p:cNvPicPr>
            <a:picLocks noChangeAspect="1"/>
          </p:cNvPicPr>
          <p:nvPr/>
        </p:nvPicPr>
        <p:blipFill>
          <a:blip r:embed="rId4"/>
          <a:stretch>
            <a:fillRect/>
          </a:stretch>
        </p:blipFill>
        <p:spPr>
          <a:xfrm>
            <a:off x="5076223" y="182879"/>
            <a:ext cx="4379749" cy="6545080"/>
          </a:xfrm>
          <a:prstGeom prst="rect">
            <a:avLst/>
          </a:prstGeom>
        </p:spPr>
      </p:pic>
    </p:spTree>
    <p:extLst>
      <p:ext uri="{BB962C8B-B14F-4D97-AF65-F5344CB8AC3E}">
        <p14:creationId xmlns:p14="http://schemas.microsoft.com/office/powerpoint/2010/main" val="4518549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vs CoAP</a:t>
            </a:r>
            <a:endParaRPr lang="zh-TW" altLang="en-US"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5120162" y="6509658"/>
            <a:ext cx="1985544"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t>Electronic Design</a:t>
            </a:r>
            <a:endParaRPr lang="zh-TW" altLang="en-US" sz="1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3770B2B5-2078-48B6-8876-211214AAD9D6}"/>
              </a:ext>
            </a:extLst>
          </p:cNvPr>
          <p:cNvPicPr>
            <a:picLocks noChangeAspect="1"/>
          </p:cNvPicPr>
          <p:nvPr/>
        </p:nvPicPr>
        <p:blipFill>
          <a:blip r:embed="rId3"/>
          <a:stretch>
            <a:fillRect/>
          </a:stretch>
        </p:blipFill>
        <p:spPr>
          <a:xfrm>
            <a:off x="1983099" y="1407728"/>
            <a:ext cx="8434888" cy="5101930"/>
          </a:xfrm>
          <a:prstGeom prst="rect">
            <a:avLst/>
          </a:prstGeom>
        </p:spPr>
      </p:pic>
      <p:sp>
        <p:nvSpPr>
          <p:cNvPr id="8" name="文字方塊 7">
            <a:extLst>
              <a:ext uri="{FF2B5EF4-FFF2-40B4-BE49-F238E27FC236}">
                <a16:creationId xmlns:a16="http://schemas.microsoft.com/office/drawing/2014/main" id="{7E6FB408-4A59-4404-9BA3-82D95697BEAB}"/>
              </a:ext>
            </a:extLst>
          </p:cNvPr>
          <p:cNvSpPr txBox="1"/>
          <p:nvPr/>
        </p:nvSpPr>
        <p:spPr>
          <a:xfrm>
            <a:off x="2647363" y="1038396"/>
            <a:ext cx="6897273" cy="369332"/>
          </a:xfrm>
          <a:prstGeom prst="rect">
            <a:avLst/>
          </a:prstGeom>
          <a:noFill/>
        </p:spPr>
        <p:txBody>
          <a:bodyPr wrap="none" rtlCol="0">
            <a:spAutoFit/>
          </a:bodyPr>
          <a:lstStyle/>
          <a:p>
            <a:r>
              <a:rPr lang="en-US" altLang="zh-TW" dirty="0"/>
              <a:t>MQTT and CoAP support communication to the cloud and smartphones</a:t>
            </a:r>
            <a:endParaRPr lang="zh-TW" altLang="en-US" dirty="0"/>
          </a:p>
        </p:txBody>
      </p:sp>
    </p:spTree>
    <p:extLst>
      <p:ext uri="{BB962C8B-B14F-4D97-AF65-F5344CB8AC3E}">
        <p14:creationId xmlns:p14="http://schemas.microsoft.com/office/powerpoint/2010/main" val="31000348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sz="2800" b="1" dirty="0">
                <a:latin typeface="+mn-lt"/>
                <a:ea typeface="微軟正黑體" panose="020B0604030504040204" pitchFamily="34" charset="-120"/>
              </a:rPr>
              <a:t>MQTT vs HTTPS when sending/</a:t>
            </a:r>
            <a:r>
              <a:rPr lang="en-US" altLang="zh-TW" sz="2800" b="1" dirty="0" err="1">
                <a:latin typeface="+mn-lt"/>
                <a:ea typeface="微軟正黑體" panose="020B0604030504040204" pitchFamily="34" charset="-120"/>
              </a:rPr>
              <a:t>receving</a:t>
            </a:r>
            <a:r>
              <a:rPr lang="en-US" altLang="zh-TW" sz="2800" b="1" dirty="0">
                <a:latin typeface="+mn-lt"/>
                <a:ea typeface="微軟正黑體" panose="020B0604030504040204" pitchFamily="34" charset="-120"/>
              </a:rPr>
              <a:t> 1024 1-byte messages to a mobile</a:t>
            </a:r>
            <a:endParaRPr lang="zh-TW" altLang="en-US" sz="2800"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4609704" y="5393675"/>
            <a:ext cx="3674339"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t>http://stephendnicholas.com/archives/1217</a:t>
            </a:r>
            <a:endParaRPr lang="zh-TW" altLang="en-US" sz="1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7CC5D42D-CB09-49D3-8F2F-FD3DD15A6AFD}"/>
              </a:ext>
            </a:extLst>
          </p:cNvPr>
          <p:cNvPicPr>
            <a:picLocks noChangeAspect="1"/>
          </p:cNvPicPr>
          <p:nvPr/>
        </p:nvPicPr>
        <p:blipFill>
          <a:blip r:embed="rId3"/>
          <a:stretch>
            <a:fillRect/>
          </a:stretch>
        </p:blipFill>
        <p:spPr>
          <a:xfrm>
            <a:off x="225779" y="2012081"/>
            <a:ext cx="5632540" cy="3080913"/>
          </a:xfrm>
          <a:prstGeom prst="rect">
            <a:avLst/>
          </a:prstGeom>
        </p:spPr>
      </p:pic>
      <p:pic>
        <p:nvPicPr>
          <p:cNvPr id="6" name="圖片 5">
            <a:extLst>
              <a:ext uri="{FF2B5EF4-FFF2-40B4-BE49-F238E27FC236}">
                <a16:creationId xmlns:a16="http://schemas.microsoft.com/office/drawing/2014/main" id="{B2596D05-C092-4FDE-BEF1-BD6CA8CE574D}"/>
              </a:ext>
            </a:extLst>
          </p:cNvPr>
          <p:cNvPicPr>
            <a:picLocks noChangeAspect="1"/>
          </p:cNvPicPr>
          <p:nvPr/>
        </p:nvPicPr>
        <p:blipFill>
          <a:blip r:embed="rId4"/>
          <a:stretch>
            <a:fillRect/>
          </a:stretch>
        </p:blipFill>
        <p:spPr>
          <a:xfrm>
            <a:off x="5966752" y="2012082"/>
            <a:ext cx="6144430" cy="2719406"/>
          </a:xfrm>
          <a:prstGeom prst="rect">
            <a:avLst/>
          </a:prstGeom>
        </p:spPr>
      </p:pic>
      <p:sp>
        <p:nvSpPr>
          <p:cNvPr id="7" name="文字方塊 6">
            <a:extLst>
              <a:ext uri="{FF2B5EF4-FFF2-40B4-BE49-F238E27FC236}">
                <a16:creationId xmlns:a16="http://schemas.microsoft.com/office/drawing/2014/main" id="{E67ADDB2-619E-4694-A9BB-EBB8DD8C632B}"/>
              </a:ext>
            </a:extLst>
          </p:cNvPr>
          <p:cNvSpPr txBox="1"/>
          <p:nvPr/>
        </p:nvSpPr>
        <p:spPr>
          <a:xfrm>
            <a:off x="265826" y="1504210"/>
            <a:ext cx="5592493" cy="461665"/>
          </a:xfrm>
          <a:prstGeom prst="rect">
            <a:avLst/>
          </a:prstGeom>
          <a:noFill/>
        </p:spPr>
        <p:txBody>
          <a:bodyPr wrap="none" rtlCol="0">
            <a:spAutoFit/>
          </a:bodyPr>
          <a:lstStyle/>
          <a:p>
            <a:r>
              <a:rPr lang="en-US" altLang="zh-TW" sz="2400" b="1" dirty="0">
                <a:solidFill>
                  <a:srgbClr val="0000FF"/>
                </a:solidFill>
                <a:ea typeface="微軟正黑體" panose="020B0604030504040204" pitchFamily="34" charset="-120"/>
              </a:rPr>
              <a:t>Sending 1024 1-byte messages to a mobile</a:t>
            </a:r>
            <a:endParaRPr lang="zh-TW" altLang="en-US" sz="2400" dirty="0">
              <a:solidFill>
                <a:srgbClr val="0000FF"/>
              </a:solidFill>
            </a:endParaRPr>
          </a:p>
        </p:txBody>
      </p:sp>
      <p:sp>
        <p:nvSpPr>
          <p:cNvPr id="8" name="文字方塊 7">
            <a:extLst>
              <a:ext uri="{FF2B5EF4-FFF2-40B4-BE49-F238E27FC236}">
                <a16:creationId xmlns:a16="http://schemas.microsoft.com/office/drawing/2014/main" id="{F97C5D0D-05C6-46E8-BEF5-F19C0ADA3BF6}"/>
              </a:ext>
            </a:extLst>
          </p:cNvPr>
          <p:cNvSpPr txBox="1"/>
          <p:nvPr/>
        </p:nvSpPr>
        <p:spPr>
          <a:xfrm>
            <a:off x="6114215" y="1504209"/>
            <a:ext cx="6138668" cy="461665"/>
          </a:xfrm>
          <a:prstGeom prst="rect">
            <a:avLst/>
          </a:prstGeom>
          <a:noFill/>
        </p:spPr>
        <p:txBody>
          <a:bodyPr wrap="none" rtlCol="0">
            <a:spAutoFit/>
          </a:bodyPr>
          <a:lstStyle/>
          <a:p>
            <a:r>
              <a:rPr lang="en-US" altLang="zh-TW" sz="2400" b="1" dirty="0">
                <a:solidFill>
                  <a:srgbClr val="0000FF"/>
                </a:solidFill>
                <a:ea typeface="微軟正黑體" panose="020B0604030504040204" pitchFamily="34" charset="-120"/>
              </a:rPr>
              <a:t>Receiving 1024 1-byte messages from a mobile</a:t>
            </a:r>
            <a:endParaRPr lang="zh-TW" altLang="en-US" sz="2400" dirty="0">
              <a:solidFill>
                <a:srgbClr val="0000FF"/>
              </a:solidFill>
            </a:endParaRPr>
          </a:p>
        </p:txBody>
      </p:sp>
    </p:spTree>
    <p:extLst>
      <p:ext uri="{BB962C8B-B14F-4D97-AF65-F5344CB8AC3E}">
        <p14:creationId xmlns:p14="http://schemas.microsoft.com/office/powerpoint/2010/main" val="1255517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lvl="0">
              <a:lnSpc>
                <a:spcPct val="100000"/>
              </a:lnSpc>
              <a:spcBef>
                <a:spcPts val="0"/>
              </a:spcBef>
              <a:defRPr/>
            </a:pPr>
            <a:r>
              <a:rPr lang="en-US" altLang="zh-TW" b="1" dirty="0">
                <a:latin typeface="+mn-lt"/>
                <a:ea typeface="微軟正黑體" panose="020B0604030504040204" pitchFamily="34" charset="-120"/>
              </a:rPr>
              <a:t>MQTT </a:t>
            </a:r>
            <a:r>
              <a:rPr lang="en-US" altLang="zh-TW" b="1" dirty="0" err="1">
                <a:latin typeface="+mn-lt"/>
                <a:ea typeface="微軟正黑體" panose="020B0604030504040204" pitchFamily="34" charset="-120"/>
              </a:rPr>
              <a:t>v.s</a:t>
            </a:r>
            <a:r>
              <a:rPr lang="en-US" altLang="zh-TW" b="1" dirty="0">
                <a:latin typeface="+mn-lt"/>
                <a:ea typeface="微軟正黑體" panose="020B0604030504040204" pitchFamily="34" charset="-120"/>
              </a:rPr>
              <a:t>. CoAP vs HTTP - Conclusion</a:t>
            </a:r>
          </a:p>
        </p:txBody>
      </p:sp>
      <p:pic>
        <p:nvPicPr>
          <p:cNvPr id="3" name="圖片 2">
            <a:extLst>
              <a:ext uri="{FF2B5EF4-FFF2-40B4-BE49-F238E27FC236}">
                <a16:creationId xmlns:a16="http://schemas.microsoft.com/office/drawing/2014/main" id="{3A461304-4862-4364-9434-3E4A7903479A}"/>
              </a:ext>
            </a:extLst>
          </p:cNvPr>
          <p:cNvPicPr>
            <a:picLocks noChangeAspect="1"/>
          </p:cNvPicPr>
          <p:nvPr/>
        </p:nvPicPr>
        <p:blipFill>
          <a:blip r:embed="rId3"/>
          <a:stretch>
            <a:fillRect/>
          </a:stretch>
        </p:blipFill>
        <p:spPr>
          <a:xfrm>
            <a:off x="4459242" y="1148317"/>
            <a:ext cx="7615275" cy="5511608"/>
          </a:xfrm>
          <a:prstGeom prst="rect">
            <a:avLst/>
          </a:prstGeom>
        </p:spPr>
      </p:pic>
      <p:sp>
        <p:nvSpPr>
          <p:cNvPr id="5" name="文字方塊 4">
            <a:extLst>
              <a:ext uri="{FF2B5EF4-FFF2-40B4-BE49-F238E27FC236}">
                <a16:creationId xmlns:a16="http://schemas.microsoft.com/office/drawing/2014/main" id="{30A60C18-04FB-4454-9DC0-CD46E32A1226}"/>
              </a:ext>
            </a:extLst>
          </p:cNvPr>
          <p:cNvSpPr txBox="1"/>
          <p:nvPr/>
        </p:nvSpPr>
        <p:spPr>
          <a:xfrm>
            <a:off x="117483" y="1232384"/>
            <a:ext cx="6453438" cy="1200329"/>
          </a:xfrm>
          <a:prstGeom prst="rect">
            <a:avLst/>
          </a:prstGeom>
          <a:noFill/>
        </p:spPr>
        <p:txBody>
          <a:bodyPr wrap="square" rtlCol="0">
            <a:spAutoFit/>
          </a:bodyPr>
          <a:lstStyle/>
          <a:p>
            <a:pPr marL="265113" lvl="1" indent="-180975" fontAlgn="base">
              <a:buFont typeface="Arial" panose="020B0604020202020204" pitchFamily="34" charset="0"/>
              <a:buChar char="•"/>
            </a:pPr>
            <a:r>
              <a:rPr lang="en-US" altLang="zh-TW" sz="2400" b="1" dirty="0">
                <a:solidFill>
                  <a:srgbClr val="0000FF"/>
                </a:solidFill>
                <a:ea typeface="微軟正黑體" panose="020B0604030504040204" pitchFamily="34" charset="-120"/>
              </a:rPr>
              <a:t>Protocol choice depends on scenario </a:t>
            </a:r>
          </a:p>
          <a:p>
            <a:pPr marL="265113" lvl="1" indent="-180975" fontAlgn="base">
              <a:buFont typeface="Arial" panose="020B0604020202020204" pitchFamily="34" charset="0"/>
              <a:buChar char="•"/>
            </a:pPr>
            <a:r>
              <a:rPr lang="en-US" altLang="zh-TW" sz="2400" b="1" dirty="0">
                <a:solidFill>
                  <a:srgbClr val="0000FF"/>
                </a:solidFill>
                <a:ea typeface="微軟正黑體" panose="020B0604030504040204" pitchFamily="34" charset="-120"/>
              </a:rPr>
              <a:t>Some protocols have more features than other </a:t>
            </a:r>
          </a:p>
          <a:p>
            <a:pPr marL="265113" lvl="1" indent="-180975" fontAlgn="base">
              <a:buFont typeface="Arial" panose="020B0604020202020204" pitchFamily="34" charset="0"/>
              <a:buChar char="•"/>
            </a:pPr>
            <a:r>
              <a:rPr lang="en-US" altLang="zh-TW" sz="2400" b="1" dirty="0">
                <a:solidFill>
                  <a:srgbClr val="0000FF"/>
                </a:solidFill>
                <a:ea typeface="微軟正黑體" panose="020B0604030504040204" pitchFamily="34" charset="-120"/>
              </a:rPr>
              <a:t>A complex system can use more protocols :  </a:t>
            </a:r>
          </a:p>
        </p:txBody>
      </p:sp>
    </p:spTree>
    <p:extLst>
      <p:ext uri="{BB962C8B-B14F-4D97-AF65-F5344CB8AC3E}">
        <p14:creationId xmlns:p14="http://schemas.microsoft.com/office/powerpoint/2010/main" val="12476202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vs CoAP</a:t>
            </a:r>
            <a:endParaRPr lang="zh-TW" altLang="en-US"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4510668" y="5785104"/>
            <a:ext cx="3204532"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https://iotbyhvm.ooo/coap-vs-mqtt/</a:t>
            </a:r>
            <a:endParaRPr lang="zh-TW" altLang="en-US" sz="12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2E031C74-0112-41A7-B771-9202CB64CF6E}"/>
              </a:ext>
            </a:extLst>
          </p:cNvPr>
          <p:cNvPicPr>
            <a:picLocks noChangeAspect="1"/>
          </p:cNvPicPr>
          <p:nvPr/>
        </p:nvPicPr>
        <p:blipFill>
          <a:blip r:embed="rId4"/>
          <a:stretch>
            <a:fillRect/>
          </a:stretch>
        </p:blipFill>
        <p:spPr>
          <a:xfrm>
            <a:off x="629157" y="1535635"/>
            <a:ext cx="10933685" cy="3939879"/>
          </a:xfrm>
          <a:prstGeom prst="rect">
            <a:avLst/>
          </a:prstGeom>
        </p:spPr>
      </p:pic>
    </p:spTree>
    <p:extLst>
      <p:ext uri="{BB962C8B-B14F-4D97-AF65-F5344CB8AC3E}">
        <p14:creationId xmlns:p14="http://schemas.microsoft.com/office/powerpoint/2010/main" val="1246043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CloudMQTT Instance Information</a:t>
            </a:r>
          </a:p>
        </p:txBody>
      </p:sp>
      <p:pic>
        <p:nvPicPr>
          <p:cNvPr id="5" name="圖片 4">
            <a:extLst>
              <a:ext uri="{FF2B5EF4-FFF2-40B4-BE49-F238E27FC236}">
                <a16:creationId xmlns:a16="http://schemas.microsoft.com/office/drawing/2014/main" id="{D8035471-4A62-4344-9A01-C88286845F19}"/>
              </a:ext>
            </a:extLst>
          </p:cNvPr>
          <p:cNvPicPr>
            <a:picLocks noChangeAspect="1"/>
          </p:cNvPicPr>
          <p:nvPr/>
        </p:nvPicPr>
        <p:blipFill>
          <a:blip r:embed="rId3"/>
          <a:stretch>
            <a:fillRect/>
          </a:stretch>
        </p:blipFill>
        <p:spPr>
          <a:xfrm>
            <a:off x="294289" y="1299341"/>
            <a:ext cx="5420193" cy="5248604"/>
          </a:xfrm>
          <a:prstGeom prst="rect">
            <a:avLst/>
          </a:prstGeom>
        </p:spPr>
      </p:pic>
      <p:pic>
        <p:nvPicPr>
          <p:cNvPr id="8" name="圖片 7">
            <a:extLst>
              <a:ext uri="{FF2B5EF4-FFF2-40B4-BE49-F238E27FC236}">
                <a16:creationId xmlns:a16="http://schemas.microsoft.com/office/drawing/2014/main" id="{A64B91CA-6FFD-4CF3-AFBE-3DCD15339541}"/>
              </a:ext>
            </a:extLst>
          </p:cNvPr>
          <p:cNvPicPr>
            <a:picLocks noChangeAspect="1"/>
          </p:cNvPicPr>
          <p:nvPr/>
        </p:nvPicPr>
        <p:blipFill>
          <a:blip r:embed="rId4"/>
          <a:stretch>
            <a:fillRect/>
          </a:stretch>
        </p:blipFill>
        <p:spPr>
          <a:xfrm>
            <a:off x="5277617" y="3818540"/>
            <a:ext cx="6620093" cy="2641620"/>
          </a:xfrm>
          <a:prstGeom prst="rect">
            <a:avLst/>
          </a:prstGeom>
        </p:spPr>
      </p:pic>
      <p:sp>
        <p:nvSpPr>
          <p:cNvPr id="3" name="文字方塊 2">
            <a:extLst>
              <a:ext uri="{FF2B5EF4-FFF2-40B4-BE49-F238E27FC236}">
                <a16:creationId xmlns:a16="http://schemas.microsoft.com/office/drawing/2014/main" id="{AEB02AE4-9F30-41C4-8AD8-62A224F31EF5}"/>
              </a:ext>
            </a:extLst>
          </p:cNvPr>
          <p:cNvSpPr txBox="1"/>
          <p:nvPr/>
        </p:nvSpPr>
        <p:spPr>
          <a:xfrm>
            <a:off x="6611008" y="1724823"/>
            <a:ext cx="5034454" cy="1477328"/>
          </a:xfrm>
          <a:prstGeom prst="rect">
            <a:avLst/>
          </a:prstGeom>
          <a:noFill/>
          <a:ln>
            <a:solidFill>
              <a:srgbClr val="0070C0"/>
            </a:solidFill>
          </a:ln>
        </p:spPr>
        <p:txBody>
          <a:bodyPr wrap="square" rtlCol="0">
            <a:spAutoFit/>
          </a:bodyPr>
          <a:lstStyle/>
          <a:p>
            <a:r>
              <a:rPr lang="en-US" altLang="zh-TW" dirty="0"/>
              <a:t>Server name: hairdresser.cloudmqtt.com</a:t>
            </a:r>
          </a:p>
          <a:p>
            <a:r>
              <a:rPr lang="en-US" altLang="zh-TW" dirty="0"/>
              <a:t>User name: </a:t>
            </a:r>
            <a:r>
              <a:rPr lang="en-US" altLang="zh-TW" dirty="0" err="1"/>
              <a:t>ksvhtumo</a:t>
            </a:r>
            <a:endParaRPr lang="en-US" altLang="zh-TW" dirty="0"/>
          </a:p>
          <a:p>
            <a:r>
              <a:rPr lang="en-US" altLang="zh-TW" dirty="0"/>
              <a:t>Password: -8VUg13_12C3</a:t>
            </a:r>
          </a:p>
          <a:p>
            <a:r>
              <a:rPr lang="en-US" altLang="zh-TW" dirty="0"/>
              <a:t>Port: 17608</a:t>
            </a:r>
          </a:p>
          <a:p>
            <a:r>
              <a:rPr lang="en-US" altLang="zh-TW" dirty="0"/>
              <a:t>API Key: dc06a857-d06b-4ff9-977a-b39c9ef14b6b</a:t>
            </a:r>
            <a:endParaRPr lang="zh-TW" altLang="en-US" dirty="0"/>
          </a:p>
        </p:txBody>
      </p:sp>
    </p:spTree>
    <p:extLst>
      <p:ext uri="{BB962C8B-B14F-4D97-AF65-F5344CB8AC3E}">
        <p14:creationId xmlns:p14="http://schemas.microsoft.com/office/powerpoint/2010/main" val="2167876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Client APP</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en-US" altLang="zh-TW" sz="2400" b="1" dirty="0" err="1">
                <a:solidFill>
                  <a:srgbClr val="0000FF"/>
                </a:solidFill>
              </a:rPr>
              <a:t>MQTT.fx</a:t>
            </a:r>
            <a:r>
              <a:rPr lang="en-US" altLang="zh-TW" sz="2400" b="1" dirty="0">
                <a:solidFill>
                  <a:srgbClr val="0000FF"/>
                </a:solidFill>
              </a:rPr>
              <a:t> </a:t>
            </a:r>
            <a:r>
              <a:rPr lang="en-US" altLang="zh-TW" sz="2400" b="1" dirty="0"/>
              <a:t>For Desktop</a:t>
            </a:r>
            <a:endParaRPr lang="en-US" altLang="zh-TW" sz="2400" dirty="0">
              <a:ea typeface="微軟正黑體" panose="020B0604030504040204" pitchFamily="34" charset="-120"/>
            </a:endParaRPr>
          </a:p>
          <a:p>
            <a:pPr>
              <a:lnSpc>
                <a:spcPct val="100000"/>
              </a:lnSpc>
            </a:pPr>
            <a:r>
              <a:rPr lang="en-US" altLang="zh-TW" sz="2400" b="1" dirty="0">
                <a:solidFill>
                  <a:srgbClr val="0000FF"/>
                </a:solidFill>
                <a:ea typeface="微軟正黑體" panose="020B0604030504040204" pitchFamily="34" charset="-120"/>
              </a:rPr>
              <a:t>MQTT Dash </a:t>
            </a:r>
            <a:r>
              <a:rPr lang="en-US" altLang="zh-TW" sz="2400" b="1" dirty="0">
                <a:ea typeface="微軟正黑體" panose="020B0604030504040204" pitchFamily="34" charset="-120"/>
              </a:rPr>
              <a:t>for Android</a:t>
            </a:r>
            <a:r>
              <a:rPr lang="en-US" altLang="zh-TW" sz="2400" dirty="0">
                <a:ea typeface="微軟正黑體" panose="020B0604030504040204" pitchFamily="34" charset="-120"/>
              </a:rPr>
              <a:t>  </a:t>
            </a:r>
          </a:p>
          <a:p>
            <a:pPr>
              <a:lnSpc>
                <a:spcPct val="100000"/>
              </a:lnSpc>
            </a:pPr>
            <a:r>
              <a:rPr lang="en-US" altLang="zh-TW" sz="2400" b="1" dirty="0" err="1">
                <a:solidFill>
                  <a:srgbClr val="0000FF"/>
                </a:solidFill>
              </a:rPr>
              <a:t>MQTTool</a:t>
            </a:r>
            <a:r>
              <a:rPr lang="en-US" altLang="zh-TW" sz="2400" b="1" dirty="0"/>
              <a:t> for iOS</a:t>
            </a:r>
          </a:p>
          <a:p>
            <a:pPr>
              <a:lnSpc>
                <a:spcPct val="100000"/>
              </a:lnSpc>
            </a:pPr>
            <a:r>
              <a:rPr lang="en-US" altLang="zh-TW" sz="2400" b="1" dirty="0">
                <a:solidFill>
                  <a:srgbClr val="0000FF"/>
                </a:solidFill>
                <a:ea typeface="微軟正黑體" panose="020B0604030504040204" pitchFamily="34" charset="-120"/>
              </a:rPr>
              <a:t>IoT </a:t>
            </a:r>
            <a:r>
              <a:rPr lang="en-US" altLang="zh-TW" sz="2400" b="1" dirty="0" err="1">
                <a:solidFill>
                  <a:srgbClr val="0000FF"/>
                </a:solidFill>
                <a:ea typeface="微軟正黑體" panose="020B0604030504040204" pitchFamily="34" charset="-120"/>
              </a:rPr>
              <a:t>OnOff</a:t>
            </a:r>
            <a:r>
              <a:rPr lang="en-US" altLang="zh-TW" sz="2400" b="1" dirty="0">
                <a:solidFill>
                  <a:srgbClr val="0000FF"/>
                </a:solidFill>
                <a:ea typeface="微軟正黑體" panose="020B0604030504040204" pitchFamily="34" charset="-120"/>
              </a:rPr>
              <a:t> </a:t>
            </a:r>
            <a:r>
              <a:rPr lang="en-US" altLang="zh-TW" sz="2400" b="1" dirty="0">
                <a:ea typeface="微軟正黑體" panose="020B0604030504040204" pitchFamily="34" charset="-120"/>
              </a:rPr>
              <a:t>for Android and iOS </a:t>
            </a:r>
          </a:p>
          <a:p>
            <a:pPr>
              <a:lnSpc>
                <a:spcPct val="100000"/>
              </a:lnSpc>
            </a:pP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3875833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pPr fontAlgn="base"/>
            <a:r>
              <a:rPr lang="en-US" altLang="zh-TW" b="1" dirty="0" err="1">
                <a:latin typeface="+mn-lt"/>
                <a:ea typeface="微軟正黑體" panose="020B0604030504040204" pitchFamily="34" charset="-120"/>
              </a:rPr>
              <a:t>MQTT.fx</a:t>
            </a:r>
            <a:r>
              <a:rPr lang="en-US" altLang="zh-TW" b="1" dirty="0">
                <a:latin typeface="+mn-lt"/>
                <a:ea typeface="微軟正黑體" panose="020B0604030504040204" pitchFamily="34" charset="-120"/>
              </a:rPr>
              <a:t> For Desktop</a:t>
            </a:r>
          </a:p>
        </p:txBody>
      </p:sp>
      <p:sp>
        <p:nvSpPr>
          <p:cNvPr id="3" name="文字方塊 2">
            <a:extLst>
              <a:ext uri="{FF2B5EF4-FFF2-40B4-BE49-F238E27FC236}">
                <a16:creationId xmlns:a16="http://schemas.microsoft.com/office/drawing/2014/main" id="{AEB02AE4-9F30-41C4-8AD8-62A224F31EF5}"/>
              </a:ext>
            </a:extLst>
          </p:cNvPr>
          <p:cNvSpPr txBox="1"/>
          <p:nvPr/>
        </p:nvSpPr>
        <p:spPr>
          <a:xfrm>
            <a:off x="6740100" y="1277934"/>
            <a:ext cx="5034454" cy="1785104"/>
          </a:xfrm>
          <a:prstGeom prst="rect">
            <a:avLst/>
          </a:prstGeom>
          <a:noFill/>
          <a:ln>
            <a:solidFill>
              <a:srgbClr val="0070C0"/>
            </a:solidFill>
          </a:ln>
        </p:spPr>
        <p:txBody>
          <a:bodyPr wrap="square" rtlCol="0">
            <a:spAutoFit/>
          </a:bodyPr>
          <a:lstStyle/>
          <a:p>
            <a:r>
              <a:rPr lang="en-US" altLang="zh-TW" sz="2000" b="1" dirty="0" err="1"/>
              <a:t>Cloudmqtt</a:t>
            </a:r>
            <a:r>
              <a:rPr lang="en-US" altLang="zh-TW" sz="2000" b="1" dirty="0"/>
              <a:t> broker setting:</a:t>
            </a:r>
          </a:p>
          <a:p>
            <a:r>
              <a:rPr lang="en-US" altLang="zh-TW" dirty="0"/>
              <a:t>Server name: hairdresser.cloudmqtt.com</a:t>
            </a:r>
          </a:p>
          <a:p>
            <a:r>
              <a:rPr lang="en-US" altLang="zh-TW" dirty="0"/>
              <a:t>User name: </a:t>
            </a:r>
            <a:r>
              <a:rPr lang="en-US" altLang="zh-TW" dirty="0" err="1"/>
              <a:t>ksvhtumo</a:t>
            </a:r>
            <a:endParaRPr lang="en-US" altLang="zh-TW" dirty="0"/>
          </a:p>
          <a:p>
            <a:r>
              <a:rPr lang="en-US" altLang="zh-TW" dirty="0"/>
              <a:t>Password: -8VUg13_12C3</a:t>
            </a:r>
          </a:p>
          <a:p>
            <a:r>
              <a:rPr lang="en-US" altLang="zh-TW" dirty="0"/>
              <a:t>Port: 17608</a:t>
            </a:r>
          </a:p>
          <a:p>
            <a:r>
              <a:rPr lang="en-US" altLang="zh-TW" dirty="0"/>
              <a:t>API Key: dc06a857-d06b-4ff9-977a-b39c9ef14b6b</a:t>
            </a:r>
            <a:endParaRPr lang="zh-TW" altLang="en-US" dirty="0"/>
          </a:p>
        </p:txBody>
      </p:sp>
      <p:pic>
        <p:nvPicPr>
          <p:cNvPr id="4" name="圖片 3">
            <a:extLst>
              <a:ext uri="{FF2B5EF4-FFF2-40B4-BE49-F238E27FC236}">
                <a16:creationId xmlns:a16="http://schemas.microsoft.com/office/drawing/2014/main" id="{4DBBCF1D-BEF1-427B-9E4B-D8371282A9EA}"/>
              </a:ext>
            </a:extLst>
          </p:cNvPr>
          <p:cNvPicPr>
            <a:picLocks noChangeAspect="1"/>
          </p:cNvPicPr>
          <p:nvPr/>
        </p:nvPicPr>
        <p:blipFill>
          <a:blip r:embed="rId3"/>
          <a:stretch>
            <a:fillRect/>
          </a:stretch>
        </p:blipFill>
        <p:spPr>
          <a:xfrm>
            <a:off x="162260" y="1039589"/>
            <a:ext cx="6151791" cy="4412861"/>
          </a:xfrm>
          <a:prstGeom prst="rect">
            <a:avLst/>
          </a:prstGeom>
        </p:spPr>
      </p:pic>
      <p:pic>
        <p:nvPicPr>
          <p:cNvPr id="6" name="圖片 5">
            <a:extLst>
              <a:ext uri="{FF2B5EF4-FFF2-40B4-BE49-F238E27FC236}">
                <a16:creationId xmlns:a16="http://schemas.microsoft.com/office/drawing/2014/main" id="{04520106-AB38-449B-A0B5-1A4906114B67}"/>
              </a:ext>
            </a:extLst>
          </p:cNvPr>
          <p:cNvPicPr>
            <a:picLocks noChangeAspect="1"/>
          </p:cNvPicPr>
          <p:nvPr/>
        </p:nvPicPr>
        <p:blipFill>
          <a:blip r:embed="rId4"/>
          <a:stretch>
            <a:fillRect/>
          </a:stretch>
        </p:blipFill>
        <p:spPr>
          <a:xfrm>
            <a:off x="3017498" y="3429000"/>
            <a:ext cx="5662151" cy="3353091"/>
          </a:xfrm>
          <a:prstGeom prst="rect">
            <a:avLst/>
          </a:prstGeom>
        </p:spPr>
      </p:pic>
    </p:spTree>
    <p:extLst>
      <p:ext uri="{BB962C8B-B14F-4D97-AF65-F5344CB8AC3E}">
        <p14:creationId xmlns:p14="http://schemas.microsoft.com/office/powerpoint/2010/main" val="380371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MQTT Dash App </a:t>
            </a:r>
            <a:r>
              <a:rPr lang="zh-TW" altLang="en-US" b="1" dirty="0">
                <a:latin typeface="+mn-lt"/>
                <a:ea typeface="微軟正黑體" panose="020B0604030504040204" pitchFamily="34" charset="-120"/>
              </a:rPr>
              <a:t>設定</a:t>
            </a:r>
            <a:endParaRPr lang="en-US" altLang="zh-TW" b="1" dirty="0">
              <a:latin typeface="+mn-lt"/>
              <a:ea typeface="微軟正黑體" panose="020B0604030504040204" pitchFamily="34" charset="-120"/>
            </a:endParaRPr>
          </a:p>
        </p:txBody>
      </p:sp>
      <p:pic>
        <p:nvPicPr>
          <p:cNvPr id="3" name="圖片 2">
            <a:extLst>
              <a:ext uri="{FF2B5EF4-FFF2-40B4-BE49-F238E27FC236}">
                <a16:creationId xmlns:a16="http://schemas.microsoft.com/office/drawing/2014/main" id="{DAF44818-2058-41AE-A5C7-CF7F3CA867DB}"/>
              </a:ext>
            </a:extLst>
          </p:cNvPr>
          <p:cNvPicPr>
            <a:picLocks noChangeAspect="1"/>
          </p:cNvPicPr>
          <p:nvPr/>
        </p:nvPicPr>
        <p:blipFill>
          <a:blip r:embed="rId3"/>
          <a:stretch>
            <a:fillRect/>
          </a:stretch>
        </p:blipFill>
        <p:spPr>
          <a:xfrm>
            <a:off x="294289" y="965320"/>
            <a:ext cx="3687827" cy="5785104"/>
          </a:xfrm>
          <a:prstGeom prst="rect">
            <a:avLst/>
          </a:prstGeom>
        </p:spPr>
      </p:pic>
      <p:pic>
        <p:nvPicPr>
          <p:cNvPr id="5" name="圖片 4">
            <a:extLst>
              <a:ext uri="{FF2B5EF4-FFF2-40B4-BE49-F238E27FC236}">
                <a16:creationId xmlns:a16="http://schemas.microsoft.com/office/drawing/2014/main" id="{03E4B9E4-9D18-415D-8E3E-6FD12F442E56}"/>
              </a:ext>
            </a:extLst>
          </p:cNvPr>
          <p:cNvPicPr>
            <a:picLocks noChangeAspect="1"/>
          </p:cNvPicPr>
          <p:nvPr/>
        </p:nvPicPr>
        <p:blipFill>
          <a:blip r:embed="rId4"/>
          <a:stretch>
            <a:fillRect/>
          </a:stretch>
        </p:blipFill>
        <p:spPr>
          <a:xfrm>
            <a:off x="4317484" y="965320"/>
            <a:ext cx="3545491" cy="5785104"/>
          </a:xfrm>
          <a:prstGeom prst="rect">
            <a:avLst/>
          </a:prstGeom>
        </p:spPr>
      </p:pic>
      <p:pic>
        <p:nvPicPr>
          <p:cNvPr id="6" name="圖片 5">
            <a:extLst>
              <a:ext uri="{FF2B5EF4-FFF2-40B4-BE49-F238E27FC236}">
                <a16:creationId xmlns:a16="http://schemas.microsoft.com/office/drawing/2014/main" id="{A982DC53-D850-4790-AD47-5FBBFAF98B65}"/>
              </a:ext>
            </a:extLst>
          </p:cNvPr>
          <p:cNvPicPr>
            <a:picLocks noChangeAspect="1"/>
          </p:cNvPicPr>
          <p:nvPr/>
        </p:nvPicPr>
        <p:blipFill>
          <a:blip r:embed="rId5"/>
          <a:stretch>
            <a:fillRect/>
          </a:stretch>
        </p:blipFill>
        <p:spPr>
          <a:xfrm>
            <a:off x="8198344" y="965320"/>
            <a:ext cx="3699366" cy="5785104"/>
          </a:xfrm>
          <a:prstGeom prst="rect">
            <a:avLst/>
          </a:prstGeom>
        </p:spPr>
      </p:pic>
    </p:spTree>
    <p:extLst>
      <p:ext uri="{BB962C8B-B14F-4D97-AF65-F5344CB8AC3E}">
        <p14:creationId xmlns:p14="http://schemas.microsoft.com/office/powerpoint/2010/main" val="4117318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MQTT Dash App </a:t>
            </a:r>
            <a:r>
              <a:rPr lang="zh-TW" altLang="en-US" b="1" dirty="0">
                <a:latin typeface="+mn-lt"/>
                <a:ea typeface="微軟正黑體" panose="020B0604030504040204" pitchFamily="34" charset="-120"/>
              </a:rPr>
              <a:t>設定 </a:t>
            </a:r>
            <a:r>
              <a:rPr lang="en-US" altLang="zh-TW" b="1" dirty="0">
                <a:latin typeface="+mn-lt"/>
                <a:ea typeface="微軟正黑體" panose="020B0604030504040204" pitchFamily="34" charset="-120"/>
              </a:rPr>
              <a:t>– Switch/Button</a:t>
            </a:r>
          </a:p>
        </p:txBody>
      </p:sp>
      <p:pic>
        <p:nvPicPr>
          <p:cNvPr id="4" name="圖片 3">
            <a:extLst>
              <a:ext uri="{FF2B5EF4-FFF2-40B4-BE49-F238E27FC236}">
                <a16:creationId xmlns:a16="http://schemas.microsoft.com/office/drawing/2014/main" id="{DA81BD3D-8942-4F1D-906B-4B161DB906D7}"/>
              </a:ext>
            </a:extLst>
          </p:cNvPr>
          <p:cNvPicPr>
            <a:picLocks noChangeAspect="1"/>
          </p:cNvPicPr>
          <p:nvPr/>
        </p:nvPicPr>
        <p:blipFill>
          <a:blip r:embed="rId3"/>
          <a:stretch>
            <a:fillRect/>
          </a:stretch>
        </p:blipFill>
        <p:spPr>
          <a:xfrm>
            <a:off x="601297" y="3083246"/>
            <a:ext cx="2707095" cy="3576678"/>
          </a:xfrm>
          <a:prstGeom prst="rect">
            <a:avLst/>
          </a:prstGeom>
        </p:spPr>
      </p:pic>
      <p:pic>
        <p:nvPicPr>
          <p:cNvPr id="7" name="圖片 6">
            <a:extLst>
              <a:ext uri="{FF2B5EF4-FFF2-40B4-BE49-F238E27FC236}">
                <a16:creationId xmlns:a16="http://schemas.microsoft.com/office/drawing/2014/main" id="{8EAA3EE4-E1FD-4A92-92E0-0DA431C64E03}"/>
              </a:ext>
            </a:extLst>
          </p:cNvPr>
          <p:cNvPicPr>
            <a:picLocks noChangeAspect="1"/>
          </p:cNvPicPr>
          <p:nvPr/>
        </p:nvPicPr>
        <p:blipFill>
          <a:blip r:embed="rId4"/>
          <a:stretch>
            <a:fillRect/>
          </a:stretch>
        </p:blipFill>
        <p:spPr>
          <a:xfrm>
            <a:off x="601297" y="1072896"/>
            <a:ext cx="2707095" cy="1785751"/>
          </a:xfrm>
          <a:prstGeom prst="rect">
            <a:avLst/>
          </a:prstGeom>
        </p:spPr>
      </p:pic>
      <p:pic>
        <p:nvPicPr>
          <p:cNvPr id="8" name="圖片 7">
            <a:extLst>
              <a:ext uri="{FF2B5EF4-FFF2-40B4-BE49-F238E27FC236}">
                <a16:creationId xmlns:a16="http://schemas.microsoft.com/office/drawing/2014/main" id="{8E69022D-9751-46C2-BF6D-B32A4DE4DC37}"/>
              </a:ext>
            </a:extLst>
          </p:cNvPr>
          <p:cNvPicPr>
            <a:picLocks noChangeAspect="1"/>
          </p:cNvPicPr>
          <p:nvPr/>
        </p:nvPicPr>
        <p:blipFill>
          <a:blip r:embed="rId5"/>
          <a:stretch>
            <a:fillRect/>
          </a:stretch>
        </p:blipFill>
        <p:spPr>
          <a:xfrm>
            <a:off x="4018312" y="1072896"/>
            <a:ext cx="3713535" cy="5709827"/>
          </a:xfrm>
          <a:prstGeom prst="rect">
            <a:avLst/>
          </a:prstGeom>
        </p:spPr>
      </p:pic>
      <p:pic>
        <p:nvPicPr>
          <p:cNvPr id="9" name="圖片 8">
            <a:extLst>
              <a:ext uri="{FF2B5EF4-FFF2-40B4-BE49-F238E27FC236}">
                <a16:creationId xmlns:a16="http://schemas.microsoft.com/office/drawing/2014/main" id="{81B113F6-B6C8-4D59-B1B3-50DCC1250505}"/>
              </a:ext>
            </a:extLst>
          </p:cNvPr>
          <p:cNvPicPr>
            <a:picLocks noChangeAspect="1"/>
          </p:cNvPicPr>
          <p:nvPr/>
        </p:nvPicPr>
        <p:blipFill>
          <a:blip r:embed="rId6"/>
          <a:stretch>
            <a:fillRect/>
          </a:stretch>
        </p:blipFill>
        <p:spPr>
          <a:xfrm>
            <a:off x="8273354" y="1072896"/>
            <a:ext cx="3713535" cy="4252139"/>
          </a:xfrm>
          <a:prstGeom prst="rect">
            <a:avLst/>
          </a:prstGeom>
        </p:spPr>
      </p:pic>
      <p:sp>
        <p:nvSpPr>
          <p:cNvPr id="10" name="矩形: 圓角 9">
            <a:extLst>
              <a:ext uri="{FF2B5EF4-FFF2-40B4-BE49-F238E27FC236}">
                <a16:creationId xmlns:a16="http://schemas.microsoft.com/office/drawing/2014/main" id="{5359DDED-2347-4BBA-AA31-32E1F4E0FFB0}"/>
              </a:ext>
            </a:extLst>
          </p:cNvPr>
          <p:cNvSpPr/>
          <p:nvPr/>
        </p:nvSpPr>
        <p:spPr>
          <a:xfrm>
            <a:off x="903641" y="4800600"/>
            <a:ext cx="914400" cy="2662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D3922DC2-9A56-458C-BE4B-5F58E5BB1838}"/>
              </a:ext>
            </a:extLst>
          </p:cNvPr>
          <p:cNvSpPr/>
          <p:nvPr/>
        </p:nvSpPr>
        <p:spPr>
          <a:xfrm>
            <a:off x="4147969" y="3436395"/>
            <a:ext cx="1854798" cy="3397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DD9079BF-9DC4-4200-955E-A02C03195005}"/>
              </a:ext>
            </a:extLst>
          </p:cNvPr>
          <p:cNvSpPr/>
          <p:nvPr/>
        </p:nvSpPr>
        <p:spPr>
          <a:xfrm>
            <a:off x="4147969" y="2743483"/>
            <a:ext cx="686697" cy="339763"/>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2A0FAC27-D071-497A-A52D-5A209DED58BD}"/>
              </a:ext>
            </a:extLst>
          </p:cNvPr>
          <p:cNvSpPr txBox="1"/>
          <p:nvPr/>
        </p:nvSpPr>
        <p:spPr>
          <a:xfrm>
            <a:off x="8273354" y="5785104"/>
            <a:ext cx="3216843" cy="369332"/>
          </a:xfrm>
          <a:prstGeom prst="rect">
            <a:avLst/>
          </a:prstGeom>
          <a:noFill/>
          <a:ln>
            <a:solidFill>
              <a:srgbClr val="00B050"/>
            </a:solidFill>
          </a:ln>
        </p:spPr>
        <p:txBody>
          <a:bodyPr wrap="none" rtlCol="0">
            <a:spAutoFit/>
          </a:bodyPr>
          <a:lstStyle/>
          <a:p>
            <a:r>
              <a:rPr lang="en-US" altLang="zh-TW" b="1" dirty="0">
                <a:solidFill>
                  <a:srgbClr val="0000FF"/>
                </a:solidFill>
                <a:ea typeface="微軟正黑體" panose="020B0604030504040204" pitchFamily="34" charset="-120"/>
              </a:rPr>
              <a:t>Topic</a:t>
            </a:r>
            <a:r>
              <a:rPr lang="zh-TW" altLang="en-US" b="1" dirty="0">
                <a:solidFill>
                  <a:srgbClr val="0000FF"/>
                </a:solidFill>
                <a:ea typeface="微軟正黑體" panose="020B0604030504040204" pitchFamily="34" charset="-120"/>
              </a:rPr>
              <a:t>名稱要配合程式中的設定</a:t>
            </a:r>
          </a:p>
        </p:txBody>
      </p:sp>
      <p:cxnSp>
        <p:nvCxnSpPr>
          <p:cNvPr id="15" name="直線單箭頭接點 14">
            <a:extLst>
              <a:ext uri="{FF2B5EF4-FFF2-40B4-BE49-F238E27FC236}">
                <a16:creationId xmlns:a16="http://schemas.microsoft.com/office/drawing/2014/main" id="{EDA7C9EC-29E7-4432-9A41-B857015E8C27}"/>
              </a:ext>
            </a:extLst>
          </p:cNvPr>
          <p:cNvCxnSpPr>
            <a:stCxn id="11" idx="3"/>
          </p:cNvCxnSpPr>
          <p:nvPr/>
        </p:nvCxnSpPr>
        <p:spPr>
          <a:xfrm>
            <a:off x="6002767" y="3606277"/>
            <a:ext cx="2270587" cy="217882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938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OSI 7 Layer</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vs TCP/IP</a:t>
            </a:r>
            <a:endParaRPr lang="zh-TW" altLang="en-US" b="1" dirty="0">
              <a:latin typeface="+mn-lt"/>
              <a:ea typeface="微軟正黑體" panose="020B0604030504040204" pitchFamily="34" charset="-120"/>
            </a:endParaRPr>
          </a:p>
        </p:txBody>
      </p:sp>
      <p:pic>
        <p:nvPicPr>
          <p:cNvPr id="6" name="圖片 5">
            <a:extLst>
              <a:ext uri="{FF2B5EF4-FFF2-40B4-BE49-F238E27FC236}">
                <a16:creationId xmlns:a16="http://schemas.microsoft.com/office/drawing/2014/main" id="{B0E7071A-AF5D-41CF-9862-0B52DD145CAE}"/>
              </a:ext>
            </a:extLst>
          </p:cNvPr>
          <p:cNvPicPr>
            <a:picLocks noChangeAspect="1"/>
          </p:cNvPicPr>
          <p:nvPr/>
        </p:nvPicPr>
        <p:blipFill>
          <a:blip r:embed="rId3"/>
          <a:stretch>
            <a:fillRect/>
          </a:stretch>
        </p:blipFill>
        <p:spPr>
          <a:xfrm>
            <a:off x="6984180" y="198076"/>
            <a:ext cx="4740051" cy="3048264"/>
          </a:xfrm>
          <a:prstGeom prst="rect">
            <a:avLst/>
          </a:prstGeom>
        </p:spPr>
      </p:pic>
      <p:pic>
        <p:nvPicPr>
          <p:cNvPr id="7" name="圖片 6">
            <a:extLst>
              <a:ext uri="{FF2B5EF4-FFF2-40B4-BE49-F238E27FC236}">
                <a16:creationId xmlns:a16="http://schemas.microsoft.com/office/drawing/2014/main" id="{E17C8BF8-F2A2-41FF-8BA8-5649F1456334}"/>
              </a:ext>
            </a:extLst>
          </p:cNvPr>
          <p:cNvPicPr>
            <a:picLocks noChangeAspect="1"/>
          </p:cNvPicPr>
          <p:nvPr/>
        </p:nvPicPr>
        <p:blipFill>
          <a:blip r:embed="rId4"/>
          <a:stretch>
            <a:fillRect/>
          </a:stretch>
        </p:blipFill>
        <p:spPr>
          <a:xfrm>
            <a:off x="732893" y="1094732"/>
            <a:ext cx="4359061" cy="2478941"/>
          </a:xfrm>
          <a:prstGeom prst="rect">
            <a:avLst/>
          </a:prstGeom>
        </p:spPr>
      </p:pic>
      <p:pic>
        <p:nvPicPr>
          <p:cNvPr id="8" name="圖片 7">
            <a:extLst>
              <a:ext uri="{FF2B5EF4-FFF2-40B4-BE49-F238E27FC236}">
                <a16:creationId xmlns:a16="http://schemas.microsoft.com/office/drawing/2014/main" id="{D33D1254-BBA4-4169-A379-48B04DE44303}"/>
              </a:ext>
            </a:extLst>
          </p:cNvPr>
          <p:cNvPicPr>
            <a:picLocks noChangeAspect="1"/>
          </p:cNvPicPr>
          <p:nvPr/>
        </p:nvPicPr>
        <p:blipFill>
          <a:blip r:embed="rId5"/>
          <a:stretch>
            <a:fillRect/>
          </a:stretch>
        </p:blipFill>
        <p:spPr>
          <a:xfrm>
            <a:off x="7481037" y="3451918"/>
            <a:ext cx="4519052" cy="3276884"/>
          </a:xfrm>
          <a:prstGeom prst="rect">
            <a:avLst/>
          </a:prstGeom>
        </p:spPr>
      </p:pic>
      <p:sp>
        <p:nvSpPr>
          <p:cNvPr id="3" name="文字方塊 2">
            <a:extLst>
              <a:ext uri="{FF2B5EF4-FFF2-40B4-BE49-F238E27FC236}">
                <a16:creationId xmlns:a16="http://schemas.microsoft.com/office/drawing/2014/main" id="{64362565-8A1A-4AE9-9D46-606A9BEFE04A}"/>
              </a:ext>
            </a:extLst>
          </p:cNvPr>
          <p:cNvSpPr txBox="1"/>
          <p:nvPr/>
        </p:nvSpPr>
        <p:spPr>
          <a:xfrm>
            <a:off x="152392" y="3674842"/>
            <a:ext cx="7328645" cy="1323439"/>
          </a:xfrm>
          <a:prstGeom prst="rect">
            <a:avLst/>
          </a:prstGeom>
          <a:noFill/>
        </p:spPr>
        <p:txBody>
          <a:bodyPr wrap="square" rtlCol="0">
            <a:spAutoFit/>
          </a:bodyPr>
          <a:lstStyle/>
          <a:p>
            <a:r>
              <a:rPr lang="en-US" altLang="zh-TW" sz="2000" dirty="0">
                <a:solidFill>
                  <a:srgbClr val="0000FF"/>
                </a:solidFill>
              </a:rPr>
              <a:t>Of the many protocols, wireless protocols play an important role in IoT development.</a:t>
            </a:r>
          </a:p>
          <a:p>
            <a:r>
              <a:rPr lang="en-US" altLang="zh-TW" sz="2000" dirty="0">
                <a:solidFill>
                  <a:srgbClr val="0000FF"/>
                </a:solidFill>
              </a:rPr>
              <a:t>Wireless Protocols are mainly used in three layers, which are </a:t>
            </a:r>
            <a:r>
              <a:rPr lang="en-US" altLang="zh-TW" sz="2000" dirty="0">
                <a:solidFill>
                  <a:srgbClr val="FF0000"/>
                </a:solidFill>
              </a:rPr>
              <a:t>PHY/MAC </a:t>
            </a:r>
            <a:r>
              <a:rPr lang="en-US" altLang="zh-TW" sz="2000" dirty="0">
                <a:solidFill>
                  <a:srgbClr val="0000FF"/>
                </a:solidFill>
              </a:rPr>
              <a:t>layer, </a:t>
            </a:r>
            <a:r>
              <a:rPr lang="en-US" altLang="zh-TW" sz="2000" dirty="0">
                <a:solidFill>
                  <a:srgbClr val="FF0000"/>
                </a:solidFill>
              </a:rPr>
              <a:t>Network/Communication </a:t>
            </a:r>
            <a:r>
              <a:rPr lang="en-US" altLang="zh-TW" sz="2000" dirty="0">
                <a:solidFill>
                  <a:srgbClr val="0000FF"/>
                </a:solidFill>
              </a:rPr>
              <a:t>layer and </a:t>
            </a:r>
            <a:r>
              <a:rPr lang="en-US" altLang="zh-TW" sz="2000" dirty="0">
                <a:solidFill>
                  <a:srgbClr val="FF0000"/>
                </a:solidFill>
              </a:rPr>
              <a:t>Application</a:t>
            </a:r>
            <a:r>
              <a:rPr lang="en-US" altLang="zh-TW" sz="2000" dirty="0">
                <a:solidFill>
                  <a:srgbClr val="0000FF"/>
                </a:solidFill>
              </a:rPr>
              <a:t> layer.</a:t>
            </a:r>
            <a:endParaRPr lang="zh-TW" altLang="en-US" sz="2000" dirty="0">
              <a:solidFill>
                <a:srgbClr val="0000FF"/>
              </a:solidFill>
            </a:endParaRPr>
          </a:p>
        </p:txBody>
      </p:sp>
      <p:pic>
        <p:nvPicPr>
          <p:cNvPr id="4" name="圖片 3">
            <a:extLst>
              <a:ext uri="{FF2B5EF4-FFF2-40B4-BE49-F238E27FC236}">
                <a16:creationId xmlns:a16="http://schemas.microsoft.com/office/drawing/2014/main" id="{8BDCEC89-8D9B-4155-8546-C2470B4F8C43}"/>
              </a:ext>
            </a:extLst>
          </p:cNvPr>
          <p:cNvPicPr>
            <a:picLocks noChangeAspect="1"/>
          </p:cNvPicPr>
          <p:nvPr/>
        </p:nvPicPr>
        <p:blipFill>
          <a:blip r:embed="rId6"/>
          <a:stretch>
            <a:fillRect/>
          </a:stretch>
        </p:blipFill>
        <p:spPr>
          <a:xfrm>
            <a:off x="909568" y="5011402"/>
            <a:ext cx="4772775" cy="1717400"/>
          </a:xfrm>
          <a:prstGeom prst="rect">
            <a:avLst/>
          </a:prstGeom>
        </p:spPr>
      </p:pic>
    </p:spTree>
    <p:extLst>
      <p:ext uri="{BB962C8B-B14F-4D97-AF65-F5344CB8AC3E}">
        <p14:creationId xmlns:p14="http://schemas.microsoft.com/office/powerpoint/2010/main" val="4179115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MQTT Dash App </a:t>
            </a:r>
            <a:r>
              <a:rPr lang="zh-TW" altLang="en-US" b="1" dirty="0">
                <a:latin typeface="+mn-lt"/>
                <a:ea typeface="微軟正黑體" panose="020B0604030504040204" pitchFamily="34" charset="-120"/>
              </a:rPr>
              <a:t>設定 </a:t>
            </a:r>
            <a:r>
              <a:rPr lang="en-US" altLang="zh-TW" b="1" dirty="0">
                <a:latin typeface="+mn-lt"/>
                <a:ea typeface="微軟正黑體" panose="020B0604030504040204" pitchFamily="34" charset="-120"/>
              </a:rPr>
              <a:t>- Text</a:t>
            </a:r>
          </a:p>
        </p:txBody>
      </p:sp>
      <p:pic>
        <p:nvPicPr>
          <p:cNvPr id="4" name="圖片 3">
            <a:extLst>
              <a:ext uri="{FF2B5EF4-FFF2-40B4-BE49-F238E27FC236}">
                <a16:creationId xmlns:a16="http://schemas.microsoft.com/office/drawing/2014/main" id="{DA81BD3D-8942-4F1D-906B-4B161DB906D7}"/>
              </a:ext>
            </a:extLst>
          </p:cNvPr>
          <p:cNvPicPr>
            <a:picLocks noChangeAspect="1"/>
          </p:cNvPicPr>
          <p:nvPr/>
        </p:nvPicPr>
        <p:blipFill>
          <a:blip r:embed="rId3"/>
          <a:stretch>
            <a:fillRect/>
          </a:stretch>
        </p:blipFill>
        <p:spPr>
          <a:xfrm>
            <a:off x="601297" y="3083246"/>
            <a:ext cx="2707095" cy="3576678"/>
          </a:xfrm>
          <a:prstGeom prst="rect">
            <a:avLst/>
          </a:prstGeom>
        </p:spPr>
      </p:pic>
      <p:pic>
        <p:nvPicPr>
          <p:cNvPr id="7" name="圖片 6">
            <a:extLst>
              <a:ext uri="{FF2B5EF4-FFF2-40B4-BE49-F238E27FC236}">
                <a16:creationId xmlns:a16="http://schemas.microsoft.com/office/drawing/2014/main" id="{8EAA3EE4-E1FD-4A92-92E0-0DA431C64E03}"/>
              </a:ext>
            </a:extLst>
          </p:cNvPr>
          <p:cNvPicPr>
            <a:picLocks noChangeAspect="1"/>
          </p:cNvPicPr>
          <p:nvPr/>
        </p:nvPicPr>
        <p:blipFill>
          <a:blip r:embed="rId4"/>
          <a:stretch>
            <a:fillRect/>
          </a:stretch>
        </p:blipFill>
        <p:spPr>
          <a:xfrm>
            <a:off x="601297" y="1072896"/>
            <a:ext cx="2707095" cy="1785751"/>
          </a:xfrm>
          <a:prstGeom prst="rect">
            <a:avLst/>
          </a:prstGeom>
        </p:spPr>
      </p:pic>
      <p:sp>
        <p:nvSpPr>
          <p:cNvPr id="10" name="矩形: 圓角 9">
            <a:extLst>
              <a:ext uri="{FF2B5EF4-FFF2-40B4-BE49-F238E27FC236}">
                <a16:creationId xmlns:a16="http://schemas.microsoft.com/office/drawing/2014/main" id="{5359DDED-2347-4BBA-AA31-32E1F4E0FFB0}"/>
              </a:ext>
            </a:extLst>
          </p:cNvPr>
          <p:cNvSpPr/>
          <p:nvPr/>
        </p:nvSpPr>
        <p:spPr>
          <a:xfrm>
            <a:off x="892884" y="4456355"/>
            <a:ext cx="419549" cy="2770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C4DF85ED-18DB-46CA-B816-CDE73EB769B5}"/>
              </a:ext>
            </a:extLst>
          </p:cNvPr>
          <p:cNvPicPr>
            <a:picLocks noChangeAspect="1"/>
          </p:cNvPicPr>
          <p:nvPr/>
        </p:nvPicPr>
        <p:blipFill>
          <a:blip r:embed="rId5"/>
          <a:stretch>
            <a:fillRect/>
          </a:stretch>
        </p:blipFill>
        <p:spPr>
          <a:xfrm>
            <a:off x="3661373" y="1138991"/>
            <a:ext cx="3970364" cy="4580017"/>
          </a:xfrm>
          <a:prstGeom prst="rect">
            <a:avLst/>
          </a:prstGeom>
        </p:spPr>
      </p:pic>
      <p:pic>
        <p:nvPicPr>
          <p:cNvPr id="5" name="圖片 4">
            <a:extLst>
              <a:ext uri="{FF2B5EF4-FFF2-40B4-BE49-F238E27FC236}">
                <a16:creationId xmlns:a16="http://schemas.microsoft.com/office/drawing/2014/main" id="{550D1F5F-C524-47F6-BAC0-CE3370C4D1DB}"/>
              </a:ext>
            </a:extLst>
          </p:cNvPr>
          <p:cNvPicPr>
            <a:picLocks noChangeAspect="1"/>
          </p:cNvPicPr>
          <p:nvPr/>
        </p:nvPicPr>
        <p:blipFill>
          <a:blip r:embed="rId6"/>
          <a:stretch>
            <a:fillRect/>
          </a:stretch>
        </p:blipFill>
        <p:spPr>
          <a:xfrm>
            <a:off x="7927346" y="1138991"/>
            <a:ext cx="3970364" cy="5212532"/>
          </a:xfrm>
          <a:prstGeom prst="rect">
            <a:avLst/>
          </a:prstGeom>
        </p:spPr>
      </p:pic>
      <p:sp>
        <p:nvSpPr>
          <p:cNvPr id="12" name="矩形: 圓角 11">
            <a:extLst>
              <a:ext uri="{FF2B5EF4-FFF2-40B4-BE49-F238E27FC236}">
                <a16:creationId xmlns:a16="http://schemas.microsoft.com/office/drawing/2014/main" id="{76857152-56A4-4935-ABD2-44874D0BEFCF}"/>
              </a:ext>
            </a:extLst>
          </p:cNvPr>
          <p:cNvSpPr/>
          <p:nvPr/>
        </p:nvSpPr>
        <p:spPr>
          <a:xfrm>
            <a:off x="3788484" y="2134495"/>
            <a:ext cx="686697" cy="339763"/>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C6E730B2-22B7-4811-A4B7-8CC90EBA715D}"/>
              </a:ext>
            </a:extLst>
          </p:cNvPr>
          <p:cNvSpPr/>
          <p:nvPr/>
        </p:nvSpPr>
        <p:spPr>
          <a:xfrm>
            <a:off x="3788484" y="2828166"/>
            <a:ext cx="686697" cy="3397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B4DA7CD1-6637-446B-9203-EECF92C023F1}"/>
              </a:ext>
            </a:extLst>
          </p:cNvPr>
          <p:cNvSpPr txBox="1"/>
          <p:nvPr/>
        </p:nvSpPr>
        <p:spPr>
          <a:xfrm>
            <a:off x="3991811" y="6058771"/>
            <a:ext cx="3366420" cy="369332"/>
          </a:xfrm>
          <a:prstGeom prst="rect">
            <a:avLst/>
          </a:prstGeom>
          <a:noFill/>
          <a:ln>
            <a:solidFill>
              <a:srgbClr val="00B050"/>
            </a:solidFill>
          </a:ln>
        </p:spPr>
        <p:txBody>
          <a:bodyPr wrap="square" rtlCol="0">
            <a:spAutoFit/>
          </a:bodyPr>
          <a:lstStyle/>
          <a:p>
            <a:r>
              <a:rPr lang="en-US" altLang="zh-TW" b="1" dirty="0">
                <a:solidFill>
                  <a:srgbClr val="0000FF"/>
                </a:solidFill>
                <a:ea typeface="微軟正黑體" panose="020B0604030504040204" pitchFamily="34" charset="-120"/>
              </a:rPr>
              <a:t>Topic</a:t>
            </a:r>
            <a:r>
              <a:rPr lang="zh-TW" altLang="en-US" b="1" dirty="0">
                <a:solidFill>
                  <a:srgbClr val="0000FF"/>
                </a:solidFill>
                <a:ea typeface="微軟正黑體" panose="020B0604030504040204" pitchFamily="34" charset="-120"/>
              </a:rPr>
              <a:t>名稱要配合程式中的設定</a:t>
            </a:r>
          </a:p>
        </p:txBody>
      </p:sp>
      <p:cxnSp>
        <p:nvCxnSpPr>
          <p:cNvPr id="15" name="直線單箭頭接點 14">
            <a:extLst>
              <a:ext uri="{FF2B5EF4-FFF2-40B4-BE49-F238E27FC236}">
                <a16:creationId xmlns:a16="http://schemas.microsoft.com/office/drawing/2014/main" id="{EB73DEDE-7F6D-4055-8307-BE4766DF9946}"/>
              </a:ext>
            </a:extLst>
          </p:cNvPr>
          <p:cNvCxnSpPr>
            <a:cxnSpLocks/>
            <a:stCxn id="13" idx="2"/>
            <a:endCxn id="14" idx="0"/>
          </p:cNvCxnSpPr>
          <p:nvPr/>
        </p:nvCxnSpPr>
        <p:spPr>
          <a:xfrm>
            <a:off x="4131833" y="3167929"/>
            <a:ext cx="1543188" cy="289084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圓角 17">
            <a:extLst>
              <a:ext uri="{FF2B5EF4-FFF2-40B4-BE49-F238E27FC236}">
                <a16:creationId xmlns:a16="http://schemas.microsoft.com/office/drawing/2014/main" id="{F7D85500-561B-4F85-80DC-44164B4D99D3}"/>
              </a:ext>
            </a:extLst>
          </p:cNvPr>
          <p:cNvSpPr/>
          <p:nvPr/>
        </p:nvSpPr>
        <p:spPr>
          <a:xfrm>
            <a:off x="7984718" y="2304376"/>
            <a:ext cx="1127009" cy="1342466"/>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C45EC1BF-FE8F-4AA7-8022-12E9E7222C36}"/>
              </a:ext>
            </a:extLst>
          </p:cNvPr>
          <p:cNvSpPr txBox="1"/>
          <p:nvPr/>
        </p:nvSpPr>
        <p:spPr>
          <a:xfrm>
            <a:off x="9169099" y="2674881"/>
            <a:ext cx="2194953" cy="646331"/>
          </a:xfrm>
          <a:prstGeom prst="rect">
            <a:avLst/>
          </a:prstGeom>
          <a:noFill/>
        </p:spPr>
        <p:txBody>
          <a:bodyPr wrap="square" rtlCol="0">
            <a:spAutoFit/>
          </a:bodyPr>
          <a:lstStyle/>
          <a:p>
            <a:r>
              <a:rPr lang="zh-TW" altLang="en-US" dirty="0">
                <a:solidFill>
                  <a:srgbClr val="FFFF00"/>
                </a:solidFill>
                <a:latin typeface="微軟正黑體" panose="020B0604030504040204" pitchFamily="34" charset="-120"/>
                <a:ea typeface="微軟正黑體" panose="020B0604030504040204" pitchFamily="34" charset="-120"/>
              </a:rPr>
              <a:t>可依要顯示的訊息多寡調整文字大小</a:t>
            </a:r>
          </a:p>
        </p:txBody>
      </p:sp>
    </p:spTree>
    <p:extLst>
      <p:ext uri="{BB962C8B-B14F-4D97-AF65-F5344CB8AC3E}">
        <p14:creationId xmlns:p14="http://schemas.microsoft.com/office/powerpoint/2010/main" val="3908432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MQTT Dash App </a:t>
            </a:r>
            <a:r>
              <a:rPr lang="zh-TW" altLang="en-US" b="1" dirty="0">
                <a:latin typeface="+mn-lt"/>
                <a:ea typeface="微軟正黑體" panose="020B0604030504040204" pitchFamily="34" charset="-120"/>
              </a:rPr>
              <a:t>設定</a:t>
            </a:r>
            <a:endParaRPr lang="en-US" altLang="zh-TW" b="1" dirty="0">
              <a:latin typeface="+mn-lt"/>
              <a:ea typeface="微軟正黑體" panose="020B0604030504040204" pitchFamily="34" charset="-120"/>
            </a:endParaRPr>
          </a:p>
        </p:txBody>
      </p:sp>
      <p:pic>
        <p:nvPicPr>
          <p:cNvPr id="6" name="圖片 5">
            <a:extLst>
              <a:ext uri="{FF2B5EF4-FFF2-40B4-BE49-F238E27FC236}">
                <a16:creationId xmlns:a16="http://schemas.microsoft.com/office/drawing/2014/main" id="{9D8DD2A5-695A-4D5F-90FE-80562A2440A9}"/>
              </a:ext>
            </a:extLst>
          </p:cNvPr>
          <p:cNvPicPr>
            <a:picLocks noChangeAspect="1"/>
          </p:cNvPicPr>
          <p:nvPr/>
        </p:nvPicPr>
        <p:blipFill>
          <a:blip r:embed="rId3"/>
          <a:stretch>
            <a:fillRect/>
          </a:stretch>
        </p:blipFill>
        <p:spPr>
          <a:xfrm>
            <a:off x="6188607" y="1714137"/>
            <a:ext cx="4165985" cy="3331198"/>
          </a:xfrm>
          <a:prstGeom prst="rect">
            <a:avLst/>
          </a:prstGeom>
        </p:spPr>
      </p:pic>
      <p:pic>
        <p:nvPicPr>
          <p:cNvPr id="8" name="圖片 7">
            <a:extLst>
              <a:ext uri="{FF2B5EF4-FFF2-40B4-BE49-F238E27FC236}">
                <a16:creationId xmlns:a16="http://schemas.microsoft.com/office/drawing/2014/main" id="{E669E733-C248-43D4-AA13-72BDC063EDD1}"/>
              </a:ext>
            </a:extLst>
          </p:cNvPr>
          <p:cNvPicPr>
            <a:picLocks noChangeAspect="1"/>
          </p:cNvPicPr>
          <p:nvPr/>
        </p:nvPicPr>
        <p:blipFill>
          <a:blip r:embed="rId4"/>
          <a:stretch>
            <a:fillRect/>
          </a:stretch>
        </p:blipFill>
        <p:spPr>
          <a:xfrm>
            <a:off x="595530" y="1714137"/>
            <a:ext cx="4680355" cy="2642710"/>
          </a:xfrm>
          <a:prstGeom prst="rect">
            <a:avLst/>
          </a:prstGeom>
        </p:spPr>
      </p:pic>
      <p:sp>
        <p:nvSpPr>
          <p:cNvPr id="9" name="圖說文字: 直線 8">
            <a:extLst>
              <a:ext uri="{FF2B5EF4-FFF2-40B4-BE49-F238E27FC236}">
                <a16:creationId xmlns:a16="http://schemas.microsoft.com/office/drawing/2014/main" id="{976D2924-B0EA-404F-8105-012CBED9AD28}"/>
              </a:ext>
            </a:extLst>
          </p:cNvPr>
          <p:cNvSpPr/>
          <p:nvPr/>
        </p:nvSpPr>
        <p:spPr>
          <a:xfrm flipH="1">
            <a:off x="2528047" y="4998088"/>
            <a:ext cx="2747838" cy="796067"/>
          </a:xfrm>
          <a:prstGeom prst="borderCallout1">
            <a:avLst>
              <a:gd name="adj1" fmla="val 18750"/>
              <a:gd name="adj2" fmla="val -8333"/>
              <a:gd name="adj3" fmla="val -122634"/>
              <a:gd name="adj4" fmla="val -62039"/>
            </a:avLst>
          </a:prstGeom>
          <a:noFill/>
          <a:ln w="28575">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Button</a:t>
            </a:r>
          </a:p>
          <a:p>
            <a:pPr algn="ctr"/>
            <a:r>
              <a:rPr lang="en-US" altLang="zh-TW" b="1" dirty="0">
                <a:solidFill>
                  <a:schemeClr val="tx1"/>
                </a:solidFill>
              </a:rPr>
              <a:t>Topic:esp8266/</a:t>
            </a:r>
            <a:r>
              <a:rPr lang="en-US" altLang="zh-TW" b="1" dirty="0" err="1">
                <a:solidFill>
                  <a:schemeClr val="tx1"/>
                </a:solidFill>
              </a:rPr>
              <a:t>led_control</a:t>
            </a:r>
            <a:endParaRPr lang="zh-TW" altLang="en-US" b="1" dirty="0">
              <a:solidFill>
                <a:schemeClr val="tx1"/>
              </a:solidFill>
            </a:endParaRPr>
          </a:p>
        </p:txBody>
      </p:sp>
      <p:sp>
        <p:nvSpPr>
          <p:cNvPr id="17" name="圖說文字: 直線 16">
            <a:extLst>
              <a:ext uri="{FF2B5EF4-FFF2-40B4-BE49-F238E27FC236}">
                <a16:creationId xmlns:a16="http://schemas.microsoft.com/office/drawing/2014/main" id="{93949B87-CC36-4837-B015-3D1824C9986D}"/>
              </a:ext>
            </a:extLst>
          </p:cNvPr>
          <p:cNvSpPr/>
          <p:nvPr/>
        </p:nvSpPr>
        <p:spPr>
          <a:xfrm>
            <a:off x="9940065" y="5686577"/>
            <a:ext cx="1518081" cy="606648"/>
          </a:xfrm>
          <a:prstGeom prst="borderCallout1">
            <a:avLst>
              <a:gd name="adj1" fmla="val 18750"/>
              <a:gd name="adj2" fmla="val -8333"/>
              <a:gd name="adj3" fmla="val -224739"/>
              <a:gd name="adj4" fmla="val -90952"/>
            </a:avLst>
          </a:prstGeom>
          <a:noFill/>
          <a:ln w="28575">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Text</a:t>
            </a:r>
          </a:p>
          <a:p>
            <a:pPr algn="ctr"/>
            <a:r>
              <a:rPr lang="en-US" altLang="zh-TW" b="1" dirty="0" err="1">
                <a:solidFill>
                  <a:schemeClr val="tx1"/>
                </a:solidFill>
              </a:rPr>
              <a:t>Topic:test</a:t>
            </a:r>
            <a:endParaRPr lang="zh-TW" altLang="en-US" b="1" dirty="0">
              <a:solidFill>
                <a:schemeClr val="tx1"/>
              </a:solidFill>
            </a:endParaRPr>
          </a:p>
        </p:txBody>
      </p:sp>
    </p:spTree>
    <p:extLst>
      <p:ext uri="{BB962C8B-B14F-4D97-AF65-F5344CB8AC3E}">
        <p14:creationId xmlns:p14="http://schemas.microsoft.com/office/powerpoint/2010/main" val="1262429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MQTT Dash App </a:t>
            </a:r>
            <a:r>
              <a:rPr lang="zh-TW" altLang="en-US" b="1" dirty="0">
                <a:latin typeface="+mn-lt"/>
                <a:ea typeface="微軟正黑體" panose="020B0604030504040204" pitchFamily="34" charset="-120"/>
              </a:rPr>
              <a:t>設定</a:t>
            </a:r>
            <a:endParaRPr lang="en-US" altLang="zh-TW" b="1" dirty="0">
              <a:latin typeface="+mn-lt"/>
              <a:ea typeface="微軟正黑體" panose="020B0604030504040204" pitchFamily="34" charset="-120"/>
            </a:endParaRPr>
          </a:p>
        </p:txBody>
      </p:sp>
      <p:pic>
        <p:nvPicPr>
          <p:cNvPr id="4" name="圖片 3">
            <a:extLst>
              <a:ext uri="{FF2B5EF4-FFF2-40B4-BE49-F238E27FC236}">
                <a16:creationId xmlns:a16="http://schemas.microsoft.com/office/drawing/2014/main" id="{26165CCA-F2DF-4ED8-9284-AF5692CBFAD0}"/>
              </a:ext>
            </a:extLst>
          </p:cNvPr>
          <p:cNvPicPr>
            <a:picLocks noChangeAspect="1"/>
          </p:cNvPicPr>
          <p:nvPr/>
        </p:nvPicPr>
        <p:blipFill>
          <a:blip r:embed="rId3"/>
          <a:stretch>
            <a:fillRect/>
          </a:stretch>
        </p:blipFill>
        <p:spPr>
          <a:xfrm>
            <a:off x="1618592" y="952593"/>
            <a:ext cx="9354207" cy="5775566"/>
          </a:xfrm>
          <a:prstGeom prst="rect">
            <a:avLst/>
          </a:prstGeom>
        </p:spPr>
      </p:pic>
    </p:spTree>
    <p:extLst>
      <p:ext uri="{BB962C8B-B14F-4D97-AF65-F5344CB8AC3E}">
        <p14:creationId xmlns:p14="http://schemas.microsoft.com/office/powerpoint/2010/main" val="1845150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IoT MQTT Dashboard App</a:t>
            </a:r>
            <a:r>
              <a:rPr lang="zh-TW" altLang="en-US" b="1" dirty="0">
                <a:latin typeface="+mn-lt"/>
                <a:ea typeface="微軟正黑體" panose="020B0604030504040204" pitchFamily="34" charset="-120"/>
              </a:rPr>
              <a:t>設定</a:t>
            </a:r>
            <a:endParaRPr lang="en-US" altLang="zh-TW" b="1" dirty="0">
              <a:latin typeface="+mn-lt"/>
              <a:ea typeface="微軟正黑體" panose="020B0604030504040204" pitchFamily="34" charset="-120"/>
            </a:endParaRPr>
          </a:p>
        </p:txBody>
      </p:sp>
      <p:pic>
        <p:nvPicPr>
          <p:cNvPr id="3" name="圖片 2">
            <a:extLst>
              <a:ext uri="{FF2B5EF4-FFF2-40B4-BE49-F238E27FC236}">
                <a16:creationId xmlns:a16="http://schemas.microsoft.com/office/drawing/2014/main" id="{24273F13-22E8-47EB-914A-0331316F6B70}"/>
              </a:ext>
            </a:extLst>
          </p:cNvPr>
          <p:cNvPicPr>
            <a:picLocks noChangeAspect="1"/>
          </p:cNvPicPr>
          <p:nvPr/>
        </p:nvPicPr>
        <p:blipFill>
          <a:blip r:embed="rId3"/>
          <a:stretch>
            <a:fillRect/>
          </a:stretch>
        </p:blipFill>
        <p:spPr>
          <a:xfrm>
            <a:off x="197608" y="1646531"/>
            <a:ext cx="5898391" cy="4069433"/>
          </a:xfrm>
          <a:prstGeom prst="rect">
            <a:avLst/>
          </a:prstGeom>
        </p:spPr>
      </p:pic>
      <p:pic>
        <p:nvPicPr>
          <p:cNvPr id="5" name="圖片 4">
            <a:extLst>
              <a:ext uri="{FF2B5EF4-FFF2-40B4-BE49-F238E27FC236}">
                <a16:creationId xmlns:a16="http://schemas.microsoft.com/office/drawing/2014/main" id="{3290C82D-415C-41F1-93F1-329AA13CD9F7}"/>
              </a:ext>
            </a:extLst>
          </p:cNvPr>
          <p:cNvPicPr>
            <a:picLocks noChangeAspect="1"/>
          </p:cNvPicPr>
          <p:nvPr/>
        </p:nvPicPr>
        <p:blipFill>
          <a:blip r:embed="rId4"/>
          <a:stretch>
            <a:fillRect/>
          </a:stretch>
        </p:blipFill>
        <p:spPr>
          <a:xfrm>
            <a:off x="6200301" y="1288360"/>
            <a:ext cx="5883150" cy="2392887"/>
          </a:xfrm>
          <a:prstGeom prst="rect">
            <a:avLst/>
          </a:prstGeom>
        </p:spPr>
      </p:pic>
      <p:pic>
        <p:nvPicPr>
          <p:cNvPr id="6" name="圖片 5">
            <a:extLst>
              <a:ext uri="{FF2B5EF4-FFF2-40B4-BE49-F238E27FC236}">
                <a16:creationId xmlns:a16="http://schemas.microsoft.com/office/drawing/2014/main" id="{1758121E-D31A-4230-90A4-54BA4B0EDA73}"/>
              </a:ext>
            </a:extLst>
          </p:cNvPr>
          <p:cNvPicPr>
            <a:picLocks noChangeAspect="1"/>
          </p:cNvPicPr>
          <p:nvPr/>
        </p:nvPicPr>
        <p:blipFill>
          <a:blip r:embed="rId5"/>
          <a:stretch>
            <a:fillRect/>
          </a:stretch>
        </p:blipFill>
        <p:spPr>
          <a:xfrm>
            <a:off x="6207922" y="3896711"/>
            <a:ext cx="5875529" cy="2248095"/>
          </a:xfrm>
          <a:prstGeom prst="rect">
            <a:avLst/>
          </a:prstGeom>
        </p:spPr>
      </p:pic>
    </p:spTree>
    <p:extLst>
      <p:ext uri="{BB962C8B-B14F-4D97-AF65-F5344CB8AC3E}">
        <p14:creationId xmlns:p14="http://schemas.microsoft.com/office/powerpoint/2010/main" val="3772087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簡介</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en-US" altLang="zh-TW" sz="2000" dirty="0">
                <a:ea typeface="微軟正黑體" panose="020B0604030504040204" pitchFamily="34" charset="-120"/>
              </a:rPr>
              <a:t>MQTT</a:t>
            </a:r>
            <a:r>
              <a:rPr lang="zh-TW" altLang="en-US" sz="2000" dirty="0">
                <a:ea typeface="微軟正黑體" panose="020B0604030504040204" pitchFamily="34" charset="-120"/>
              </a:rPr>
              <a:t>是由</a:t>
            </a:r>
            <a:r>
              <a:rPr lang="en-US" altLang="zh-TW" sz="2000" dirty="0">
                <a:ea typeface="微軟正黑體" panose="020B0604030504040204" pitchFamily="34" charset="-120"/>
              </a:rPr>
              <a:t>IBM</a:t>
            </a:r>
            <a:r>
              <a:rPr lang="zh-TW" altLang="en-US" sz="2000" dirty="0">
                <a:ea typeface="微軟正黑體" panose="020B0604030504040204" pitchFamily="34" charset="-120"/>
              </a:rPr>
              <a:t>的</a:t>
            </a:r>
            <a:r>
              <a:rPr lang="en-US" altLang="zh-TW" sz="2000" dirty="0">
                <a:ea typeface="微軟正黑體" panose="020B0604030504040204" pitchFamily="34" charset="-120"/>
              </a:rPr>
              <a:t>Andy Stanford-Clark</a:t>
            </a:r>
            <a:r>
              <a:rPr lang="zh-TW" altLang="en-US" sz="2000" dirty="0">
                <a:ea typeface="微軟正黑體" panose="020B0604030504040204" pitchFamily="34" charset="-120"/>
              </a:rPr>
              <a:t>博士和</a:t>
            </a:r>
            <a:r>
              <a:rPr lang="en-US" altLang="zh-TW" sz="2000" dirty="0" err="1">
                <a:ea typeface="微軟正黑體" panose="020B0604030504040204" pitchFamily="34" charset="-120"/>
              </a:rPr>
              <a:t>Arcom</a:t>
            </a:r>
            <a:r>
              <a:rPr lang="zh-TW" altLang="en-US" sz="2000" dirty="0">
                <a:ea typeface="微軟正黑體" panose="020B0604030504040204" pitchFamily="34" charset="-120"/>
              </a:rPr>
              <a:t>（已更名為</a:t>
            </a:r>
            <a:r>
              <a:rPr lang="en-US" altLang="zh-TW" sz="2000" dirty="0">
                <a:ea typeface="微軟正黑體" panose="020B0604030504040204" pitchFamily="34" charset="-120"/>
              </a:rPr>
              <a:t>Eurotech</a:t>
            </a:r>
            <a:r>
              <a:rPr lang="zh-TW" altLang="en-US" sz="2000" dirty="0">
                <a:ea typeface="微軟正黑體" panose="020B0604030504040204" pitchFamily="34" charset="-120"/>
              </a:rPr>
              <a:t>）的</a:t>
            </a:r>
            <a:r>
              <a:rPr lang="en-US" altLang="zh-TW" sz="2000" dirty="0">
                <a:ea typeface="微軟正黑體" panose="020B0604030504040204" pitchFamily="34" charset="-120"/>
              </a:rPr>
              <a:t>Arlen Nipper</a:t>
            </a:r>
            <a:r>
              <a:rPr lang="zh-TW" altLang="en-US" sz="2000" dirty="0">
                <a:ea typeface="微軟正黑體" panose="020B0604030504040204" pitchFamily="34" charset="-120"/>
              </a:rPr>
              <a:t>博士於</a:t>
            </a:r>
            <a:r>
              <a:rPr lang="en-US" altLang="zh-TW" sz="2000" dirty="0">
                <a:ea typeface="微軟正黑體" panose="020B0604030504040204" pitchFamily="34" charset="-120"/>
              </a:rPr>
              <a:t>1999</a:t>
            </a:r>
            <a:r>
              <a:rPr lang="zh-TW" altLang="en-US" sz="2000" dirty="0">
                <a:ea typeface="微軟正黑體" panose="020B0604030504040204" pitchFamily="34" charset="-120"/>
              </a:rPr>
              <a:t>年發明的通訊協定。他們當時是為了在狹窄的網路頻寬和微小電力損耗的需求前提之下，提供石油管線感測器和人造衛星之間一個</a:t>
            </a:r>
            <a:r>
              <a:rPr lang="zh-TW" altLang="en-US" sz="2000" b="1" dirty="0">
                <a:ea typeface="微軟正黑體" panose="020B0604030504040204" pitchFamily="34" charset="-120"/>
              </a:rPr>
              <a:t>輕量、可靠的二進制通訊協定</a:t>
            </a:r>
            <a:endParaRPr lang="en-US" altLang="zh-TW" sz="2000" b="1" dirty="0">
              <a:ea typeface="微軟正黑體" panose="020B0604030504040204" pitchFamily="34" charset="-120"/>
            </a:endParaRPr>
          </a:p>
          <a:p>
            <a:pPr>
              <a:lnSpc>
                <a:spcPct val="100000"/>
              </a:lnSpc>
            </a:pPr>
            <a:r>
              <a:rPr lang="en-US" altLang="zh-TW" sz="2000" dirty="0">
                <a:ea typeface="微軟正黑體" panose="020B0604030504040204" pitchFamily="34" charset="-120"/>
              </a:rPr>
              <a:t>MQTT</a:t>
            </a:r>
            <a:r>
              <a:rPr lang="zh-TW" altLang="en-US" sz="2000" dirty="0">
                <a:ea typeface="微軟正黑體" panose="020B0604030504040204" pitchFamily="34" charset="-120"/>
              </a:rPr>
              <a:t>和</a:t>
            </a:r>
            <a:r>
              <a:rPr lang="en-US" altLang="zh-TW" sz="2000" dirty="0">
                <a:ea typeface="微軟正黑體" panose="020B0604030504040204" pitchFamily="34" charset="-120"/>
              </a:rPr>
              <a:t>HTTP</a:t>
            </a:r>
            <a:r>
              <a:rPr lang="zh-TW" altLang="en-US" sz="2000" dirty="0">
                <a:ea typeface="微軟正黑體" panose="020B0604030504040204" pitchFamily="34" charset="-120"/>
              </a:rPr>
              <a:t>的底層都是</a:t>
            </a:r>
            <a:r>
              <a:rPr lang="en-US" altLang="zh-TW" sz="2000" dirty="0">
                <a:ea typeface="微軟正黑體" panose="020B0604030504040204" pitchFamily="34" charset="-120"/>
              </a:rPr>
              <a:t>TCP/IP</a:t>
            </a:r>
            <a:r>
              <a:rPr lang="zh-TW" altLang="en-US" sz="2000" dirty="0">
                <a:ea typeface="微軟正黑體" panose="020B0604030504040204" pitchFamily="34" charset="-120"/>
              </a:rPr>
              <a:t>，也就是物聯網裝置可以沿用既有的網路架構和設備，只是在網路上流通的「訊息格式」以及應用程式的處理機制不同。 </a:t>
            </a:r>
            <a:endParaRPr lang="en-US" altLang="zh-TW" sz="2000" dirty="0">
              <a:ea typeface="微軟正黑體" panose="020B0604030504040204" pitchFamily="34" charset="-120"/>
            </a:endParaRPr>
          </a:p>
          <a:p>
            <a:pPr>
              <a:lnSpc>
                <a:spcPct val="100000"/>
              </a:lnSpc>
            </a:pPr>
            <a:r>
              <a:rPr lang="en-US" altLang="zh-TW" sz="2000" b="1" dirty="0">
                <a:ea typeface="微軟正黑體" panose="020B0604030504040204" pitchFamily="34" charset="-120"/>
              </a:rPr>
              <a:t>MQTT</a:t>
            </a:r>
            <a:r>
              <a:rPr lang="zh-TW" altLang="en-US" sz="2000" b="1" dirty="0">
                <a:ea typeface="微軟正黑體" panose="020B0604030504040204" pitchFamily="34" charset="-120"/>
              </a:rPr>
              <a:t>是一種基於「發布∕訂閱」機制的訊息傳輸協定</a:t>
            </a:r>
            <a:r>
              <a:rPr lang="zh-TW" altLang="en-US" sz="2000" dirty="0">
                <a:ea typeface="微軟正黑體" panose="020B0604030504040204" pitchFamily="34" charset="-120"/>
              </a:rPr>
              <a:t>（</a:t>
            </a:r>
            <a:r>
              <a:rPr lang="en-US" altLang="zh-TW" sz="2000" dirty="0">
                <a:ea typeface="微軟正黑體" panose="020B0604030504040204" pitchFamily="34" charset="-120"/>
              </a:rPr>
              <a:t>MQTT is a Client Server publish/subscribe messaging transport protocol</a:t>
            </a:r>
            <a:r>
              <a:rPr lang="zh-TW" altLang="en-US" sz="2000" dirty="0">
                <a:ea typeface="微軟正黑體" panose="020B0604030504040204" pitchFamily="34" charset="-120"/>
              </a:rPr>
              <a:t>），我們可以把它想成雜誌發行和訂閱的機制。</a:t>
            </a:r>
            <a:r>
              <a:rPr lang="en-US" altLang="zh-TW" sz="2000" dirty="0">
                <a:ea typeface="微軟正黑體" panose="020B0604030504040204" pitchFamily="34" charset="-120"/>
              </a:rPr>
              <a:t>MQTT</a:t>
            </a:r>
            <a:r>
              <a:rPr lang="zh-TW" altLang="en-US" sz="2000" dirty="0">
                <a:ea typeface="微軟正黑體" panose="020B0604030504040204" pitchFamily="34" charset="-120"/>
              </a:rPr>
              <a:t>訊息發送端，相當於雜誌出版社，雜誌出版之後並不直接寄給消費者，而是交給經銷商或者書店一般的</a:t>
            </a:r>
            <a:r>
              <a:rPr lang="zh-TW" altLang="en-US" sz="2000" b="1" dirty="0">
                <a:ea typeface="微軟正黑體" panose="020B0604030504040204" pitchFamily="34" charset="-120"/>
              </a:rPr>
              <a:t>代理人（</a:t>
            </a:r>
            <a:r>
              <a:rPr lang="en-US" altLang="zh-TW" sz="2000" b="1" dirty="0">
                <a:ea typeface="微軟正黑體" panose="020B0604030504040204" pitchFamily="34" charset="-120"/>
              </a:rPr>
              <a:t>broker</a:t>
            </a:r>
            <a:r>
              <a:rPr lang="zh-TW" altLang="en-US" sz="2000" b="1" dirty="0">
                <a:ea typeface="微軟正黑體" panose="020B0604030504040204" pitchFamily="34" charset="-120"/>
              </a:rPr>
              <a:t>）</a:t>
            </a:r>
            <a:r>
              <a:rPr lang="zh-TW" altLang="en-US" sz="2000" dirty="0">
                <a:ea typeface="微軟正黑體" panose="020B0604030504040204" pitchFamily="34" charset="-120"/>
              </a:rPr>
              <a:t>，來統籌管理發行和訂閱事宜。每一個訊息來源（刊物）都有個唯一的主題名稱（刊物名稱）。代理人是個伺服器軟體，向伺服器發送主題的一方是</a:t>
            </a:r>
            <a:r>
              <a:rPr lang="zh-TW" altLang="en-US" sz="2000" b="1" dirty="0">
                <a:ea typeface="微軟正黑體" panose="020B0604030504040204" pitchFamily="34" charset="-120"/>
              </a:rPr>
              <a:t>發布者（</a:t>
            </a:r>
            <a:r>
              <a:rPr lang="en-US" altLang="zh-TW" sz="2000" b="1" dirty="0">
                <a:ea typeface="微軟正黑體" panose="020B0604030504040204" pitchFamily="34" charset="-120"/>
              </a:rPr>
              <a:t>publisher</a:t>
            </a:r>
            <a:r>
              <a:rPr lang="zh-TW" altLang="en-US" sz="2000" b="1" dirty="0">
                <a:ea typeface="微軟正黑體" panose="020B0604030504040204" pitchFamily="34" charset="-120"/>
              </a:rPr>
              <a:t>）</a:t>
            </a:r>
            <a:r>
              <a:rPr lang="zh-TW" altLang="en-US" sz="2000" dirty="0">
                <a:ea typeface="微軟正黑體" panose="020B0604030504040204" pitchFamily="34" charset="-120"/>
              </a:rPr>
              <a:t>，從伺服器獲取主題的一方則是</a:t>
            </a:r>
            <a:r>
              <a:rPr lang="zh-TW" altLang="en-US" sz="2000" b="1" dirty="0">
                <a:ea typeface="微軟正黑體" panose="020B0604030504040204" pitchFamily="34" charset="-120"/>
              </a:rPr>
              <a:t>訂閱者（</a:t>
            </a:r>
            <a:r>
              <a:rPr lang="en-US" altLang="zh-TW" sz="2000" b="1" dirty="0">
                <a:ea typeface="微軟正黑體" panose="020B0604030504040204" pitchFamily="34" charset="-120"/>
              </a:rPr>
              <a:t>subscriber</a:t>
            </a:r>
            <a:r>
              <a:rPr lang="zh-TW" altLang="en-US" sz="2000" b="1" dirty="0">
                <a:ea typeface="微軟正黑體" panose="020B0604030504040204" pitchFamily="34" charset="-120"/>
              </a:rPr>
              <a:t>）</a:t>
            </a:r>
            <a:r>
              <a:rPr lang="zh-TW" altLang="en-US" sz="2000" dirty="0">
                <a:ea typeface="微軟正黑體" panose="020B0604030504040204" pitchFamily="34" charset="-120"/>
              </a:rPr>
              <a:t>。</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rPr>
              <a:t>MQTT clients include both </a:t>
            </a:r>
            <a:r>
              <a:rPr lang="en-US" altLang="zh-TW" sz="2000" b="1" dirty="0">
                <a:ea typeface="微軟正黑體" panose="020B0604030504040204" pitchFamily="34" charset="-120"/>
              </a:rPr>
              <a:t>publishers</a:t>
            </a:r>
            <a:r>
              <a:rPr lang="en-US" altLang="zh-TW" sz="2000" dirty="0">
                <a:ea typeface="微軟正黑體" panose="020B0604030504040204" pitchFamily="34" charset="-120"/>
              </a:rPr>
              <a:t> and </a:t>
            </a:r>
            <a:r>
              <a:rPr lang="en-US" altLang="zh-TW" sz="2000" b="1" dirty="0">
                <a:ea typeface="微軟正黑體" panose="020B0604030504040204" pitchFamily="34" charset="-120"/>
              </a:rPr>
              <a:t>subscribers</a:t>
            </a:r>
            <a:r>
              <a:rPr lang="en-US" altLang="zh-TW" sz="2000" dirty="0">
                <a:ea typeface="微軟正黑體" panose="020B0604030504040204" pitchFamily="34" charset="-120"/>
              </a:rPr>
              <a:t>. All the clients need a single </a:t>
            </a:r>
            <a:r>
              <a:rPr lang="en-US" altLang="zh-TW" sz="2000" b="1" dirty="0">
                <a:ea typeface="微軟正黑體" panose="020B0604030504040204" pitchFamily="34" charset="-120"/>
              </a:rPr>
              <a:t>server</a:t>
            </a:r>
            <a:r>
              <a:rPr lang="en-US" altLang="zh-TW" sz="2000" dirty="0">
                <a:ea typeface="微軟正黑體" panose="020B0604030504040204" pitchFamily="34" charset="-120"/>
              </a:rPr>
              <a:t> (called a </a:t>
            </a:r>
            <a:r>
              <a:rPr lang="en-US" altLang="zh-TW" sz="2000" b="1" dirty="0">
                <a:ea typeface="微軟正黑體" panose="020B0604030504040204" pitchFamily="34" charset="-120"/>
              </a:rPr>
              <a:t>broker</a:t>
            </a:r>
            <a:r>
              <a:rPr lang="en-US" altLang="zh-TW" sz="2000" dirty="0">
                <a:ea typeface="微軟正黑體" panose="020B0604030504040204" pitchFamily="34" charset="-120"/>
              </a:rPr>
              <a:t> in MQTT parlance) in order to pass messages between them.</a:t>
            </a:r>
            <a:r>
              <a:rPr lang="zh-TW" altLang="en-US" sz="2000" dirty="0">
                <a:ea typeface="微軟正黑體" panose="020B0604030504040204" pitchFamily="34" charset="-120"/>
              </a:rPr>
              <a:t> </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rPr>
              <a:t> </a:t>
            </a:r>
          </a:p>
          <a:p>
            <a:pPr>
              <a:lnSpc>
                <a:spcPct val="100000"/>
              </a:lnSpc>
            </a:pPr>
            <a:r>
              <a:rPr lang="en-US" altLang="zh-TW" sz="2000" dirty="0">
                <a:ea typeface="微軟正黑體" panose="020B0604030504040204" pitchFamily="34" charset="-120"/>
              </a:rPr>
              <a:t> </a:t>
            </a:r>
          </a:p>
        </p:txBody>
      </p:sp>
    </p:spTree>
    <p:extLst>
      <p:ext uri="{BB962C8B-B14F-4D97-AF65-F5344CB8AC3E}">
        <p14:creationId xmlns:p14="http://schemas.microsoft.com/office/powerpoint/2010/main" val="3585805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What is the client id and where do I find it?</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9" y="1072896"/>
            <a:ext cx="11774311" cy="5510787"/>
          </a:xfrm>
        </p:spPr>
        <p:txBody>
          <a:bodyPr anchor="t">
            <a:noAutofit/>
          </a:bodyPr>
          <a:lstStyle/>
          <a:p>
            <a:pPr marL="0" indent="0">
              <a:buNone/>
            </a:pPr>
            <a:r>
              <a:rPr lang="en-US" altLang="zh-TW" sz="2400" dirty="0">
                <a:ea typeface="微軟正黑體" panose="020B0604030504040204" pitchFamily="34" charset="-120"/>
              </a:rPr>
              <a:t>The short answer is that the client id is chosen by you. Often it’s not even necessary to specify a client id because the client library will use a randomly generated if it’s not given explicitly.</a:t>
            </a:r>
          </a:p>
          <a:p>
            <a:pPr marL="0" indent="0">
              <a:buNone/>
            </a:pPr>
            <a:r>
              <a:rPr lang="en-US" altLang="zh-TW" sz="2400" dirty="0">
                <a:ea typeface="微軟正黑體" panose="020B0604030504040204" pitchFamily="34" charset="-120"/>
              </a:rPr>
              <a:t>However, it can be good to chose client id wisely to make it easier to setup </a:t>
            </a:r>
            <a:r>
              <a:rPr lang="en-US" altLang="zh-TW" sz="2400" b="1" dirty="0">
                <a:solidFill>
                  <a:srgbClr val="0000FF"/>
                </a:solidFill>
                <a:ea typeface="微軟正黑體" panose="020B0604030504040204" pitchFamily="34" charset="-120"/>
              </a:rPr>
              <a:t>ACL</a:t>
            </a:r>
            <a:r>
              <a:rPr lang="en-US" altLang="zh-TW" sz="2400" dirty="0">
                <a:ea typeface="微軟正黑體" panose="020B0604030504040204" pitchFamily="34" charset="-120"/>
              </a:rPr>
              <a:t> rules and to make the broker log easier to read. It’s also good to have client ids one remembers, e.g. </a:t>
            </a:r>
            <a:r>
              <a:rPr lang="en-US" altLang="zh-TW" sz="2400" i="1" dirty="0">
                <a:ea typeface="微軟正黑體" panose="020B0604030504040204" pitchFamily="34" charset="-120"/>
              </a:rPr>
              <a:t>Johns-phone or</a:t>
            </a:r>
            <a:r>
              <a:rPr lang="en-US" altLang="zh-TW" sz="2400" dirty="0">
                <a:ea typeface="微軟正黑體" panose="020B0604030504040204" pitchFamily="34" charset="-120"/>
              </a:rPr>
              <a:t> </a:t>
            </a:r>
            <a:r>
              <a:rPr lang="en-US" altLang="zh-TW" sz="2400" i="1" dirty="0">
                <a:ea typeface="微軟正黑體" panose="020B0604030504040204" pitchFamily="34" charset="-120"/>
              </a:rPr>
              <a:t>customer-12345.</a:t>
            </a:r>
            <a:endParaRPr lang="en-US" altLang="zh-TW" sz="2400" dirty="0">
              <a:ea typeface="微軟正黑體" panose="020B0604030504040204" pitchFamily="34" charset="-120"/>
            </a:endParaRPr>
          </a:p>
          <a:p>
            <a:pPr marL="0" indent="0">
              <a:buNone/>
            </a:pPr>
            <a:r>
              <a:rPr lang="en-US" altLang="zh-TW" sz="2400" dirty="0">
                <a:ea typeface="微軟正黑體" panose="020B0604030504040204" pitchFamily="34" charset="-120"/>
              </a:rPr>
              <a:t>When a client </a:t>
            </a:r>
            <a:r>
              <a:rPr lang="en-US" altLang="zh-TW" sz="2400" b="1" dirty="0">
                <a:solidFill>
                  <a:srgbClr val="0000FF"/>
                </a:solidFill>
                <a:ea typeface="微軟正黑體" panose="020B0604030504040204" pitchFamily="34" charset="-120"/>
              </a:rPr>
              <a:t>subscribes</a:t>
            </a:r>
            <a:r>
              <a:rPr lang="en-US" altLang="zh-TW" sz="2400" dirty="0">
                <a:ea typeface="微軟正黑體" panose="020B0604030504040204" pitchFamily="34" charset="-120"/>
              </a:rPr>
              <a:t> to a topic, the subscription is associated with the client id and not the connection or username. When a messages is published to a topic, the broker will iterate over all subscriptions matching the topic and look up if any connection is active with the associated client id. If a connections </a:t>
            </a:r>
            <a:r>
              <a:rPr lang="en-US" altLang="zh-TW" sz="2400" dirty="0" err="1">
                <a:ea typeface="微軟正黑體" panose="020B0604030504040204" pitchFamily="34" charset="-120"/>
              </a:rPr>
              <a:t>i</a:t>
            </a:r>
            <a:r>
              <a:rPr lang="en-US" altLang="zh-TW" sz="2400" dirty="0">
                <a:ea typeface="微軟正黑體" panose="020B0604030504040204" pitchFamily="34" charset="-120"/>
              </a:rPr>
              <a:t> found, the message will be published to the currently connected device. If the subscription is done with QoS 1 or 2, and the message are published with at least QoS 1 the message will be retained in the broker and delivered next time a client with the right client id connects.</a:t>
            </a:r>
          </a:p>
          <a:p>
            <a:pPr marL="0" indent="0">
              <a:buNone/>
            </a:pPr>
            <a:r>
              <a:rPr lang="en-US" altLang="zh-TW" sz="2400" dirty="0">
                <a:ea typeface="微軟正黑體" panose="020B0604030504040204" pitchFamily="34" charset="-120"/>
              </a:rPr>
              <a:t>When a device connects and there is another connection with the same client id, the latter will be disconnected. This is because the broker will assume that the old connection has died and devices is just reconnecting.</a:t>
            </a:r>
          </a:p>
        </p:txBody>
      </p:sp>
    </p:spTree>
    <p:extLst>
      <p:ext uri="{BB962C8B-B14F-4D97-AF65-F5344CB8AC3E}">
        <p14:creationId xmlns:p14="http://schemas.microsoft.com/office/powerpoint/2010/main" val="3263207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Understanding callbacks</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chor="t">
            <a:noAutofit/>
          </a:bodyPr>
          <a:lstStyle/>
          <a:p>
            <a:pPr>
              <a:lnSpc>
                <a:spcPct val="100000"/>
              </a:lnSpc>
            </a:pPr>
            <a:r>
              <a:rPr lang="en-US" altLang="zh-TW" sz="2400" dirty="0">
                <a:ea typeface="微軟正黑體" panose="020B0604030504040204" pitchFamily="34" charset="-120"/>
              </a:rPr>
              <a:t>When we declare a function, we pass this function as an argument to another function or method, or we assign this function to an attribute, and then some code calls this function at some time; this mechanism is known as </a:t>
            </a:r>
            <a:r>
              <a:rPr lang="en-US" altLang="zh-TW" sz="2400" b="1" dirty="0">
                <a:solidFill>
                  <a:srgbClr val="FF0000"/>
                </a:solidFill>
                <a:ea typeface="微軟正黑體" panose="020B0604030504040204" pitchFamily="34" charset="-120"/>
              </a:rPr>
              <a:t>callback</a:t>
            </a:r>
            <a:r>
              <a:rPr lang="en-US" altLang="zh-TW" sz="2400" dirty="0">
                <a:ea typeface="微軟正黑體" panose="020B0604030504040204" pitchFamily="34" charset="-120"/>
              </a:rPr>
              <a:t>. The name callback is used because the code calls back a function at some time.</a:t>
            </a:r>
          </a:p>
          <a:p>
            <a:pPr>
              <a:lnSpc>
                <a:spcPct val="100000"/>
              </a:lnSpc>
            </a:pPr>
            <a:r>
              <a:rPr lang="en-US" altLang="zh-TW" sz="2400" dirty="0">
                <a:ea typeface="微軟正黑體" panose="020B0604030504040204" pitchFamily="34" charset="-120"/>
              </a:rPr>
              <a:t>The code declares three functions that we will specify as callbacks:</a:t>
            </a:r>
          </a:p>
          <a:p>
            <a:pPr marL="452438" lvl="1" indent="-285750">
              <a:buFont typeface="Wingdings" panose="05000000000000000000" pitchFamily="2" charset="2"/>
              <a:buChar char="Ø"/>
            </a:pPr>
            <a:r>
              <a:rPr lang="en-US" altLang="zh-TW" sz="2000" b="1" dirty="0" err="1">
                <a:solidFill>
                  <a:srgbClr val="0000FF"/>
                </a:solidFill>
                <a:ea typeface="微軟正黑體" panose="020B0604030504040204" pitchFamily="34" charset="-120"/>
              </a:rPr>
              <a:t>on_connect</a:t>
            </a:r>
            <a:r>
              <a:rPr lang="en-US" altLang="zh-TW" sz="2000" dirty="0">
                <a:ea typeface="微軟正黑體" panose="020B0604030504040204" pitchFamily="34" charset="-120"/>
              </a:rPr>
              <a:t>: This function will be called when the MQTT client receives a </a:t>
            </a:r>
            <a:r>
              <a:rPr lang="en-US" altLang="zh-TW" sz="2000" b="1" dirty="0">
                <a:solidFill>
                  <a:srgbClr val="7030A0"/>
                </a:solidFill>
                <a:ea typeface="微軟正黑體" panose="020B0604030504040204" pitchFamily="34" charset="-120"/>
              </a:rPr>
              <a:t>CONNACK</a:t>
            </a:r>
            <a:r>
              <a:rPr lang="en-US" altLang="zh-TW" sz="2000" dirty="0">
                <a:ea typeface="微軟正黑體" panose="020B0604030504040204" pitchFamily="34" charset="-120"/>
              </a:rPr>
              <a:t> response from the MQTT server, that is, when a connection has been successfully established with the MQTT server.</a:t>
            </a:r>
          </a:p>
          <a:p>
            <a:pPr marL="452438" lvl="1" indent="-285750">
              <a:buFont typeface="Wingdings" panose="05000000000000000000" pitchFamily="2" charset="2"/>
              <a:buChar char="Ø"/>
            </a:pPr>
            <a:r>
              <a:rPr lang="en-US" altLang="zh-TW" sz="2000" b="1" dirty="0" err="1">
                <a:solidFill>
                  <a:srgbClr val="0000FF"/>
                </a:solidFill>
                <a:ea typeface="微軟正黑體" panose="020B0604030504040204" pitchFamily="34" charset="-120"/>
              </a:rPr>
              <a:t>on_subscribe</a:t>
            </a:r>
            <a:r>
              <a:rPr lang="en-US" altLang="zh-TW" sz="2000" dirty="0">
                <a:ea typeface="微軟正黑體" panose="020B0604030504040204" pitchFamily="34" charset="-120"/>
              </a:rPr>
              <a:t>: This function will be called when the MQTT client receives a </a:t>
            </a:r>
            <a:r>
              <a:rPr lang="en-US" altLang="zh-TW" sz="2000" b="1" dirty="0">
                <a:solidFill>
                  <a:srgbClr val="7030A0"/>
                </a:solidFill>
                <a:ea typeface="微軟正黑體" panose="020B0604030504040204" pitchFamily="34" charset="-120"/>
              </a:rPr>
              <a:t>SUBACK</a:t>
            </a:r>
            <a:r>
              <a:rPr lang="en-US" altLang="zh-TW" sz="2000" dirty="0">
                <a:ea typeface="微軟正黑體" panose="020B0604030504040204" pitchFamily="34" charset="-120"/>
              </a:rPr>
              <a:t> response from the MQTT server, that is, when a subscription has been successfully completed.</a:t>
            </a:r>
          </a:p>
          <a:p>
            <a:pPr marL="452438" lvl="1" indent="-285750">
              <a:buFont typeface="Wingdings" panose="05000000000000000000" pitchFamily="2" charset="2"/>
              <a:buChar char="Ø"/>
            </a:pPr>
            <a:r>
              <a:rPr lang="en-US" altLang="zh-TW" sz="2000" b="1" dirty="0" err="1">
                <a:solidFill>
                  <a:srgbClr val="0000FF"/>
                </a:solidFill>
                <a:ea typeface="微軟正黑體" panose="020B0604030504040204" pitchFamily="34" charset="-120"/>
              </a:rPr>
              <a:t>on_message</a:t>
            </a:r>
            <a:r>
              <a:rPr lang="en-US" altLang="zh-TW" sz="2000" dirty="0">
                <a:ea typeface="微軟正黑體" panose="020B0604030504040204" pitchFamily="34" charset="-120"/>
              </a:rPr>
              <a:t>: This function will be called when the MQTT client receives a </a:t>
            </a:r>
            <a:r>
              <a:rPr lang="en-US" altLang="zh-TW" sz="2000" b="1" dirty="0">
                <a:solidFill>
                  <a:srgbClr val="7030A0"/>
                </a:solidFill>
                <a:ea typeface="微軟正黑體" panose="020B0604030504040204" pitchFamily="34" charset="-120"/>
              </a:rPr>
              <a:t>PUBLISH</a:t>
            </a:r>
            <a:r>
              <a:rPr lang="en-US" altLang="zh-TW" sz="2000" dirty="0">
                <a:ea typeface="微軟正黑體" panose="020B0604030504040204" pitchFamily="34" charset="-120"/>
              </a:rPr>
              <a:t> message from the MQTT server. Whenever the MQTT server publishes a message, based on the subscriptions for the client, this function will be called.</a:t>
            </a:r>
          </a:p>
          <a:p>
            <a:pPr>
              <a:lnSpc>
                <a:spcPct val="100000"/>
              </a:lnSpc>
            </a:pPr>
            <a:r>
              <a:rPr lang="en-US" altLang="zh-TW" sz="2400" dirty="0"/>
              <a:t>If the client is used to </a:t>
            </a:r>
            <a:r>
              <a:rPr lang="en-US" altLang="zh-TW" sz="2400" b="1" dirty="0">
                <a:solidFill>
                  <a:srgbClr val="0000FF"/>
                </a:solidFill>
              </a:rPr>
              <a:t>subscribe to topics</a:t>
            </a:r>
            <a:r>
              <a:rPr lang="en-US" altLang="zh-TW" sz="2400" dirty="0"/>
              <a:t>, a callback function must be provided in the constructor. This function is called when new messages arrive at the client.</a:t>
            </a: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2230373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Understanding callbacks</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chor="t">
            <a:noAutofit/>
          </a:bodyPr>
          <a:lstStyle/>
          <a:p>
            <a:pPr>
              <a:lnSpc>
                <a:spcPct val="100000"/>
              </a:lnSpc>
            </a:pPr>
            <a:r>
              <a:rPr lang="en-US" altLang="zh-TW" sz="2400" dirty="0"/>
              <a:t>The callback function has the following signature:</a:t>
            </a:r>
            <a:endParaRPr lang="en-US" altLang="zh-TW" sz="2400" dirty="0">
              <a:ea typeface="微軟正黑體" panose="020B0604030504040204" pitchFamily="34" charset="-120"/>
            </a:endParaRPr>
          </a:p>
          <a:p>
            <a:pPr marL="452438" lvl="1" indent="-285750">
              <a:buFont typeface="Wingdings" panose="05000000000000000000" pitchFamily="2" charset="2"/>
              <a:buChar char="Ø"/>
            </a:pPr>
            <a:r>
              <a:rPr lang="en-US" altLang="zh-TW" sz="2000" dirty="0"/>
              <a:t>void callback(const char[] </a:t>
            </a:r>
            <a:r>
              <a:rPr lang="en-US" altLang="zh-TW" sz="2000" b="1" dirty="0">
                <a:solidFill>
                  <a:srgbClr val="0000FF"/>
                </a:solidFill>
              </a:rPr>
              <a:t>topic</a:t>
            </a:r>
            <a:r>
              <a:rPr lang="en-US" altLang="zh-TW" sz="2000" dirty="0"/>
              <a:t>, byte* </a:t>
            </a:r>
            <a:r>
              <a:rPr lang="en-US" altLang="zh-TW" sz="2000" b="1" dirty="0">
                <a:solidFill>
                  <a:srgbClr val="0000FF"/>
                </a:solidFill>
              </a:rPr>
              <a:t>payload</a:t>
            </a:r>
            <a:r>
              <a:rPr lang="en-US" altLang="zh-TW" sz="2000" dirty="0"/>
              <a:t>, unsigned int </a:t>
            </a:r>
            <a:r>
              <a:rPr lang="en-US" altLang="zh-TW" sz="2000" b="1" dirty="0">
                <a:solidFill>
                  <a:srgbClr val="0000FF"/>
                </a:solidFill>
              </a:rPr>
              <a:t>length</a:t>
            </a:r>
            <a:r>
              <a:rPr lang="en-US" altLang="zh-TW" sz="2000" dirty="0"/>
              <a:t>);</a:t>
            </a:r>
            <a:r>
              <a:rPr lang="en-US" altLang="zh-TW" sz="2400" dirty="0">
                <a:ea typeface="微軟正黑體" panose="020B0604030504040204" pitchFamily="34" charset="-120"/>
              </a:rPr>
              <a:t> </a:t>
            </a:r>
          </a:p>
          <a:p>
            <a:pPr marL="452438" lvl="1"/>
            <a:r>
              <a:rPr lang="en-US" altLang="zh-TW" sz="2000" dirty="0"/>
              <a:t>Parameters</a:t>
            </a:r>
          </a:p>
          <a:p>
            <a:pPr marL="623888" lvl="3" defTabSz="892175">
              <a:buFont typeface="Wingdings" panose="05000000000000000000" pitchFamily="2" charset="2"/>
              <a:buChar char="Ø"/>
            </a:pPr>
            <a:r>
              <a:rPr lang="en-US" altLang="zh-TW" b="1" dirty="0">
                <a:solidFill>
                  <a:srgbClr val="0000FF"/>
                </a:solidFill>
              </a:rPr>
              <a:t>topic</a:t>
            </a:r>
            <a:r>
              <a:rPr lang="en-US" altLang="zh-TW" dirty="0"/>
              <a:t> - the topic the message arrived on (const char[])</a:t>
            </a:r>
          </a:p>
          <a:p>
            <a:pPr marL="623888" lvl="3" defTabSz="892175">
              <a:buFont typeface="Wingdings" panose="05000000000000000000" pitchFamily="2" charset="2"/>
              <a:buChar char="Ø"/>
            </a:pPr>
            <a:r>
              <a:rPr lang="en-US" altLang="zh-TW" b="1" dirty="0">
                <a:solidFill>
                  <a:srgbClr val="0000FF"/>
                </a:solidFill>
              </a:rPr>
              <a:t>payload</a:t>
            </a:r>
            <a:r>
              <a:rPr lang="en-US" altLang="zh-TW" dirty="0"/>
              <a:t> - the message payload (byte array)</a:t>
            </a:r>
          </a:p>
          <a:p>
            <a:pPr marL="623888" lvl="3" defTabSz="892175">
              <a:buFont typeface="Wingdings" panose="05000000000000000000" pitchFamily="2" charset="2"/>
              <a:buChar char="Ø"/>
            </a:pPr>
            <a:r>
              <a:rPr lang="en-US" altLang="zh-TW" b="1" dirty="0">
                <a:solidFill>
                  <a:srgbClr val="0000FF"/>
                </a:solidFill>
              </a:rPr>
              <a:t>length</a:t>
            </a:r>
            <a:r>
              <a:rPr lang="en-US" altLang="zh-TW" dirty="0"/>
              <a:t> - the length of the message payload (unsigned int)</a:t>
            </a:r>
          </a:p>
          <a:p>
            <a:pPr>
              <a:lnSpc>
                <a:spcPct val="100000"/>
              </a:lnSpc>
            </a:pPr>
            <a:r>
              <a:rPr lang="en-US" altLang="zh-TW" sz="2400" dirty="0">
                <a:ea typeface="微軟正黑體" panose="020B0604030504040204" pitchFamily="34" charset="-120"/>
              </a:rPr>
              <a:t> </a:t>
            </a:r>
          </a:p>
          <a:p>
            <a:pPr>
              <a:lnSpc>
                <a:spcPct val="100000"/>
              </a:lnSpc>
            </a:pP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96931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Understanding callbacks</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chor="t">
            <a:noAutofit/>
          </a:bodyPr>
          <a:lstStyle/>
          <a:p>
            <a:pPr>
              <a:lnSpc>
                <a:spcPct val="100000"/>
              </a:lnSpc>
            </a:pPr>
            <a:r>
              <a:rPr lang="en-US" altLang="zh-TW" sz="2400" dirty="0">
                <a:ea typeface="微軟正黑體" panose="020B0604030504040204" pitchFamily="34" charset="-120"/>
              </a:rPr>
              <a:t>Callbacks are functions that are called in response to an event. </a:t>
            </a:r>
          </a:p>
          <a:p>
            <a:pPr marL="538163" lvl="1" indent="-314325">
              <a:lnSpc>
                <a:spcPct val="100000"/>
              </a:lnSpc>
              <a:buFont typeface="Wingdings" panose="05000000000000000000" pitchFamily="2" charset="2"/>
              <a:buChar char="Ø"/>
            </a:pPr>
            <a:r>
              <a:rPr lang="en-US" altLang="zh-TW" sz="2000" b="1" dirty="0">
                <a:ea typeface="微軟正黑體" panose="020B0604030504040204" pitchFamily="34" charset="-120"/>
              </a:rPr>
              <a:t>Event</a:t>
            </a:r>
            <a:r>
              <a:rPr lang="en-US" altLang="zh-TW" sz="2000" dirty="0">
                <a:ea typeface="微軟正黑體" panose="020B0604030504040204" pitchFamily="34" charset="-120"/>
              </a:rPr>
              <a:t> Connection acknowledged </a:t>
            </a:r>
            <a:r>
              <a:rPr lang="en-US" altLang="zh-TW" sz="2000" b="1" dirty="0">
                <a:ea typeface="微軟正黑體" panose="020B0604030504040204" pitchFamily="34" charset="-120"/>
              </a:rPr>
              <a:t>Triggers</a:t>
            </a:r>
            <a:r>
              <a:rPr lang="en-US" altLang="zh-TW" sz="2000" dirty="0">
                <a:ea typeface="微軟正黑體" panose="020B0604030504040204" pitchFamily="34" charset="-120"/>
              </a:rPr>
              <a:t> the </a:t>
            </a:r>
            <a:r>
              <a:rPr lang="en-US" altLang="zh-TW" sz="2000" b="1" dirty="0" err="1">
                <a:ea typeface="微軟正黑體" panose="020B0604030504040204" pitchFamily="34" charset="-120"/>
              </a:rPr>
              <a:t>on_connect</a:t>
            </a:r>
            <a:r>
              <a:rPr lang="en-US" altLang="zh-TW" sz="2000" dirty="0">
                <a:ea typeface="微軟正黑體" panose="020B0604030504040204" pitchFamily="34" charset="-120"/>
              </a:rPr>
              <a:t> callback</a:t>
            </a:r>
          </a:p>
          <a:p>
            <a:pPr marL="538163" lvl="1" indent="-314325">
              <a:lnSpc>
                <a:spcPct val="100000"/>
              </a:lnSpc>
              <a:buFont typeface="Wingdings" panose="05000000000000000000" pitchFamily="2" charset="2"/>
              <a:buChar char="Ø"/>
            </a:pPr>
            <a:r>
              <a:rPr lang="en-US" altLang="zh-TW" sz="2000" b="1" dirty="0">
                <a:ea typeface="微軟正黑體" panose="020B0604030504040204" pitchFamily="34" charset="-120"/>
              </a:rPr>
              <a:t>Event</a:t>
            </a:r>
            <a:r>
              <a:rPr lang="en-US" altLang="zh-TW" sz="2000" dirty="0">
                <a:ea typeface="微軟正黑體" panose="020B0604030504040204" pitchFamily="34" charset="-120"/>
              </a:rPr>
              <a:t> Disconnection acknowledged </a:t>
            </a:r>
            <a:r>
              <a:rPr lang="en-US" altLang="zh-TW" sz="2000" b="1" dirty="0">
                <a:ea typeface="微軟正黑體" panose="020B0604030504040204" pitchFamily="34" charset="-120"/>
              </a:rPr>
              <a:t>Triggers</a:t>
            </a:r>
            <a:r>
              <a:rPr lang="en-US" altLang="zh-TW" sz="2000" dirty="0">
                <a:ea typeface="微軟正黑體" panose="020B0604030504040204" pitchFamily="34" charset="-120"/>
              </a:rPr>
              <a:t> the </a:t>
            </a:r>
            <a:r>
              <a:rPr lang="en-US" altLang="zh-TW" sz="2000" b="1" dirty="0" err="1">
                <a:ea typeface="微軟正黑體" panose="020B0604030504040204" pitchFamily="34" charset="-120"/>
              </a:rPr>
              <a:t>on_disconnect</a:t>
            </a:r>
            <a:r>
              <a:rPr lang="en-US" altLang="zh-TW" sz="2000" dirty="0">
                <a:ea typeface="微軟正黑體" panose="020B0604030504040204" pitchFamily="34" charset="-120"/>
              </a:rPr>
              <a:t> callback</a:t>
            </a:r>
          </a:p>
          <a:p>
            <a:pPr marL="538163" lvl="1" indent="-314325">
              <a:lnSpc>
                <a:spcPct val="100000"/>
              </a:lnSpc>
              <a:buFont typeface="Wingdings" panose="05000000000000000000" pitchFamily="2" charset="2"/>
              <a:buChar char="Ø"/>
            </a:pPr>
            <a:r>
              <a:rPr lang="en-US" altLang="zh-TW" sz="2000" b="1" dirty="0">
                <a:ea typeface="微軟正黑體" panose="020B0604030504040204" pitchFamily="34" charset="-120"/>
              </a:rPr>
              <a:t>Event</a:t>
            </a:r>
            <a:r>
              <a:rPr lang="en-US" altLang="zh-TW" sz="2000" dirty="0">
                <a:ea typeface="微軟正黑體" panose="020B0604030504040204" pitchFamily="34" charset="-120"/>
              </a:rPr>
              <a:t> Subscription acknowledged </a:t>
            </a:r>
            <a:r>
              <a:rPr lang="en-US" altLang="zh-TW" sz="2000" b="1" dirty="0">
                <a:ea typeface="微軟正黑體" panose="020B0604030504040204" pitchFamily="34" charset="-120"/>
              </a:rPr>
              <a:t>Triggers</a:t>
            </a:r>
            <a:r>
              <a:rPr lang="en-US" altLang="zh-TW" sz="2000" dirty="0">
                <a:ea typeface="微軟正黑體" panose="020B0604030504040204" pitchFamily="34" charset="-120"/>
              </a:rPr>
              <a:t> the  </a:t>
            </a:r>
            <a:r>
              <a:rPr lang="en-US" altLang="zh-TW" sz="2000" b="1" dirty="0" err="1">
                <a:ea typeface="微軟正黑體" panose="020B0604030504040204" pitchFamily="34" charset="-120"/>
              </a:rPr>
              <a:t>on_subscribe</a:t>
            </a:r>
            <a:r>
              <a:rPr lang="en-US" altLang="zh-TW" sz="2000" dirty="0">
                <a:ea typeface="微軟正黑體" panose="020B0604030504040204" pitchFamily="34" charset="-120"/>
              </a:rPr>
              <a:t> callback</a:t>
            </a:r>
          </a:p>
          <a:p>
            <a:pPr marL="538163" lvl="1" indent="-314325">
              <a:lnSpc>
                <a:spcPct val="100000"/>
              </a:lnSpc>
              <a:buFont typeface="Wingdings" panose="05000000000000000000" pitchFamily="2" charset="2"/>
              <a:buChar char="Ø"/>
            </a:pPr>
            <a:r>
              <a:rPr lang="en-US" altLang="zh-TW" sz="2000" b="1" dirty="0">
                <a:ea typeface="微軟正黑體" panose="020B0604030504040204" pitchFamily="34" charset="-120"/>
              </a:rPr>
              <a:t>Event</a:t>
            </a:r>
            <a:r>
              <a:rPr lang="en-US" altLang="zh-TW" sz="2000" dirty="0">
                <a:ea typeface="微軟正黑體" panose="020B0604030504040204" pitchFamily="34" charset="-120"/>
              </a:rPr>
              <a:t> Un-subscription acknowledged </a:t>
            </a:r>
            <a:r>
              <a:rPr lang="en-US" altLang="zh-TW" sz="2000" b="1" dirty="0">
                <a:ea typeface="微軟正黑體" panose="020B0604030504040204" pitchFamily="34" charset="-120"/>
              </a:rPr>
              <a:t>Triggers</a:t>
            </a:r>
            <a:r>
              <a:rPr lang="en-US" altLang="zh-TW" sz="2000" dirty="0">
                <a:ea typeface="微軟正黑體" panose="020B0604030504040204" pitchFamily="34" charset="-120"/>
              </a:rPr>
              <a:t> the  </a:t>
            </a:r>
            <a:r>
              <a:rPr lang="en-US" altLang="zh-TW" sz="2000" b="1" dirty="0" err="1">
                <a:ea typeface="微軟正黑體" panose="020B0604030504040204" pitchFamily="34" charset="-120"/>
              </a:rPr>
              <a:t>on_unsubscribe</a:t>
            </a:r>
            <a:r>
              <a:rPr lang="en-US" altLang="zh-TW" sz="2000" dirty="0">
                <a:ea typeface="微軟正黑體" panose="020B0604030504040204" pitchFamily="34" charset="-120"/>
              </a:rPr>
              <a:t> callback</a:t>
            </a:r>
          </a:p>
          <a:p>
            <a:pPr marL="538163" lvl="1" indent="-314325">
              <a:lnSpc>
                <a:spcPct val="100000"/>
              </a:lnSpc>
              <a:buFont typeface="Wingdings" panose="05000000000000000000" pitchFamily="2" charset="2"/>
              <a:buChar char="Ø"/>
            </a:pPr>
            <a:r>
              <a:rPr lang="en-US" altLang="zh-TW" sz="2000" b="1" dirty="0">
                <a:ea typeface="微軟正黑體" panose="020B0604030504040204" pitchFamily="34" charset="-120"/>
              </a:rPr>
              <a:t>Event</a:t>
            </a:r>
            <a:r>
              <a:rPr lang="en-US" altLang="zh-TW" sz="2000" dirty="0">
                <a:ea typeface="微軟正黑體" panose="020B0604030504040204" pitchFamily="34" charset="-120"/>
              </a:rPr>
              <a:t> Publish acknowledged </a:t>
            </a:r>
            <a:r>
              <a:rPr lang="en-US" altLang="zh-TW" sz="2000" b="1" dirty="0">
                <a:ea typeface="微軟正黑體" panose="020B0604030504040204" pitchFamily="34" charset="-120"/>
              </a:rPr>
              <a:t>Triggers</a:t>
            </a:r>
            <a:r>
              <a:rPr lang="en-US" altLang="zh-TW" sz="2000" dirty="0">
                <a:ea typeface="微軟正黑體" panose="020B0604030504040204" pitchFamily="34" charset="-120"/>
              </a:rPr>
              <a:t> the </a:t>
            </a:r>
            <a:r>
              <a:rPr lang="en-US" altLang="zh-TW" sz="2000" b="1" dirty="0" err="1">
                <a:ea typeface="微軟正黑體" panose="020B0604030504040204" pitchFamily="34" charset="-120"/>
              </a:rPr>
              <a:t>on_publish</a:t>
            </a:r>
            <a:r>
              <a:rPr lang="en-US" altLang="zh-TW" sz="2000" dirty="0">
                <a:ea typeface="微軟正黑體" panose="020B0604030504040204" pitchFamily="34" charset="-120"/>
              </a:rPr>
              <a:t> callback</a:t>
            </a:r>
          </a:p>
          <a:p>
            <a:pPr marL="538163" lvl="1" indent="-314325">
              <a:lnSpc>
                <a:spcPct val="100000"/>
              </a:lnSpc>
              <a:buFont typeface="Wingdings" panose="05000000000000000000" pitchFamily="2" charset="2"/>
              <a:buChar char="Ø"/>
            </a:pPr>
            <a:r>
              <a:rPr lang="en-US" altLang="zh-TW" sz="2000" b="1" dirty="0">
                <a:ea typeface="微軟正黑體" panose="020B0604030504040204" pitchFamily="34" charset="-120"/>
              </a:rPr>
              <a:t>Event</a:t>
            </a:r>
            <a:r>
              <a:rPr lang="en-US" altLang="zh-TW" sz="2000" dirty="0">
                <a:ea typeface="微軟正黑體" panose="020B0604030504040204" pitchFamily="34" charset="-120"/>
              </a:rPr>
              <a:t> Message Received </a:t>
            </a:r>
            <a:r>
              <a:rPr lang="en-US" altLang="zh-TW" sz="2000" b="1" dirty="0">
                <a:ea typeface="微軟正黑體" panose="020B0604030504040204" pitchFamily="34" charset="-120"/>
              </a:rPr>
              <a:t>Triggers</a:t>
            </a:r>
            <a:r>
              <a:rPr lang="en-US" altLang="zh-TW" sz="2000" dirty="0">
                <a:ea typeface="微軟正黑體" panose="020B0604030504040204" pitchFamily="34" charset="-120"/>
              </a:rPr>
              <a:t> the </a:t>
            </a:r>
            <a:r>
              <a:rPr lang="en-US" altLang="zh-TW" sz="2000" b="1" dirty="0" err="1">
                <a:ea typeface="微軟正黑體" panose="020B0604030504040204" pitchFamily="34" charset="-120"/>
              </a:rPr>
              <a:t>on_message</a:t>
            </a:r>
            <a:r>
              <a:rPr lang="en-US" altLang="zh-TW" sz="2000" dirty="0">
                <a:ea typeface="微軟正黑體" panose="020B0604030504040204" pitchFamily="34" charset="-120"/>
              </a:rPr>
              <a:t> callback</a:t>
            </a:r>
          </a:p>
          <a:p>
            <a:pPr marL="538163" lvl="1" indent="-314325">
              <a:lnSpc>
                <a:spcPct val="100000"/>
              </a:lnSpc>
              <a:buFont typeface="Wingdings" panose="05000000000000000000" pitchFamily="2" charset="2"/>
              <a:buChar char="Ø"/>
            </a:pPr>
            <a:r>
              <a:rPr lang="en-US" altLang="zh-TW" sz="2000" b="1" dirty="0">
                <a:ea typeface="微軟正黑體" panose="020B0604030504040204" pitchFamily="34" charset="-120"/>
              </a:rPr>
              <a:t>Event</a:t>
            </a:r>
            <a:r>
              <a:rPr lang="en-US" altLang="zh-TW" sz="2000" dirty="0">
                <a:ea typeface="微軟正黑體" panose="020B0604030504040204" pitchFamily="34" charset="-120"/>
              </a:rPr>
              <a:t> Log information available </a:t>
            </a:r>
            <a:r>
              <a:rPr lang="en-US" altLang="zh-TW" sz="2000" b="1" dirty="0">
                <a:ea typeface="微軟正黑體" panose="020B0604030504040204" pitchFamily="34" charset="-120"/>
              </a:rPr>
              <a:t>Triggers</a:t>
            </a:r>
            <a:r>
              <a:rPr lang="en-US" altLang="zh-TW" sz="2000" dirty="0">
                <a:ea typeface="微軟正黑體" panose="020B0604030504040204" pitchFamily="34" charset="-120"/>
              </a:rPr>
              <a:t> the </a:t>
            </a:r>
            <a:r>
              <a:rPr lang="en-US" altLang="zh-TW" sz="2000" b="1" dirty="0" err="1">
                <a:ea typeface="微軟正黑體" panose="020B0604030504040204" pitchFamily="34" charset="-120"/>
              </a:rPr>
              <a:t>on_log</a:t>
            </a:r>
            <a:r>
              <a:rPr lang="en-US" altLang="zh-TW" sz="2000" dirty="0">
                <a:ea typeface="微軟正黑體" panose="020B0604030504040204" pitchFamily="34" charset="-120"/>
              </a:rPr>
              <a:t> callback</a:t>
            </a:r>
          </a:p>
          <a:p>
            <a:r>
              <a:rPr lang="en-US" altLang="zh-TW" sz="2400" dirty="0">
                <a:ea typeface="微軟正黑體" panose="020B0604030504040204" pitchFamily="34" charset="-120"/>
              </a:rPr>
              <a:t>To use a callback you need to do two things</a:t>
            </a:r>
          </a:p>
          <a:p>
            <a:pPr marL="538163" lvl="1" indent="-342900">
              <a:buFont typeface="Wingdings" panose="05000000000000000000" pitchFamily="2" charset="2"/>
              <a:buChar char="Ø"/>
            </a:pPr>
            <a:r>
              <a:rPr lang="en-US" altLang="zh-TW" sz="2000" dirty="0">
                <a:ea typeface="微軟正黑體" panose="020B0604030504040204" pitchFamily="34" charset="-120"/>
              </a:rPr>
              <a:t>Create the callback function</a:t>
            </a:r>
          </a:p>
          <a:p>
            <a:pPr marL="538163" lvl="1" indent="-342900">
              <a:buFont typeface="Wingdings" panose="05000000000000000000" pitchFamily="2" charset="2"/>
              <a:buChar char="Ø"/>
            </a:pPr>
            <a:r>
              <a:rPr lang="en-US" altLang="zh-TW" sz="2000" dirty="0">
                <a:ea typeface="微軟正黑體" panose="020B0604030504040204" pitchFamily="34" charset="-120"/>
              </a:rPr>
              <a:t>Assign the function to the callback.</a:t>
            </a:r>
          </a:p>
          <a:p>
            <a:pPr>
              <a:lnSpc>
                <a:spcPct val="100000"/>
              </a:lnSpc>
            </a:pPr>
            <a:r>
              <a:rPr lang="en-US" altLang="zh-TW" sz="2400" dirty="0">
                <a:ea typeface="微軟正黑體" panose="020B0604030504040204" pitchFamily="34" charset="-120"/>
              </a:rPr>
              <a:t> </a:t>
            </a:r>
          </a:p>
          <a:p>
            <a:pPr>
              <a:lnSpc>
                <a:spcPct val="100000"/>
              </a:lnSpc>
            </a:pPr>
            <a:r>
              <a:rPr lang="en-US" altLang="zh-TW" sz="2400" dirty="0">
                <a:ea typeface="微軟正黑體" panose="020B0604030504040204" pitchFamily="34" charset="-120"/>
              </a:rPr>
              <a:t>  </a:t>
            </a:r>
          </a:p>
          <a:p>
            <a:pPr>
              <a:lnSpc>
                <a:spcPct val="100000"/>
              </a:lnSpc>
            </a:pPr>
            <a:endParaRPr lang="en-US" altLang="zh-TW" sz="2400" dirty="0">
              <a:ea typeface="微軟正黑體" panose="020B0604030504040204" pitchFamily="34" charset="-120"/>
            </a:endParaRPr>
          </a:p>
        </p:txBody>
      </p:sp>
    </p:spTree>
    <p:extLst>
      <p:ext uri="{BB962C8B-B14F-4D97-AF65-F5344CB8AC3E}">
        <p14:creationId xmlns:p14="http://schemas.microsoft.com/office/powerpoint/2010/main" val="4158651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Callbacks</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with two topics</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6562297" cy="5587028"/>
          </a:xfrm>
        </p:spPr>
        <p:txBody>
          <a:bodyPr anchor="t">
            <a:noAutofit/>
          </a:bodyPr>
          <a:lstStyle/>
          <a:p>
            <a:pPr marL="0" indent="0">
              <a:lnSpc>
                <a:spcPct val="100000"/>
              </a:lnSpc>
              <a:buNone/>
            </a:pPr>
            <a:r>
              <a:rPr lang="en-US" altLang="zh-TW" sz="1400" dirty="0"/>
              <a:t>void callback(char* topic, byte* payload, unsigned int length) {</a:t>
            </a:r>
            <a:br>
              <a:rPr lang="en-US" altLang="zh-TW" sz="1400" dirty="0"/>
            </a:br>
            <a:r>
              <a:rPr lang="en-US" altLang="zh-TW" sz="1400" dirty="0"/>
              <a:t> payload[length] = '\0';</a:t>
            </a:r>
            <a:br>
              <a:rPr lang="en-US" altLang="zh-TW" sz="1400" dirty="0"/>
            </a:br>
            <a:r>
              <a:rPr lang="en-US" altLang="zh-TW" sz="1400" dirty="0"/>
              <a:t> //  String </a:t>
            </a:r>
            <a:r>
              <a:rPr lang="en-US" altLang="zh-TW" sz="1400" dirty="0" err="1"/>
              <a:t>strPayload</a:t>
            </a:r>
            <a:r>
              <a:rPr lang="en-US" altLang="zh-TW" sz="1400" dirty="0"/>
              <a:t> = String((char*)payload);</a:t>
            </a:r>
            <a:br>
              <a:rPr lang="en-US" altLang="zh-TW" sz="1400" dirty="0"/>
            </a:br>
            <a:r>
              <a:rPr lang="en-US" altLang="zh-TW" sz="1400" dirty="0"/>
              <a:t> String </a:t>
            </a:r>
            <a:r>
              <a:rPr lang="en-US" altLang="zh-TW" sz="1400" dirty="0" err="1"/>
              <a:t>strTopic</a:t>
            </a:r>
            <a:r>
              <a:rPr lang="en-US" altLang="zh-TW" sz="1400" dirty="0"/>
              <a:t> = String((char*)topic);</a:t>
            </a:r>
            <a:br>
              <a:rPr lang="en-US" altLang="zh-TW" sz="1400" dirty="0"/>
            </a:br>
            <a:br>
              <a:rPr lang="en-US" altLang="zh-TW" sz="1400" dirty="0"/>
            </a:br>
            <a:r>
              <a:rPr lang="en-US" altLang="zh-TW" sz="1400" dirty="0"/>
              <a:t> if(</a:t>
            </a:r>
            <a:r>
              <a:rPr lang="en-US" altLang="zh-TW" sz="1400" dirty="0" err="1"/>
              <a:t>strcmp</a:t>
            </a:r>
            <a:r>
              <a:rPr lang="en-US" altLang="zh-TW" sz="1400" dirty="0"/>
              <a:t>(topic, "</a:t>
            </a:r>
            <a:r>
              <a:rPr lang="en-US" altLang="zh-TW" sz="1400" b="1" dirty="0">
                <a:solidFill>
                  <a:srgbClr val="FF0000"/>
                </a:solidFill>
              </a:rPr>
              <a:t>audio/home/bedroom/title</a:t>
            </a:r>
            <a:r>
              <a:rPr lang="en-US" altLang="zh-TW" sz="1400" dirty="0"/>
              <a:t>") == 0)</a:t>
            </a:r>
            <a:br>
              <a:rPr lang="en-US" altLang="zh-TW" sz="1400" dirty="0"/>
            </a:br>
            <a:r>
              <a:rPr lang="en-US" altLang="zh-TW" sz="1400" dirty="0"/>
              <a:t> {</a:t>
            </a:r>
            <a:br>
              <a:rPr lang="en-US" altLang="zh-TW" sz="1400" dirty="0"/>
            </a:br>
            <a:r>
              <a:rPr lang="en-US" altLang="zh-TW" sz="1400" dirty="0"/>
              <a:t>   // found a title</a:t>
            </a:r>
            <a:br>
              <a:rPr lang="en-US" altLang="zh-TW" sz="1400" dirty="0"/>
            </a:br>
            <a:r>
              <a:rPr lang="en-US" altLang="zh-TW" sz="1400" dirty="0"/>
              <a:t>   msg = (char*)payload;</a:t>
            </a:r>
            <a:br>
              <a:rPr lang="en-US" altLang="zh-TW" sz="1400" dirty="0"/>
            </a:br>
            <a:r>
              <a:rPr lang="en-US" altLang="zh-TW" sz="1400" dirty="0"/>
              <a:t>   </a:t>
            </a:r>
            <a:r>
              <a:rPr lang="en-US" altLang="zh-TW" sz="1400" dirty="0" err="1"/>
              <a:t>writetitle</a:t>
            </a:r>
            <a:r>
              <a:rPr lang="en-US" altLang="zh-TW" sz="1400" dirty="0"/>
              <a:t> = msg;</a:t>
            </a:r>
            <a:br>
              <a:rPr lang="en-US" altLang="zh-TW" sz="1400" dirty="0"/>
            </a:br>
            <a:r>
              <a:rPr lang="en-US" altLang="zh-TW" sz="1400" dirty="0"/>
              <a:t>   </a:t>
            </a:r>
            <a:r>
              <a:rPr lang="en-US" altLang="zh-TW" sz="1400" dirty="0" err="1"/>
              <a:t>titlelength</a:t>
            </a:r>
            <a:r>
              <a:rPr lang="en-US" altLang="zh-TW" sz="1400" dirty="0"/>
              <a:t> = length; // not yet used this</a:t>
            </a:r>
            <a:br>
              <a:rPr lang="en-US" altLang="zh-TW" sz="1400" dirty="0"/>
            </a:br>
            <a:r>
              <a:rPr lang="en-US" altLang="zh-TW" sz="1400" dirty="0"/>
              <a:t>   </a:t>
            </a:r>
            <a:r>
              <a:rPr lang="en-US" altLang="zh-TW" sz="1400" dirty="0" err="1"/>
              <a:t>scrollcounter</a:t>
            </a:r>
            <a:r>
              <a:rPr lang="en-US" altLang="zh-TW" sz="1400" dirty="0"/>
              <a:t> = 100; // this resets the scroll counter so it pauses before scrolling</a:t>
            </a:r>
            <a:br>
              <a:rPr lang="en-US" altLang="zh-TW" sz="1400" dirty="0"/>
            </a:br>
            <a:r>
              <a:rPr lang="en-US" altLang="zh-TW" sz="1400" dirty="0"/>
              <a:t>   </a:t>
            </a:r>
            <a:r>
              <a:rPr lang="en-US" altLang="zh-TW" sz="1400" dirty="0" err="1"/>
              <a:t>x_pos</a:t>
            </a:r>
            <a:r>
              <a:rPr lang="en-US" altLang="zh-TW" sz="1400" dirty="0"/>
              <a:t> = 3; // set scroll position to left</a:t>
            </a:r>
            <a:br>
              <a:rPr lang="en-US" altLang="zh-TW" sz="1400" dirty="0"/>
            </a:br>
            <a:r>
              <a:rPr lang="en-US" altLang="zh-TW" sz="1400" dirty="0"/>
              <a:t>   </a:t>
            </a:r>
            <a:r>
              <a:rPr lang="en-US" altLang="zh-TW" sz="1400" dirty="0" err="1"/>
              <a:t>Serial.println</a:t>
            </a:r>
            <a:r>
              <a:rPr lang="en-US" altLang="zh-TW" sz="1400" dirty="0"/>
              <a:t>("Found a title update");</a:t>
            </a:r>
            <a:br>
              <a:rPr lang="en-US" altLang="zh-TW" sz="1400" dirty="0"/>
            </a:br>
            <a:r>
              <a:rPr lang="en-US" altLang="zh-TW" sz="1400" dirty="0"/>
              <a:t> }</a:t>
            </a:r>
            <a:br>
              <a:rPr lang="en-US" altLang="zh-TW" sz="1400" dirty="0"/>
            </a:br>
            <a:br>
              <a:rPr lang="en-US" altLang="zh-TW" sz="1400" dirty="0"/>
            </a:br>
            <a:r>
              <a:rPr lang="en-US" altLang="zh-TW" sz="1400" dirty="0"/>
              <a:t> if(</a:t>
            </a:r>
            <a:r>
              <a:rPr lang="en-US" altLang="zh-TW" sz="1400" dirty="0" err="1"/>
              <a:t>strcmp</a:t>
            </a:r>
            <a:r>
              <a:rPr lang="en-US" altLang="zh-TW" sz="1400" dirty="0"/>
              <a:t>(topic, "</a:t>
            </a:r>
            <a:r>
              <a:rPr lang="en-US" altLang="zh-TW" sz="1400" b="1" dirty="0">
                <a:solidFill>
                  <a:srgbClr val="FF0000"/>
                </a:solidFill>
              </a:rPr>
              <a:t>audio/home/bedroom/vol</a:t>
            </a:r>
            <a:r>
              <a:rPr lang="en-US" altLang="zh-TW" sz="1400" dirty="0"/>
              <a:t>") == 0)</a:t>
            </a:r>
            <a:br>
              <a:rPr lang="en-US" altLang="zh-TW" sz="1400" dirty="0"/>
            </a:br>
            <a:r>
              <a:rPr lang="en-US" altLang="zh-TW" sz="1400" dirty="0"/>
              <a:t> {</a:t>
            </a:r>
            <a:br>
              <a:rPr lang="en-US" altLang="zh-TW" sz="1400" dirty="0"/>
            </a:br>
            <a:r>
              <a:rPr lang="en-US" altLang="zh-TW" sz="1400" dirty="0"/>
              <a:t>   // found a volume</a:t>
            </a:r>
            <a:br>
              <a:rPr lang="en-US" altLang="zh-TW" sz="1400" dirty="0"/>
            </a:br>
            <a:r>
              <a:rPr lang="en-US" altLang="zh-TW" sz="1400" dirty="0"/>
              <a:t>   msg = (char*)payload;</a:t>
            </a:r>
            <a:br>
              <a:rPr lang="en-US" altLang="zh-TW" sz="1400" dirty="0"/>
            </a:br>
            <a:r>
              <a:rPr lang="en-US" altLang="zh-TW" sz="1400" dirty="0"/>
              <a:t>   </a:t>
            </a:r>
            <a:r>
              <a:rPr lang="en-US" altLang="zh-TW" sz="1400" dirty="0" err="1"/>
              <a:t>writevol</a:t>
            </a:r>
            <a:r>
              <a:rPr lang="en-US" altLang="zh-TW" sz="1400" dirty="0"/>
              <a:t> = msg;</a:t>
            </a:r>
            <a:br>
              <a:rPr lang="en-US" altLang="zh-TW" sz="1400" dirty="0"/>
            </a:br>
            <a:r>
              <a:rPr lang="en-US" altLang="zh-TW" sz="1400" dirty="0"/>
              <a:t>   </a:t>
            </a:r>
            <a:r>
              <a:rPr lang="en-US" altLang="zh-TW" sz="1400" dirty="0" err="1"/>
              <a:t>Serial.println</a:t>
            </a:r>
            <a:r>
              <a:rPr lang="en-US" altLang="zh-TW" sz="1400" dirty="0"/>
              <a:t>("Found a volume command");</a:t>
            </a:r>
            <a:br>
              <a:rPr lang="en-US" altLang="zh-TW" sz="1400" dirty="0"/>
            </a:br>
            <a:r>
              <a:rPr lang="en-US" altLang="zh-TW" sz="1400" dirty="0"/>
              <a:t> }</a:t>
            </a:r>
            <a:br>
              <a:rPr lang="en-US" altLang="zh-TW" sz="1400" dirty="0"/>
            </a:br>
            <a:r>
              <a:rPr lang="en-US" altLang="zh-TW" sz="1400" dirty="0"/>
              <a:t>}</a:t>
            </a:r>
            <a:endParaRPr lang="en-US" altLang="zh-TW" sz="1400" dirty="0">
              <a:ea typeface="微軟正黑體" panose="020B0604030504040204" pitchFamily="34" charset="-120"/>
            </a:endParaRPr>
          </a:p>
        </p:txBody>
      </p:sp>
    </p:spTree>
    <p:extLst>
      <p:ext uri="{BB962C8B-B14F-4D97-AF65-F5344CB8AC3E}">
        <p14:creationId xmlns:p14="http://schemas.microsoft.com/office/powerpoint/2010/main" val="1407626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OSI 7 Layer</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vs TCP/IP</a:t>
            </a:r>
            <a:endParaRPr lang="zh-TW" altLang="en-US" b="1" dirty="0">
              <a:latin typeface="+mn-lt"/>
              <a:ea typeface="微軟正黑體" panose="020B0604030504040204" pitchFamily="34" charset="-120"/>
            </a:endParaRPr>
          </a:p>
        </p:txBody>
      </p:sp>
      <p:pic>
        <p:nvPicPr>
          <p:cNvPr id="3" name="圖片 2">
            <a:extLst>
              <a:ext uri="{FF2B5EF4-FFF2-40B4-BE49-F238E27FC236}">
                <a16:creationId xmlns:a16="http://schemas.microsoft.com/office/drawing/2014/main" id="{8B3290AA-569B-4162-8814-AD27E62AF9F0}"/>
              </a:ext>
            </a:extLst>
          </p:cNvPr>
          <p:cNvPicPr>
            <a:picLocks noChangeAspect="1"/>
          </p:cNvPicPr>
          <p:nvPr/>
        </p:nvPicPr>
        <p:blipFill>
          <a:blip r:embed="rId3"/>
          <a:stretch>
            <a:fillRect/>
          </a:stretch>
        </p:blipFill>
        <p:spPr>
          <a:xfrm>
            <a:off x="270544" y="1137590"/>
            <a:ext cx="11650911" cy="5577564"/>
          </a:xfrm>
          <a:prstGeom prst="rect">
            <a:avLst/>
          </a:prstGeom>
        </p:spPr>
      </p:pic>
    </p:spTree>
    <p:extLst>
      <p:ext uri="{BB962C8B-B14F-4D97-AF65-F5344CB8AC3E}">
        <p14:creationId xmlns:p14="http://schemas.microsoft.com/office/powerpoint/2010/main" val="2961934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Callbacks</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with two topics</a:t>
            </a:r>
          </a:p>
        </p:txBody>
      </p:sp>
      <p:pic>
        <p:nvPicPr>
          <p:cNvPr id="6" name="圖片 5">
            <a:extLst>
              <a:ext uri="{FF2B5EF4-FFF2-40B4-BE49-F238E27FC236}">
                <a16:creationId xmlns:a16="http://schemas.microsoft.com/office/drawing/2014/main" id="{8A5CB2C1-3043-482A-B01C-1238F235D77B}"/>
              </a:ext>
            </a:extLst>
          </p:cNvPr>
          <p:cNvPicPr>
            <a:picLocks noChangeAspect="1"/>
          </p:cNvPicPr>
          <p:nvPr/>
        </p:nvPicPr>
        <p:blipFill>
          <a:blip r:embed="rId3"/>
          <a:stretch>
            <a:fillRect/>
          </a:stretch>
        </p:blipFill>
        <p:spPr>
          <a:xfrm>
            <a:off x="1643300" y="1303728"/>
            <a:ext cx="8733277" cy="5403048"/>
          </a:xfrm>
          <a:prstGeom prst="rect">
            <a:avLst/>
          </a:prstGeom>
        </p:spPr>
      </p:pic>
      <p:sp>
        <p:nvSpPr>
          <p:cNvPr id="7" name="文字方塊 6">
            <a:extLst>
              <a:ext uri="{FF2B5EF4-FFF2-40B4-BE49-F238E27FC236}">
                <a16:creationId xmlns:a16="http://schemas.microsoft.com/office/drawing/2014/main" id="{86FF1A36-95D8-499E-87D9-934A1853EE75}"/>
              </a:ext>
            </a:extLst>
          </p:cNvPr>
          <p:cNvSpPr txBox="1"/>
          <p:nvPr/>
        </p:nvSpPr>
        <p:spPr>
          <a:xfrm>
            <a:off x="4383146" y="1072895"/>
            <a:ext cx="3253583" cy="461665"/>
          </a:xfrm>
          <a:prstGeom prst="rect">
            <a:avLst/>
          </a:prstGeom>
          <a:noFill/>
        </p:spPr>
        <p:txBody>
          <a:bodyPr wrap="none" rtlCol="0">
            <a:spAutoFit/>
          </a:bodyPr>
          <a:lstStyle/>
          <a:p>
            <a:r>
              <a:rPr lang="en-US" altLang="zh-TW" sz="2400" b="1" dirty="0" err="1">
                <a:solidFill>
                  <a:srgbClr val="0000FF"/>
                </a:solidFill>
              </a:rPr>
              <a:t>CloudMQTT</a:t>
            </a:r>
            <a:r>
              <a:rPr lang="en-US" altLang="zh-TW" sz="2400" b="1" dirty="0">
                <a:solidFill>
                  <a:srgbClr val="0000FF"/>
                </a:solidFill>
              </a:rPr>
              <a:t> server </a:t>
            </a:r>
            <a:r>
              <a:rPr lang="zh-TW" altLang="en-US" sz="2400" b="1" dirty="0">
                <a:solidFill>
                  <a:srgbClr val="0000FF"/>
                </a:solidFill>
              </a:rPr>
              <a:t>畫面</a:t>
            </a:r>
          </a:p>
        </p:txBody>
      </p:sp>
      <p:sp>
        <p:nvSpPr>
          <p:cNvPr id="8" name="矩形: 圓角 7">
            <a:extLst>
              <a:ext uri="{FF2B5EF4-FFF2-40B4-BE49-F238E27FC236}">
                <a16:creationId xmlns:a16="http://schemas.microsoft.com/office/drawing/2014/main" id="{E6D0AE6E-C75C-42DD-9CF4-97A716C44F9A}"/>
              </a:ext>
            </a:extLst>
          </p:cNvPr>
          <p:cNvSpPr/>
          <p:nvPr/>
        </p:nvSpPr>
        <p:spPr>
          <a:xfrm>
            <a:off x="5486399" y="4122868"/>
            <a:ext cx="1559860" cy="23397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E4BD3D59-F957-4E5B-BB61-A43F9A4F81D6}"/>
              </a:ext>
            </a:extLst>
          </p:cNvPr>
          <p:cNvSpPr/>
          <p:nvPr/>
        </p:nvSpPr>
        <p:spPr>
          <a:xfrm>
            <a:off x="5486399" y="4470689"/>
            <a:ext cx="473337" cy="23397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2F1270BF-8DEA-425F-B548-7853C871612A}"/>
              </a:ext>
            </a:extLst>
          </p:cNvPr>
          <p:cNvSpPr txBox="1"/>
          <p:nvPr/>
        </p:nvSpPr>
        <p:spPr>
          <a:xfrm>
            <a:off x="6266329" y="3635920"/>
            <a:ext cx="1824859" cy="369332"/>
          </a:xfrm>
          <a:prstGeom prst="rect">
            <a:avLst/>
          </a:prstGeom>
          <a:noFill/>
        </p:spPr>
        <p:txBody>
          <a:bodyPr wrap="none" rtlCol="0">
            <a:spAutoFit/>
          </a:bodyPr>
          <a:lstStyle/>
          <a:p>
            <a:r>
              <a:rPr lang="zh-TW" altLang="en-US" b="1" dirty="0">
                <a:solidFill>
                  <a:srgbClr val="0000FF"/>
                </a:solidFill>
              </a:rPr>
              <a:t>二個不同的</a:t>
            </a:r>
            <a:r>
              <a:rPr lang="en-US" altLang="zh-TW" b="1" dirty="0">
                <a:solidFill>
                  <a:srgbClr val="0000FF"/>
                </a:solidFill>
              </a:rPr>
              <a:t>Topic</a:t>
            </a:r>
            <a:endParaRPr lang="zh-TW" altLang="en-US" b="1" dirty="0">
              <a:solidFill>
                <a:srgbClr val="0000FF"/>
              </a:solidFill>
            </a:endParaRPr>
          </a:p>
        </p:txBody>
      </p:sp>
    </p:spTree>
    <p:extLst>
      <p:ext uri="{BB962C8B-B14F-4D97-AF65-F5344CB8AC3E}">
        <p14:creationId xmlns:p14="http://schemas.microsoft.com/office/powerpoint/2010/main" val="3362789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Callbacks</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with two topics</a:t>
            </a:r>
          </a:p>
        </p:txBody>
      </p:sp>
      <p:pic>
        <p:nvPicPr>
          <p:cNvPr id="3" name="圖片 2">
            <a:extLst>
              <a:ext uri="{FF2B5EF4-FFF2-40B4-BE49-F238E27FC236}">
                <a16:creationId xmlns:a16="http://schemas.microsoft.com/office/drawing/2014/main" id="{6056CD5E-AE6B-4A6C-B309-D37392C65C8C}"/>
              </a:ext>
            </a:extLst>
          </p:cNvPr>
          <p:cNvPicPr>
            <a:picLocks noChangeAspect="1"/>
          </p:cNvPicPr>
          <p:nvPr/>
        </p:nvPicPr>
        <p:blipFill>
          <a:blip r:embed="rId3"/>
          <a:stretch>
            <a:fillRect/>
          </a:stretch>
        </p:blipFill>
        <p:spPr>
          <a:xfrm>
            <a:off x="2147652" y="987908"/>
            <a:ext cx="8147415" cy="5731285"/>
          </a:xfrm>
          <a:prstGeom prst="rect">
            <a:avLst/>
          </a:prstGeom>
        </p:spPr>
      </p:pic>
      <p:sp>
        <p:nvSpPr>
          <p:cNvPr id="11" name="矩形: 圓角 10">
            <a:extLst>
              <a:ext uri="{FF2B5EF4-FFF2-40B4-BE49-F238E27FC236}">
                <a16:creationId xmlns:a16="http://schemas.microsoft.com/office/drawing/2014/main" id="{A83AD44C-E3F5-4E77-97DE-52096A9F20EF}"/>
              </a:ext>
            </a:extLst>
          </p:cNvPr>
          <p:cNvSpPr/>
          <p:nvPr/>
        </p:nvSpPr>
        <p:spPr>
          <a:xfrm>
            <a:off x="5859331" y="4634923"/>
            <a:ext cx="928744" cy="25980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17AB8E2E-ADAC-415F-9DE6-221234FA38D3}"/>
              </a:ext>
            </a:extLst>
          </p:cNvPr>
          <p:cNvSpPr/>
          <p:nvPr/>
        </p:nvSpPr>
        <p:spPr>
          <a:xfrm>
            <a:off x="5880845" y="4970203"/>
            <a:ext cx="1412839" cy="25980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2682391D-9DBD-4949-A926-0D2B4B164BC1}"/>
              </a:ext>
            </a:extLst>
          </p:cNvPr>
          <p:cNvSpPr txBox="1"/>
          <p:nvPr/>
        </p:nvSpPr>
        <p:spPr>
          <a:xfrm>
            <a:off x="6970889" y="4265591"/>
            <a:ext cx="1824859" cy="369332"/>
          </a:xfrm>
          <a:prstGeom prst="rect">
            <a:avLst/>
          </a:prstGeom>
          <a:noFill/>
        </p:spPr>
        <p:txBody>
          <a:bodyPr wrap="none" rtlCol="0">
            <a:spAutoFit/>
          </a:bodyPr>
          <a:lstStyle/>
          <a:p>
            <a:r>
              <a:rPr lang="zh-TW" altLang="en-US" b="1" dirty="0">
                <a:solidFill>
                  <a:srgbClr val="0000FF"/>
                </a:solidFill>
              </a:rPr>
              <a:t>二個不同的</a:t>
            </a:r>
            <a:r>
              <a:rPr lang="en-US" altLang="zh-TW" b="1" dirty="0">
                <a:solidFill>
                  <a:srgbClr val="0000FF"/>
                </a:solidFill>
              </a:rPr>
              <a:t>Topic</a:t>
            </a:r>
            <a:endParaRPr lang="zh-TW" altLang="en-US" b="1" dirty="0">
              <a:solidFill>
                <a:srgbClr val="0000FF"/>
              </a:solidFill>
            </a:endParaRPr>
          </a:p>
        </p:txBody>
      </p:sp>
      <p:sp>
        <p:nvSpPr>
          <p:cNvPr id="14" name="文字方塊 13">
            <a:extLst>
              <a:ext uri="{FF2B5EF4-FFF2-40B4-BE49-F238E27FC236}">
                <a16:creationId xmlns:a16="http://schemas.microsoft.com/office/drawing/2014/main" id="{DC8EC961-A925-4BB5-BCC2-87AC546D060F}"/>
              </a:ext>
            </a:extLst>
          </p:cNvPr>
          <p:cNvSpPr txBox="1"/>
          <p:nvPr/>
        </p:nvSpPr>
        <p:spPr>
          <a:xfrm>
            <a:off x="4883310" y="1148370"/>
            <a:ext cx="3253583" cy="461665"/>
          </a:xfrm>
          <a:prstGeom prst="rect">
            <a:avLst/>
          </a:prstGeom>
          <a:noFill/>
        </p:spPr>
        <p:txBody>
          <a:bodyPr wrap="none" rtlCol="0">
            <a:spAutoFit/>
          </a:bodyPr>
          <a:lstStyle/>
          <a:p>
            <a:r>
              <a:rPr lang="en-US" altLang="zh-TW" sz="2400" b="1" dirty="0" err="1">
                <a:solidFill>
                  <a:srgbClr val="0000FF"/>
                </a:solidFill>
              </a:rPr>
              <a:t>CloudMQTT</a:t>
            </a:r>
            <a:r>
              <a:rPr lang="en-US" altLang="zh-TW" sz="2400" b="1" dirty="0">
                <a:solidFill>
                  <a:srgbClr val="0000FF"/>
                </a:solidFill>
              </a:rPr>
              <a:t> server </a:t>
            </a:r>
            <a:r>
              <a:rPr lang="zh-TW" altLang="en-US" sz="2400" b="1" dirty="0">
                <a:solidFill>
                  <a:srgbClr val="0000FF"/>
                </a:solidFill>
              </a:rPr>
              <a:t>畫面</a:t>
            </a:r>
          </a:p>
        </p:txBody>
      </p:sp>
    </p:spTree>
    <p:extLst>
      <p:ext uri="{BB962C8B-B14F-4D97-AF65-F5344CB8AC3E}">
        <p14:creationId xmlns:p14="http://schemas.microsoft.com/office/powerpoint/2010/main" val="4127496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Introduction to MQTT</a:t>
            </a:r>
            <a:endParaRPr lang="zh-TW" altLang="en-US"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2118781" y="3755638"/>
            <a:ext cx="1831142"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t>magicblocks.io</a:t>
            </a:r>
            <a:endParaRPr lang="zh-TW" altLang="en-US" sz="12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7E6FB408-4A59-4404-9BA3-82D95697BEAB}"/>
              </a:ext>
            </a:extLst>
          </p:cNvPr>
          <p:cNvSpPr txBox="1"/>
          <p:nvPr/>
        </p:nvSpPr>
        <p:spPr>
          <a:xfrm>
            <a:off x="5886389" y="1567109"/>
            <a:ext cx="6079832" cy="2031325"/>
          </a:xfrm>
          <a:prstGeom prst="rect">
            <a:avLst/>
          </a:prstGeom>
          <a:noFill/>
        </p:spPr>
        <p:txBody>
          <a:bodyPr wrap="square" rtlCol="0">
            <a:spAutoFit/>
          </a:bodyPr>
          <a:lstStyle/>
          <a:p>
            <a:r>
              <a:rPr lang="en-US" altLang="zh-TW" dirty="0"/>
              <a:t>Important facts to note in the left diagram are that:</a:t>
            </a:r>
          </a:p>
          <a:p>
            <a:pPr marL="182563" indent="-182563">
              <a:buFont typeface="Arial" panose="020B0604020202020204" pitchFamily="34" charset="0"/>
              <a:buChar char="•"/>
            </a:pPr>
            <a:r>
              <a:rPr lang="en-US" altLang="zh-TW" dirty="0"/>
              <a:t>Information streams are known as </a:t>
            </a:r>
            <a:r>
              <a:rPr lang="en-US" altLang="zh-TW" b="1" dirty="0">
                <a:solidFill>
                  <a:srgbClr val="0000FF"/>
                </a:solidFill>
              </a:rPr>
              <a:t>topics</a:t>
            </a:r>
          </a:p>
          <a:p>
            <a:pPr marL="182563" indent="-182563">
              <a:buFont typeface="Arial" panose="020B0604020202020204" pitchFamily="34" charset="0"/>
              <a:buChar char="•"/>
            </a:pPr>
            <a:r>
              <a:rPr lang="en-US" altLang="zh-TW" dirty="0"/>
              <a:t>A client can publish data to a topic. There can be more than one publisher per topic</a:t>
            </a:r>
          </a:p>
          <a:p>
            <a:pPr marL="182563" indent="-182563">
              <a:buFont typeface="Arial" panose="020B0604020202020204" pitchFamily="34" charset="0"/>
              <a:buChar char="•"/>
            </a:pPr>
            <a:r>
              <a:rPr lang="en-US" altLang="zh-TW" dirty="0"/>
              <a:t>Multiple clients can subscribe to a topic</a:t>
            </a:r>
          </a:p>
          <a:p>
            <a:pPr marL="182563" indent="-182563">
              <a:buFont typeface="Arial" panose="020B0604020202020204" pitchFamily="34" charset="0"/>
              <a:buChar char="•"/>
            </a:pPr>
            <a:r>
              <a:rPr lang="en-US" altLang="zh-TW" dirty="0"/>
              <a:t>A Broker in the middle facilitates the brokering or relaying of the messages.</a:t>
            </a:r>
          </a:p>
        </p:txBody>
      </p:sp>
      <p:pic>
        <p:nvPicPr>
          <p:cNvPr id="1026" name="Picture 2">
            <a:extLst>
              <a:ext uri="{FF2B5EF4-FFF2-40B4-BE49-F238E27FC236}">
                <a16:creationId xmlns:a16="http://schemas.microsoft.com/office/drawing/2014/main" id="{19773E6E-DA42-4C7A-B30F-295665269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53" y="1474972"/>
            <a:ext cx="5411228" cy="220756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B4416D25-A0E4-4A09-8401-5FB6485D6241}"/>
              </a:ext>
            </a:extLst>
          </p:cNvPr>
          <p:cNvSpPr txBox="1"/>
          <p:nvPr/>
        </p:nvSpPr>
        <p:spPr>
          <a:xfrm>
            <a:off x="562949" y="4466840"/>
            <a:ext cx="9735802" cy="2031325"/>
          </a:xfrm>
          <a:prstGeom prst="rect">
            <a:avLst/>
          </a:prstGeom>
          <a:noFill/>
        </p:spPr>
        <p:txBody>
          <a:bodyPr wrap="square" rtlCol="0">
            <a:spAutoFit/>
          </a:bodyPr>
          <a:lstStyle/>
          <a:p>
            <a:r>
              <a:rPr lang="en-US" altLang="zh-TW" dirty="0"/>
              <a:t>MQTT defines several methods to indicate desired actions during communication</a:t>
            </a:r>
            <a:br>
              <a:rPr lang="en-US" altLang="zh-TW" dirty="0"/>
            </a:br>
            <a:r>
              <a:rPr lang="en-US" altLang="zh-TW" b="1" dirty="0">
                <a:solidFill>
                  <a:srgbClr val="0000FF"/>
                </a:solidFill>
              </a:rPr>
              <a:t>Connect</a:t>
            </a:r>
          </a:p>
          <a:p>
            <a:pPr lvl="1"/>
            <a:r>
              <a:rPr lang="en-US" altLang="zh-TW" dirty="0"/>
              <a:t>Waits for a connection to be established with the server.</a:t>
            </a:r>
          </a:p>
          <a:p>
            <a:r>
              <a:rPr lang="en-US" altLang="zh-TW" b="1" dirty="0">
                <a:solidFill>
                  <a:srgbClr val="0000FF"/>
                </a:solidFill>
              </a:rPr>
              <a:t>Disconnect</a:t>
            </a:r>
          </a:p>
          <a:p>
            <a:pPr lvl="1"/>
            <a:r>
              <a:rPr lang="en-US" altLang="zh-TW" dirty="0"/>
              <a:t>Waits for the MQTT client to finish any work it must do, and for the </a:t>
            </a:r>
            <a:r>
              <a:rPr lang="en-US" altLang="zh-TW" dirty="0">
                <a:hlinkClick r:id="rId4" tooltip="TCP/IP"/>
              </a:rPr>
              <a:t>TCP/IP</a:t>
            </a:r>
            <a:r>
              <a:rPr lang="en-US" altLang="zh-TW" dirty="0"/>
              <a:t> session to disconnect.</a:t>
            </a:r>
          </a:p>
          <a:p>
            <a:r>
              <a:rPr lang="en-US" altLang="zh-TW" b="1" dirty="0">
                <a:solidFill>
                  <a:srgbClr val="0000FF"/>
                </a:solidFill>
              </a:rPr>
              <a:t>Subscribe</a:t>
            </a:r>
          </a:p>
          <a:p>
            <a:pPr lvl="1"/>
            <a:r>
              <a:rPr lang="en-US" altLang="zh-TW" dirty="0"/>
              <a:t>Waits for completion of the Subscribe or </a:t>
            </a:r>
            <a:r>
              <a:rPr lang="en-US" altLang="zh-TW" dirty="0" err="1"/>
              <a:t>UnSubscribe</a:t>
            </a:r>
            <a:r>
              <a:rPr lang="en-US" altLang="zh-TW" dirty="0"/>
              <a:t> method.</a:t>
            </a:r>
          </a:p>
        </p:txBody>
      </p:sp>
    </p:spTree>
    <p:extLst>
      <p:ext uri="{BB962C8B-B14F-4D97-AF65-F5344CB8AC3E}">
        <p14:creationId xmlns:p14="http://schemas.microsoft.com/office/powerpoint/2010/main" val="2674846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9B6D25E-EA8B-4AEC-8E0B-A476F8973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2" y="1331949"/>
            <a:ext cx="6581775" cy="308610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04A7EB5B-C344-410F-B957-E9F948324338}"/>
              </a:ext>
            </a:extLst>
          </p:cNvPr>
          <p:cNvSpPr txBox="1"/>
          <p:nvPr/>
        </p:nvSpPr>
        <p:spPr>
          <a:xfrm>
            <a:off x="299545" y="4677102"/>
            <a:ext cx="11592910" cy="1754326"/>
          </a:xfrm>
          <a:prstGeom prst="rect">
            <a:avLst/>
          </a:prstGeom>
          <a:noFill/>
        </p:spPr>
        <p:txBody>
          <a:bodyPr wrap="square" rtlCol="0">
            <a:spAutoFit/>
          </a:bodyPr>
          <a:lstStyle/>
          <a:p>
            <a:r>
              <a:rPr lang="en-US" altLang="zh-TW" dirty="0"/>
              <a:t>In this model, the MQTT clients (IoT nodes) either publish or subscribe (or both) to topics in the MQTT broker. Typically, a sensor or monitoring node publishes its data to a specific topic in a particular broker via the Internet (the publisher can create the topic at the same time it is sending data) while an actuator or control node simply subscribes to an appropriate topic (or topics) in the same broker (also via the Internet). Users can also publish and subscribe to topics in the same broker using their Internet connected PCs or smartphones in order to remotely control actuators and monitor sensor data, respectively.</a:t>
            </a:r>
            <a:endParaRPr lang="zh-TW" altLang="en-US" dirty="0"/>
          </a:p>
        </p:txBody>
      </p:sp>
      <p:sp>
        <p:nvSpPr>
          <p:cNvPr id="4" name="標題 1">
            <a:extLst>
              <a:ext uri="{FF2B5EF4-FFF2-40B4-BE49-F238E27FC236}">
                <a16:creationId xmlns:a16="http://schemas.microsoft.com/office/drawing/2014/main" id="{410296AE-396F-4E4D-8332-B4492D83A15B}"/>
              </a:ext>
            </a:extLst>
          </p:cNvPr>
          <p:cNvSpPr txBox="1">
            <a:spLocks/>
          </p:cNvSpPr>
          <p:nvPr/>
        </p:nvSpPr>
        <p:spPr>
          <a:xfrm>
            <a:off x="225779" y="198076"/>
            <a:ext cx="11774310" cy="8748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b="1" dirty="0">
                <a:latin typeface="+mn-lt"/>
                <a:ea typeface="微軟正黑體" panose="020B0604030504040204" pitchFamily="34" charset="-120"/>
              </a:rPr>
              <a:t>MQTT</a:t>
            </a:r>
            <a:r>
              <a:rPr lang="zh-TW" altLang="en-US" sz="4000" b="1" dirty="0">
                <a:latin typeface="+mn-lt"/>
                <a:ea typeface="微軟正黑體" panose="020B0604030504040204" pitchFamily="34" charset="-120"/>
              </a:rPr>
              <a:t> </a:t>
            </a:r>
            <a:r>
              <a:rPr lang="en-US" altLang="zh-TW" sz="4000" b="1" dirty="0">
                <a:latin typeface="+mn-lt"/>
                <a:ea typeface="微軟正黑體" panose="020B0604030504040204" pitchFamily="34" charset="-120"/>
              </a:rPr>
              <a:t>Architecture – Publish/Subscribe (Client/Broker)</a:t>
            </a:r>
            <a:endParaRPr lang="zh-TW" altLang="en-US" sz="4000" b="1" dirty="0">
              <a:latin typeface="+mn-lt"/>
              <a:ea typeface="微軟正黑體" panose="020B0604030504040204" pitchFamily="34" charset="-120"/>
            </a:endParaRPr>
          </a:p>
        </p:txBody>
      </p:sp>
    </p:spTree>
    <p:extLst>
      <p:ext uri="{BB962C8B-B14F-4D97-AF65-F5344CB8AC3E}">
        <p14:creationId xmlns:p14="http://schemas.microsoft.com/office/powerpoint/2010/main" val="1790604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的</a:t>
            </a:r>
            <a:r>
              <a:rPr lang="en-US" altLang="zh-TW" b="1" dirty="0">
                <a:latin typeface="+mn-lt"/>
                <a:ea typeface="微軟正黑體" panose="020B0604030504040204" pitchFamily="34" charset="-120"/>
              </a:rPr>
              <a:t>Publisher, Broker</a:t>
            </a:r>
            <a:r>
              <a:rPr lang="zh-TW" altLang="en-US" b="1" dirty="0">
                <a:latin typeface="+mn-lt"/>
                <a:ea typeface="微軟正黑體" panose="020B0604030504040204" pitchFamily="34" charset="-120"/>
              </a:rPr>
              <a:t>和</a:t>
            </a:r>
            <a:r>
              <a:rPr lang="en-US" altLang="zh-TW" b="1" dirty="0">
                <a:latin typeface="+mn-lt"/>
                <a:ea typeface="微軟正黑體" panose="020B0604030504040204" pitchFamily="34" charset="-120"/>
              </a:rPr>
              <a:t>Subscriber</a:t>
            </a:r>
          </a:p>
        </p:txBody>
      </p:sp>
      <p:pic>
        <p:nvPicPr>
          <p:cNvPr id="6" name="圖片 5">
            <a:extLst>
              <a:ext uri="{FF2B5EF4-FFF2-40B4-BE49-F238E27FC236}">
                <a16:creationId xmlns:a16="http://schemas.microsoft.com/office/drawing/2014/main" id="{A8CC80EC-F7FD-47BE-B6E7-34B2B8E603CE}"/>
              </a:ext>
            </a:extLst>
          </p:cNvPr>
          <p:cNvPicPr>
            <a:picLocks noChangeAspect="1"/>
          </p:cNvPicPr>
          <p:nvPr/>
        </p:nvPicPr>
        <p:blipFill>
          <a:blip r:embed="rId3"/>
          <a:stretch>
            <a:fillRect/>
          </a:stretch>
        </p:blipFill>
        <p:spPr>
          <a:xfrm>
            <a:off x="2586686" y="1153052"/>
            <a:ext cx="7018628" cy="5136325"/>
          </a:xfrm>
          <a:prstGeom prst="rect">
            <a:avLst/>
          </a:prstGeom>
        </p:spPr>
      </p:pic>
      <p:sp>
        <p:nvSpPr>
          <p:cNvPr id="7" name="文字方塊 6">
            <a:extLst>
              <a:ext uri="{FF2B5EF4-FFF2-40B4-BE49-F238E27FC236}">
                <a16:creationId xmlns:a16="http://schemas.microsoft.com/office/drawing/2014/main" id="{52019992-6453-4ED8-A3AE-893D47C54F82}"/>
              </a:ext>
            </a:extLst>
          </p:cNvPr>
          <p:cNvSpPr txBox="1"/>
          <p:nvPr/>
        </p:nvSpPr>
        <p:spPr>
          <a:xfrm>
            <a:off x="4553308" y="6390553"/>
            <a:ext cx="3119252" cy="307777"/>
          </a:xfrm>
          <a:prstGeom prst="rect">
            <a:avLst/>
          </a:prstGeom>
          <a:noFill/>
        </p:spPr>
        <p:txBody>
          <a:bodyPr wrap="none" rtlCol="0">
            <a:spAutoFit/>
          </a:bodyPr>
          <a:lstStyle/>
          <a:p>
            <a:r>
              <a:rPr lang="zh-TW" altLang="en-US" sz="1400" dirty="0">
                <a:ea typeface="微軟正黑體" panose="020B0604030504040204" pitchFamily="34" charset="-120"/>
                <a:hlinkClick r:id="rId4"/>
              </a:rPr>
              <a:t>資料來源 </a:t>
            </a:r>
            <a:r>
              <a:rPr lang="en-US" altLang="zh-TW" sz="1400" dirty="0">
                <a:ea typeface="微軟正黑體" panose="020B0604030504040204" pitchFamily="34" charset="-120"/>
                <a:hlinkClick r:id="rId4"/>
              </a:rPr>
              <a:t>: https://swf.com.tw/?p=1002</a:t>
            </a:r>
            <a:endParaRPr lang="zh-TW" altLang="en-US" sz="1400" dirty="0">
              <a:ea typeface="微軟正黑體" panose="020B0604030504040204" pitchFamily="34" charset="-120"/>
            </a:endParaRPr>
          </a:p>
        </p:txBody>
      </p:sp>
    </p:spTree>
    <p:extLst>
      <p:ext uri="{BB962C8B-B14F-4D97-AF65-F5344CB8AC3E}">
        <p14:creationId xmlns:p14="http://schemas.microsoft.com/office/powerpoint/2010/main" val="3579379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normAutofit/>
          </a:bodyPr>
          <a:lstStyle/>
          <a:p>
            <a:r>
              <a:rPr lang="en-US" altLang="zh-TW" b="1" dirty="0">
                <a:latin typeface="+mn-lt"/>
                <a:ea typeface="微軟正黑體" panose="020B0604030504040204" pitchFamily="34" charset="-120"/>
              </a:rPr>
              <a:t>Introduction to the MQTT Protocol on </a:t>
            </a:r>
            <a:r>
              <a:rPr lang="en-US" altLang="zh-TW" b="1" dirty="0" err="1">
                <a:latin typeface="+mn-lt"/>
                <a:ea typeface="微軟正黑體" panose="020B0604030504040204" pitchFamily="34" charset="-120"/>
              </a:rPr>
              <a:t>NodeMCU</a:t>
            </a:r>
            <a:endParaRPr lang="en-US" altLang="zh-TW" b="1" dirty="0">
              <a:latin typeface="+mn-lt"/>
              <a:ea typeface="微軟正黑體" panose="020B0604030504040204" pitchFamily="34" charset="-120"/>
            </a:endParaRPr>
          </a:p>
        </p:txBody>
      </p:sp>
      <p:sp>
        <p:nvSpPr>
          <p:cNvPr id="7" name="文字方塊 6">
            <a:extLst>
              <a:ext uri="{FF2B5EF4-FFF2-40B4-BE49-F238E27FC236}">
                <a16:creationId xmlns:a16="http://schemas.microsoft.com/office/drawing/2014/main" id="{52019992-6453-4ED8-A3AE-893D47C54F82}"/>
              </a:ext>
            </a:extLst>
          </p:cNvPr>
          <p:cNvSpPr txBox="1"/>
          <p:nvPr/>
        </p:nvSpPr>
        <p:spPr>
          <a:xfrm>
            <a:off x="2253158" y="6365944"/>
            <a:ext cx="7719549" cy="307777"/>
          </a:xfrm>
          <a:prstGeom prst="rect">
            <a:avLst/>
          </a:prstGeom>
          <a:noFill/>
        </p:spPr>
        <p:txBody>
          <a:bodyPr wrap="none" rtlCol="0">
            <a:spAutoFit/>
          </a:bodyPr>
          <a:lstStyle/>
          <a:p>
            <a:r>
              <a:rPr lang="zh-TW" altLang="en-US" sz="1400" dirty="0"/>
              <a:t>資料來源</a:t>
            </a:r>
            <a:r>
              <a:rPr lang="en-US" altLang="zh-TW" sz="1400" dirty="0"/>
              <a:t>: </a:t>
            </a:r>
            <a:r>
              <a:rPr lang="en-US" altLang="zh-TW" sz="1400" dirty="0">
                <a:hlinkClick r:id="rId3"/>
              </a:rPr>
              <a:t>https://www.allaboutcircuits.com/projects/introduction-to-the-mqtt-protocol-on-nodemcu/</a:t>
            </a:r>
            <a:endParaRPr lang="zh-TW" altLang="en-US" sz="1400" dirty="0"/>
          </a:p>
        </p:txBody>
      </p:sp>
      <p:pic>
        <p:nvPicPr>
          <p:cNvPr id="3" name="圖片 2">
            <a:extLst>
              <a:ext uri="{FF2B5EF4-FFF2-40B4-BE49-F238E27FC236}">
                <a16:creationId xmlns:a16="http://schemas.microsoft.com/office/drawing/2014/main" id="{9F40489C-F7F8-4CD1-B7BF-D2B66DCA7B87}"/>
              </a:ext>
            </a:extLst>
          </p:cNvPr>
          <p:cNvPicPr>
            <a:picLocks noChangeAspect="1"/>
          </p:cNvPicPr>
          <p:nvPr/>
        </p:nvPicPr>
        <p:blipFill>
          <a:blip r:embed="rId4"/>
          <a:stretch>
            <a:fillRect/>
          </a:stretch>
        </p:blipFill>
        <p:spPr>
          <a:xfrm>
            <a:off x="2118014" y="1161033"/>
            <a:ext cx="7955969" cy="5204911"/>
          </a:xfrm>
          <a:prstGeom prst="rect">
            <a:avLst/>
          </a:prstGeom>
        </p:spPr>
      </p:pic>
    </p:spTree>
    <p:extLst>
      <p:ext uri="{BB962C8B-B14F-4D97-AF65-F5344CB8AC3E}">
        <p14:creationId xmlns:p14="http://schemas.microsoft.com/office/powerpoint/2010/main" val="1741320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normAutofit/>
          </a:bodyPr>
          <a:lstStyle/>
          <a:p>
            <a:r>
              <a:rPr lang="en-US" altLang="zh-TW" b="1" dirty="0">
                <a:latin typeface="+mn-lt"/>
                <a:ea typeface="微軟正黑體" panose="020B0604030504040204" pitchFamily="34" charset="-120"/>
              </a:rPr>
              <a:t>Introduction to the MQTT Protocol on </a:t>
            </a:r>
            <a:r>
              <a:rPr lang="en-US" altLang="zh-TW" b="1" dirty="0" err="1">
                <a:latin typeface="+mn-lt"/>
                <a:ea typeface="微軟正黑體" panose="020B0604030504040204" pitchFamily="34" charset="-120"/>
              </a:rPr>
              <a:t>NodeMCU</a:t>
            </a:r>
            <a:endParaRPr lang="en-US" altLang="zh-TW" b="1" dirty="0">
              <a:latin typeface="+mn-lt"/>
              <a:ea typeface="微軟正黑體" panose="020B0604030504040204" pitchFamily="34" charset="-120"/>
            </a:endParaRPr>
          </a:p>
        </p:txBody>
      </p:sp>
      <p:sp>
        <p:nvSpPr>
          <p:cNvPr id="7" name="文字方塊 6">
            <a:extLst>
              <a:ext uri="{FF2B5EF4-FFF2-40B4-BE49-F238E27FC236}">
                <a16:creationId xmlns:a16="http://schemas.microsoft.com/office/drawing/2014/main" id="{52019992-6453-4ED8-A3AE-893D47C54F82}"/>
              </a:ext>
            </a:extLst>
          </p:cNvPr>
          <p:cNvSpPr txBox="1"/>
          <p:nvPr/>
        </p:nvSpPr>
        <p:spPr>
          <a:xfrm>
            <a:off x="2253158" y="6365944"/>
            <a:ext cx="8014245" cy="307777"/>
          </a:xfrm>
          <a:prstGeom prst="rect">
            <a:avLst/>
          </a:prstGeom>
          <a:noFill/>
        </p:spPr>
        <p:txBody>
          <a:bodyPr wrap="none" rtlCol="0">
            <a:spAutoFit/>
          </a:bodyPr>
          <a:lstStyle/>
          <a:p>
            <a:r>
              <a:rPr lang="zh-TW" altLang="en-US" sz="1400" dirty="0"/>
              <a:t>資料來源</a:t>
            </a:r>
            <a:r>
              <a:rPr lang="en-US" altLang="zh-TW" sz="1400" dirty="0"/>
              <a:t>: </a:t>
            </a:r>
            <a:r>
              <a:rPr lang="en-US" altLang="zh-TW" sz="1400" dirty="0">
                <a:hlinkClick r:id="rId3"/>
              </a:rPr>
              <a:t>https://zoetrope.io/tech-blog/brief-practical-introduction-mqtt-protocol-and-its-application-iot/</a:t>
            </a:r>
            <a:endParaRPr lang="zh-TW" altLang="en-US" sz="1400" dirty="0"/>
          </a:p>
        </p:txBody>
      </p:sp>
      <p:pic>
        <p:nvPicPr>
          <p:cNvPr id="4" name="圖片 3">
            <a:extLst>
              <a:ext uri="{FF2B5EF4-FFF2-40B4-BE49-F238E27FC236}">
                <a16:creationId xmlns:a16="http://schemas.microsoft.com/office/drawing/2014/main" id="{FDDF39DA-A8B0-4847-8648-BCC7A36107DF}"/>
              </a:ext>
            </a:extLst>
          </p:cNvPr>
          <p:cNvPicPr>
            <a:picLocks noChangeAspect="1"/>
          </p:cNvPicPr>
          <p:nvPr/>
        </p:nvPicPr>
        <p:blipFill>
          <a:blip r:embed="rId4"/>
          <a:stretch>
            <a:fillRect/>
          </a:stretch>
        </p:blipFill>
        <p:spPr>
          <a:xfrm>
            <a:off x="1810349" y="1072896"/>
            <a:ext cx="8605165" cy="5293048"/>
          </a:xfrm>
          <a:prstGeom prst="rect">
            <a:avLst/>
          </a:prstGeom>
        </p:spPr>
      </p:pic>
    </p:spTree>
    <p:extLst>
      <p:ext uri="{BB962C8B-B14F-4D97-AF65-F5344CB8AC3E}">
        <p14:creationId xmlns:p14="http://schemas.microsoft.com/office/powerpoint/2010/main" val="1508432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normAutofit/>
          </a:bodyPr>
          <a:lstStyle/>
          <a:p>
            <a:r>
              <a:rPr lang="en-US" altLang="zh-TW" b="1" dirty="0">
                <a:latin typeface="+mn-lt"/>
                <a:ea typeface="微軟正黑體" panose="020B0604030504040204" pitchFamily="34" charset="-120"/>
              </a:rPr>
              <a:t>Introduction to the MQTT Protocol on </a:t>
            </a:r>
            <a:r>
              <a:rPr lang="en-US" altLang="zh-TW" b="1" dirty="0" err="1">
                <a:latin typeface="+mn-lt"/>
                <a:ea typeface="微軟正黑體" panose="020B0604030504040204" pitchFamily="34" charset="-120"/>
              </a:rPr>
              <a:t>NodeMCU</a:t>
            </a:r>
            <a:endParaRPr lang="en-US" altLang="zh-TW" b="1" dirty="0">
              <a:latin typeface="+mn-lt"/>
              <a:ea typeface="微軟正黑體" panose="020B0604030504040204" pitchFamily="34" charset="-120"/>
            </a:endParaRPr>
          </a:p>
        </p:txBody>
      </p:sp>
      <p:sp>
        <p:nvSpPr>
          <p:cNvPr id="7" name="文字方塊 6">
            <a:extLst>
              <a:ext uri="{FF2B5EF4-FFF2-40B4-BE49-F238E27FC236}">
                <a16:creationId xmlns:a16="http://schemas.microsoft.com/office/drawing/2014/main" id="{52019992-6453-4ED8-A3AE-893D47C54F82}"/>
              </a:ext>
            </a:extLst>
          </p:cNvPr>
          <p:cNvSpPr txBox="1"/>
          <p:nvPr/>
        </p:nvSpPr>
        <p:spPr>
          <a:xfrm>
            <a:off x="2253158" y="6365944"/>
            <a:ext cx="7719549" cy="307777"/>
          </a:xfrm>
          <a:prstGeom prst="rect">
            <a:avLst/>
          </a:prstGeom>
          <a:noFill/>
        </p:spPr>
        <p:txBody>
          <a:bodyPr wrap="none" rtlCol="0">
            <a:spAutoFit/>
          </a:bodyPr>
          <a:lstStyle/>
          <a:p>
            <a:r>
              <a:rPr lang="zh-TW" altLang="en-US" sz="1400" dirty="0"/>
              <a:t>資料來源</a:t>
            </a:r>
            <a:r>
              <a:rPr lang="en-US" altLang="zh-TW" sz="1400" dirty="0"/>
              <a:t>: </a:t>
            </a:r>
            <a:r>
              <a:rPr lang="en-US" altLang="zh-TW" sz="1400" dirty="0">
                <a:hlinkClick r:id="rId3"/>
              </a:rPr>
              <a:t>https://www.allaboutcircuits.com/projects/introduction-to-the-mqtt-protocol-on-nodemcu/</a:t>
            </a:r>
            <a:endParaRPr lang="zh-TW" altLang="en-US" sz="1400" dirty="0"/>
          </a:p>
        </p:txBody>
      </p:sp>
      <p:pic>
        <p:nvPicPr>
          <p:cNvPr id="4" name="圖片 3">
            <a:extLst>
              <a:ext uri="{FF2B5EF4-FFF2-40B4-BE49-F238E27FC236}">
                <a16:creationId xmlns:a16="http://schemas.microsoft.com/office/drawing/2014/main" id="{F4DE7D37-510C-4422-95D0-EEAAF82016C8}"/>
              </a:ext>
            </a:extLst>
          </p:cNvPr>
          <p:cNvPicPr>
            <a:picLocks noChangeAspect="1"/>
          </p:cNvPicPr>
          <p:nvPr/>
        </p:nvPicPr>
        <p:blipFill>
          <a:blip r:embed="rId4"/>
          <a:stretch>
            <a:fillRect/>
          </a:stretch>
        </p:blipFill>
        <p:spPr>
          <a:xfrm>
            <a:off x="2478630" y="1072896"/>
            <a:ext cx="7234740" cy="5237270"/>
          </a:xfrm>
          <a:prstGeom prst="rect">
            <a:avLst/>
          </a:prstGeom>
        </p:spPr>
      </p:pic>
    </p:spTree>
    <p:extLst>
      <p:ext uri="{BB962C8B-B14F-4D97-AF65-F5344CB8AC3E}">
        <p14:creationId xmlns:p14="http://schemas.microsoft.com/office/powerpoint/2010/main" val="3104968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的三種</a:t>
            </a:r>
            <a:r>
              <a:rPr lang="en-US" altLang="zh-TW" b="1" dirty="0">
                <a:latin typeface="+mn-lt"/>
                <a:ea typeface="微軟正黑體" panose="020B0604030504040204" pitchFamily="34" charset="-120"/>
              </a:rPr>
              <a:t>QoS</a:t>
            </a:r>
          </a:p>
        </p:txBody>
      </p:sp>
      <p:pic>
        <p:nvPicPr>
          <p:cNvPr id="3" name="圖片 2">
            <a:extLst>
              <a:ext uri="{FF2B5EF4-FFF2-40B4-BE49-F238E27FC236}">
                <a16:creationId xmlns:a16="http://schemas.microsoft.com/office/drawing/2014/main" id="{DD81889D-8DB1-4762-83CD-E7AEE37EC7FD}"/>
              </a:ext>
            </a:extLst>
          </p:cNvPr>
          <p:cNvPicPr>
            <a:picLocks noChangeAspect="1"/>
          </p:cNvPicPr>
          <p:nvPr/>
        </p:nvPicPr>
        <p:blipFill>
          <a:blip r:embed="rId3"/>
          <a:stretch>
            <a:fillRect/>
          </a:stretch>
        </p:blipFill>
        <p:spPr>
          <a:xfrm>
            <a:off x="294289" y="1176699"/>
            <a:ext cx="5753599" cy="1874682"/>
          </a:xfrm>
          <a:prstGeom prst="rect">
            <a:avLst/>
          </a:prstGeom>
        </p:spPr>
      </p:pic>
      <p:pic>
        <p:nvPicPr>
          <p:cNvPr id="4" name="圖片 3">
            <a:extLst>
              <a:ext uri="{FF2B5EF4-FFF2-40B4-BE49-F238E27FC236}">
                <a16:creationId xmlns:a16="http://schemas.microsoft.com/office/drawing/2014/main" id="{EE9B2CA4-FA7C-4987-9880-053168E4167E}"/>
              </a:ext>
            </a:extLst>
          </p:cNvPr>
          <p:cNvPicPr>
            <a:picLocks noChangeAspect="1"/>
          </p:cNvPicPr>
          <p:nvPr/>
        </p:nvPicPr>
        <p:blipFill>
          <a:blip r:embed="rId4"/>
          <a:stretch>
            <a:fillRect/>
          </a:stretch>
        </p:blipFill>
        <p:spPr>
          <a:xfrm>
            <a:off x="578641" y="3245868"/>
            <a:ext cx="5517358" cy="3414056"/>
          </a:xfrm>
          <a:prstGeom prst="rect">
            <a:avLst/>
          </a:prstGeom>
        </p:spPr>
      </p:pic>
      <p:pic>
        <p:nvPicPr>
          <p:cNvPr id="5" name="圖片 4">
            <a:extLst>
              <a:ext uri="{FF2B5EF4-FFF2-40B4-BE49-F238E27FC236}">
                <a16:creationId xmlns:a16="http://schemas.microsoft.com/office/drawing/2014/main" id="{4E20601F-408A-4C10-9B76-B651251A82D7}"/>
              </a:ext>
            </a:extLst>
          </p:cNvPr>
          <p:cNvPicPr>
            <a:picLocks noChangeAspect="1"/>
          </p:cNvPicPr>
          <p:nvPr/>
        </p:nvPicPr>
        <p:blipFill>
          <a:blip r:embed="rId5"/>
          <a:stretch>
            <a:fillRect/>
          </a:stretch>
        </p:blipFill>
        <p:spPr>
          <a:xfrm>
            <a:off x="6513460" y="2282485"/>
            <a:ext cx="5235394" cy="3398815"/>
          </a:xfrm>
          <a:prstGeom prst="rect">
            <a:avLst/>
          </a:prstGeom>
        </p:spPr>
      </p:pic>
    </p:spTree>
    <p:extLst>
      <p:ext uri="{BB962C8B-B14F-4D97-AF65-F5344CB8AC3E}">
        <p14:creationId xmlns:p14="http://schemas.microsoft.com/office/powerpoint/2010/main" val="2459404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的三種</a:t>
            </a:r>
            <a:r>
              <a:rPr lang="en-US" altLang="zh-TW" b="1" dirty="0">
                <a:latin typeface="+mn-lt"/>
                <a:ea typeface="微軟正黑體" panose="020B0604030504040204" pitchFamily="34" charset="-120"/>
              </a:rPr>
              <a:t>QoS</a:t>
            </a:r>
          </a:p>
        </p:txBody>
      </p:sp>
      <p:pic>
        <p:nvPicPr>
          <p:cNvPr id="6" name="圖片 5">
            <a:extLst>
              <a:ext uri="{FF2B5EF4-FFF2-40B4-BE49-F238E27FC236}">
                <a16:creationId xmlns:a16="http://schemas.microsoft.com/office/drawing/2014/main" id="{4B35F315-C6DD-42CB-A6B8-52DA4D142387}"/>
              </a:ext>
            </a:extLst>
          </p:cNvPr>
          <p:cNvPicPr>
            <a:picLocks noChangeAspect="1"/>
          </p:cNvPicPr>
          <p:nvPr/>
        </p:nvPicPr>
        <p:blipFill>
          <a:blip r:embed="rId3"/>
          <a:stretch>
            <a:fillRect/>
          </a:stretch>
        </p:blipFill>
        <p:spPr>
          <a:xfrm>
            <a:off x="856981" y="1822981"/>
            <a:ext cx="10215025" cy="3212037"/>
          </a:xfrm>
          <a:prstGeom prst="rect">
            <a:avLst/>
          </a:prstGeom>
        </p:spPr>
      </p:pic>
      <p:sp>
        <p:nvSpPr>
          <p:cNvPr id="7" name="文字方塊 6">
            <a:extLst>
              <a:ext uri="{FF2B5EF4-FFF2-40B4-BE49-F238E27FC236}">
                <a16:creationId xmlns:a16="http://schemas.microsoft.com/office/drawing/2014/main" id="{746AA107-54CD-4ABD-ABEE-6A8411BB96A9}"/>
              </a:ext>
            </a:extLst>
          </p:cNvPr>
          <p:cNvSpPr txBox="1"/>
          <p:nvPr/>
        </p:nvSpPr>
        <p:spPr>
          <a:xfrm>
            <a:off x="1879749" y="5263375"/>
            <a:ext cx="8169487" cy="307777"/>
          </a:xfrm>
          <a:prstGeom prst="rect">
            <a:avLst/>
          </a:prstGeom>
          <a:noFill/>
        </p:spPr>
        <p:txBody>
          <a:bodyPr wrap="square" rtlCol="0">
            <a:spAutoFit/>
          </a:bodyPr>
          <a:lstStyle/>
          <a:p>
            <a:r>
              <a:rPr lang="zh-TW" altLang="en-US" sz="1400" dirty="0">
                <a:ea typeface="微軟正黑體" panose="020B0604030504040204" pitchFamily="34" charset="-120"/>
              </a:rPr>
              <a:t>資料來源</a:t>
            </a:r>
            <a:r>
              <a:rPr lang="en-US" altLang="zh-TW" sz="1400" dirty="0">
                <a:ea typeface="微軟正黑體" panose="020B0604030504040204" pitchFamily="34" charset="-120"/>
              </a:rPr>
              <a:t>: </a:t>
            </a:r>
            <a:r>
              <a:rPr lang="en-US" altLang="zh-TW" sz="1400" dirty="0">
                <a:ea typeface="微軟正黑體" panose="020B0604030504040204" pitchFamily="34" charset="-120"/>
                <a:hlinkClick r:id="rId4"/>
              </a:rPr>
              <a:t>https://zoetrope.io/tech-blog/brief-practical-introduction-mqtt-protocol-and-its-application-iot/</a:t>
            </a:r>
            <a:endParaRPr lang="zh-TW" altLang="en-US" sz="1400" dirty="0">
              <a:ea typeface="微軟正黑體" panose="020B0604030504040204" pitchFamily="34" charset="-120"/>
            </a:endParaRPr>
          </a:p>
        </p:txBody>
      </p:sp>
    </p:spTree>
    <p:extLst>
      <p:ext uri="{BB962C8B-B14F-4D97-AF65-F5344CB8AC3E}">
        <p14:creationId xmlns:p14="http://schemas.microsoft.com/office/powerpoint/2010/main" val="256251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DCF16604-0CDF-4EEF-A385-7D14A499946E}"/>
              </a:ext>
            </a:extLst>
          </p:cNvPr>
          <p:cNvSpPr txBox="1"/>
          <p:nvPr/>
        </p:nvSpPr>
        <p:spPr>
          <a:xfrm>
            <a:off x="4344308" y="6448901"/>
            <a:ext cx="383611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en-US" altLang="zh-TW" sz="1200" dirty="0"/>
              <a:t> Journal of Network and Computer Applications </a:t>
            </a:r>
            <a:endParaRPr lang="zh-TW" altLang="en-US" sz="12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5B9AA1C1-B15F-4877-AD45-408EA174ADF2}"/>
              </a:ext>
            </a:extLst>
          </p:cNvPr>
          <p:cNvPicPr>
            <a:picLocks noChangeAspect="1"/>
          </p:cNvPicPr>
          <p:nvPr/>
        </p:nvPicPr>
        <p:blipFill>
          <a:blip r:embed="rId2"/>
          <a:stretch>
            <a:fillRect/>
          </a:stretch>
        </p:blipFill>
        <p:spPr>
          <a:xfrm>
            <a:off x="681521" y="1324450"/>
            <a:ext cx="10828958" cy="4938188"/>
          </a:xfrm>
          <a:prstGeom prst="rect">
            <a:avLst/>
          </a:prstGeom>
        </p:spPr>
      </p:pic>
      <p:sp>
        <p:nvSpPr>
          <p:cNvPr id="5" name="標題 1">
            <a:extLst>
              <a:ext uri="{FF2B5EF4-FFF2-40B4-BE49-F238E27FC236}">
                <a16:creationId xmlns:a16="http://schemas.microsoft.com/office/drawing/2014/main" id="{37163578-D37F-4807-BC47-12877A70D489}"/>
              </a:ext>
            </a:extLst>
          </p:cNvPr>
          <p:cNvSpPr txBox="1">
            <a:spLocks/>
          </p:cNvSpPr>
          <p:nvPr/>
        </p:nvSpPr>
        <p:spPr>
          <a:xfrm>
            <a:off x="294290" y="198076"/>
            <a:ext cx="11676994" cy="8748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mn-lt"/>
                <a:ea typeface="微軟正黑體" panose="020B0604030504040204" pitchFamily="34" charset="-120"/>
              </a:rPr>
              <a:t>IoT Network Stack and Standards</a:t>
            </a:r>
            <a:endParaRPr lang="zh-TW" altLang="en-US" b="1" dirty="0">
              <a:latin typeface="+mn-lt"/>
              <a:ea typeface="微軟正黑體" panose="020B0604030504040204" pitchFamily="34" charset="-120"/>
            </a:endParaRPr>
          </a:p>
        </p:txBody>
      </p:sp>
    </p:spTree>
    <p:extLst>
      <p:ext uri="{BB962C8B-B14F-4D97-AF65-F5344CB8AC3E}">
        <p14:creationId xmlns:p14="http://schemas.microsoft.com/office/powerpoint/2010/main" val="3647014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 Client to Broker Process</a:t>
            </a:r>
            <a:endParaRPr lang="zh-TW" altLang="en-US"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1402154" y="6480975"/>
            <a:ext cx="5593454"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http://www.steves-internet-guide.com/mqtt-protocol-messages-overview/</a:t>
            </a:r>
            <a:endParaRPr lang="zh-TW" altLang="en-US" sz="12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6BE4A7F3-9845-4056-A09F-4E4D0403F09D}"/>
              </a:ext>
            </a:extLst>
          </p:cNvPr>
          <p:cNvPicPr>
            <a:picLocks noChangeAspect="1"/>
          </p:cNvPicPr>
          <p:nvPr/>
        </p:nvPicPr>
        <p:blipFill>
          <a:blip r:embed="rId4"/>
          <a:stretch>
            <a:fillRect/>
          </a:stretch>
        </p:blipFill>
        <p:spPr>
          <a:xfrm>
            <a:off x="2133599" y="3581069"/>
            <a:ext cx="4130564" cy="2793209"/>
          </a:xfrm>
          <a:prstGeom prst="rect">
            <a:avLst/>
          </a:prstGeom>
        </p:spPr>
      </p:pic>
      <p:sp>
        <p:nvSpPr>
          <p:cNvPr id="5" name="文字方塊 4">
            <a:extLst>
              <a:ext uri="{FF2B5EF4-FFF2-40B4-BE49-F238E27FC236}">
                <a16:creationId xmlns:a16="http://schemas.microsoft.com/office/drawing/2014/main" id="{BF386E90-D7BF-4A58-8DB6-076CB8E2A6D0}"/>
              </a:ext>
            </a:extLst>
          </p:cNvPr>
          <p:cNvSpPr txBox="1"/>
          <p:nvPr/>
        </p:nvSpPr>
        <p:spPr>
          <a:xfrm>
            <a:off x="260729" y="1195480"/>
            <a:ext cx="6848351" cy="2585323"/>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MQTT is a binary-based protocol and has command and command acknowledgement format. So every time a client sends a command to the broker, the broker sends an acknowledgement.</a:t>
            </a:r>
          </a:p>
          <a:p>
            <a:pPr marL="285750" indent="-285750">
              <a:buFont typeface="Arial" panose="020B0604020202020204" pitchFamily="34" charset="0"/>
              <a:buChar char="•"/>
            </a:pPr>
            <a:r>
              <a:rPr lang="en-US" altLang="zh-TW" dirty="0"/>
              <a:t>This communication protocol is actually based on the TCP/IP protocol. So first there will be a TCP connection establishment and then there will be MQTT connection establishment and then the data transfer will occur. After which TCP connection will be terminated. </a:t>
            </a:r>
          </a:p>
          <a:p>
            <a:pPr marL="285750" indent="-285750">
              <a:buFont typeface="Arial" panose="020B0604020202020204" pitchFamily="34" charset="0"/>
              <a:buChar char="•"/>
            </a:pPr>
            <a:r>
              <a:rPr lang="en-US" altLang="zh-TW" dirty="0"/>
              <a:t> </a:t>
            </a:r>
            <a:endParaRPr lang="zh-TW" altLang="en-US" dirty="0"/>
          </a:p>
        </p:txBody>
      </p:sp>
      <p:pic>
        <p:nvPicPr>
          <p:cNvPr id="1026" name="Picture 2" descr="相關圖片">
            <a:extLst>
              <a:ext uri="{FF2B5EF4-FFF2-40B4-BE49-F238E27FC236}">
                <a16:creationId xmlns:a16="http://schemas.microsoft.com/office/drawing/2014/main" id="{42B8C7A1-0F01-47A0-9DF9-9CB898642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14" y="1764538"/>
            <a:ext cx="5134012" cy="416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61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When a client has to publish a message</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fontScale="92500" lnSpcReduction="10000"/>
          </a:bodyPr>
          <a:lstStyle/>
          <a:p>
            <a:r>
              <a:rPr lang="en-US" altLang="zh-TW" dirty="0"/>
              <a:t>The client has to establish a connection to the broker by sending a connect packet (With username and password if needed)</a:t>
            </a:r>
          </a:p>
          <a:p>
            <a:r>
              <a:rPr lang="en-US" altLang="zh-TW" dirty="0"/>
              <a:t>Wait for the acknowledgement to see if the connection is accomplished or if there is an error.</a:t>
            </a:r>
          </a:p>
          <a:p>
            <a:r>
              <a:rPr lang="en-US" altLang="zh-TW" dirty="0"/>
              <a:t>The client will send a publish packet which will contain the topic name and message to be published.</a:t>
            </a:r>
          </a:p>
          <a:p>
            <a:r>
              <a:rPr lang="en-US" altLang="zh-TW" dirty="0"/>
              <a:t>wait for the publish response packet depending on the QoS level.</a:t>
            </a:r>
            <a:br>
              <a:rPr lang="en-US" altLang="zh-TW" dirty="0"/>
            </a:br>
            <a:r>
              <a:rPr lang="en-US" altLang="zh-TW" dirty="0"/>
              <a:t>QoS 0: There won’t be any response</a:t>
            </a:r>
            <a:br>
              <a:rPr lang="en-US" altLang="zh-TW" dirty="0"/>
            </a:br>
            <a:r>
              <a:rPr lang="en-US" altLang="zh-TW" dirty="0"/>
              <a:t>QoS 1: PUBACK – Publish acknowledgement response</a:t>
            </a:r>
            <a:br>
              <a:rPr lang="en-US" altLang="zh-TW" dirty="0"/>
            </a:br>
            <a:r>
              <a:rPr lang="en-US" altLang="zh-TW" dirty="0"/>
              <a:t>QoS 2 :</a:t>
            </a:r>
          </a:p>
          <a:p>
            <a:pPr lvl="1"/>
            <a:r>
              <a:rPr lang="en-US" altLang="zh-TW" dirty="0"/>
              <a:t>wait for PUBREC – Publish received.</a:t>
            </a:r>
          </a:p>
          <a:p>
            <a:pPr lvl="1"/>
            <a:r>
              <a:rPr lang="en-US" altLang="zh-TW" dirty="0"/>
              <a:t>send back PUBREL – Publish release.</a:t>
            </a:r>
          </a:p>
          <a:p>
            <a:pPr lvl="1"/>
            <a:r>
              <a:rPr lang="en-US" altLang="zh-TW" dirty="0"/>
              <a:t>wait for PUBCOMP – Publish complete.</a:t>
            </a:r>
          </a:p>
          <a:p>
            <a:r>
              <a:rPr lang="en-US" altLang="zh-TW" dirty="0"/>
              <a:t>If the communication is complete. The client can disconnect from the broker by sending a disconnect packet.</a:t>
            </a:r>
            <a:endParaRPr lang="en-US" altLang="zh-TW" sz="2000" dirty="0">
              <a:ea typeface="微軟正黑體" panose="020B0604030504040204" pitchFamily="34" charset="-120"/>
            </a:endParaRPr>
          </a:p>
        </p:txBody>
      </p:sp>
    </p:spTree>
    <p:extLst>
      <p:ext uri="{BB962C8B-B14F-4D97-AF65-F5344CB8AC3E}">
        <p14:creationId xmlns:p14="http://schemas.microsoft.com/office/powerpoint/2010/main" val="3081121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When a client has to subscribe a message</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r>
              <a:rPr lang="en-US" altLang="zh-TW" dirty="0"/>
              <a:t>Send a Connect packet to the broker (With username and password if needed)</a:t>
            </a:r>
          </a:p>
          <a:p>
            <a:r>
              <a:rPr lang="en-US" altLang="zh-TW" dirty="0"/>
              <a:t>Wait for the Connect acknowledgement packet from the broker to see if the connection is accomplished or if there is an error.</a:t>
            </a:r>
          </a:p>
          <a:p>
            <a:r>
              <a:rPr lang="en-US" altLang="zh-TW" dirty="0"/>
              <a:t>And when Connect acknowledgement is received, send the subscribe packet with the appropriate topic name.</a:t>
            </a:r>
          </a:p>
          <a:p>
            <a:r>
              <a:rPr lang="en-US" altLang="zh-TW" dirty="0"/>
              <a:t>Wait for the subscribe acknowledgement packet.</a:t>
            </a:r>
          </a:p>
          <a:p>
            <a:pPr>
              <a:lnSpc>
                <a:spcPct val="100000"/>
              </a:lnSpc>
            </a:pPr>
            <a:r>
              <a:rPr lang="zh-TW" altLang="en-US" sz="2000" dirty="0">
                <a:ea typeface="微軟正黑體" panose="020B0604030504040204" pitchFamily="34" charset="-120"/>
              </a:rPr>
              <a:t> </a:t>
            </a:r>
            <a:endParaRPr lang="en-US" altLang="zh-TW" sz="2000" dirty="0">
              <a:ea typeface="微軟正黑體" panose="020B0604030504040204" pitchFamily="34" charset="-120"/>
            </a:endParaRPr>
          </a:p>
          <a:p>
            <a:pPr>
              <a:lnSpc>
                <a:spcPct val="100000"/>
              </a:lnSpc>
            </a:pPr>
            <a:r>
              <a:rPr lang="zh-TW" altLang="en-US" sz="2000" dirty="0">
                <a:ea typeface="微軟正黑體" panose="020B0604030504040204" pitchFamily="34" charset="-120"/>
              </a:rPr>
              <a:t> </a:t>
            </a:r>
            <a:endParaRPr lang="en-US" altLang="zh-TW" sz="2000" dirty="0">
              <a:ea typeface="微軟正黑體" panose="020B0604030504040204" pitchFamily="34" charset="-120"/>
            </a:endParaRPr>
          </a:p>
        </p:txBody>
      </p:sp>
    </p:spTree>
    <p:extLst>
      <p:ext uri="{BB962C8B-B14F-4D97-AF65-F5344CB8AC3E}">
        <p14:creationId xmlns:p14="http://schemas.microsoft.com/office/powerpoint/2010/main" val="3436632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lvl="0">
              <a:lnSpc>
                <a:spcPct val="100000"/>
              </a:lnSpc>
              <a:spcBef>
                <a:spcPts val="0"/>
              </a:spcBef>
              <a:defRPr/>
            </a:pPr>
            <a:r>
              <a:rPr lang="en-US" altLang="zh-TW" b="1" dirty="0" err="1">
                <a:latin typeface="+mn-lt"/>
                <a:ea typeface="微軟正黑體" panose="020B0604030504040204" pitchFamily="34" charset="-120"/>
              </a:rPr>
              <a:t>PubSubClient</a:t>
            </a:r>
            <a:r>
              <a:rPr lang="en-US" altLang="zh-TW" b="1" dirty="0">
                <a:latin typeface="+mn-lt"/>
                <a:ea typeface="微軟正黑體" panose="020B0604030504040204" pitchFamily="34" charset="-120"/>
              </a:rPr>
              <a:t> Library</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1281421"/>
          </a:xfrm>
        </p:spPr>
        <p:txBody>
          <a:bodyPr>
            <a:normAutofit/>
          </a:bodyPr>
          <a:lstStyle/>
          <a:p>
            <a:r>
              <a:rPr lang="en-US" altLang="zh-TW" dirty="0"/>
              <a:t>There are quite a number of Arduino-compatible MQTT clients available now. One of the best-known is </a:t>
            </a:r>
            <a:r>
              <a:rPr lang="en-US" altLang="zh-TW" dirty="0" err="1"/>
              <a:t>PubSubClient</a:t>
            </a:r>
            <a:r>
              <a:rPr lang="en-US" altLang="zh-TW" dirty="0"/>
              <a:t>, which works very well and is simple to use.</a:t>
            </a:r>
          </a:p>
        </p:txBody>
      </p:sp>
      <p:grpSp>
        <p:nvGrpSpPr>
          <p:cNvPr id="8" name="群組 7">
            <a:extLst>
              <a:ext uri="{FF2B5EF4-FFF2-40B4-BE49-F238E27FC236}">
                <a16:creationId xmlns:a16="http://schemas.microsoft.com/office/drawing/2014/main" id="{25DD68DE-4515-4A97-BF25-27728572959F}"/>
              </a:ext>
            </a:extLst>
          </p:cNvPr>
          <p:cNvGrpSpPr/>
          <p:nvPr/>
        </p:nvGrpSpPr>
        <p:grpSpPr>
          <a:xfrm>
            <a:off x="3804745" y="2186249"/>
            <a:ext cx="8229602" cy="4568268"/>
            <a:chOff x="3846785" y="2186249"/>
            <a:chExt cx="8229602" cy="4568268"/>
          </a:xfrm>
        </p:grpSpPr>
        <p:pic>
          <p:nvPicPr>
            <p:cNvPr id="6" name="圖片 5">
              <a:extLst>
                <a:ext uri="{FF2B5EF4-FFF2-40B4-BE49-F238E27FC236}">
                  <a16:creationId xmlns:a16="http://schemas.microsoft.com/office/drawing/2014/main" id="{DBEF67D2-DCF7-43C0-BB3F-386C739F60D3}"/>
                </a:ext>
              </a:extLst>
            </p:cNvPr>
            <p:cNvPicPr>
              <a:picLocks noChangeAspect="1"/>
            </p:cNvPicPr>
            <p:nvPr/>
          </p:nvPicPr>
          <p:blipFill>
            <a:blip r:embed="rId3"/>
            <a:stretch>
              <a:fillRect/>
            </a:stretch>
          </p:blipFill>
          <p:spPr>
            <a:xfrm>
              <a:off x="3846787" y="2186249"/>
              <a:ext cx="8229600" cy="4568268"/>
            </a:xfrm>
            <a:prstGeom prst="rect">
              <a:avLst/>
            </a:prstGeom>
          </p:spPr>
        </p:pic>
        <p:sp>
          <p:nvSpPr>
            <p:cNvPr id="7" name="矩形 6">
              <a:extLst>
                <a:ext uri="{FF2B5EF4-FFF2-40B4-BE49-F238E27FC236}">
                  <a16:creationId xmlns:a16="http://schemas.microsoft.com/office/drawing/2014/main" id="{09B315BD-E97E-4247-9E5D-518A611AFB21}"/>
                </a:ext>
              </a:extLst>
            </p:cNvPr>
            <p:cNvSpPr/>
            <p:nvPr/>
          </p:nvSpPr>
          <p:spPr>
            <a:xfrm>
              <a:off x="3846785" y="3670738"/>
              <a:ext cx="3321269" cy="3337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文字方塊 8">
            <a:extLst>
              <a:ext uri="{FF2B5EF4-FFF2-40B4-BE49-F238E27FC236}">
                <a16:creationId xmlns:a16="http://schemas.microsoft.com/office/drawing/2014/main" id="{CD5BAFE3-87B5-4254-8A8E-986BC6DC518E}"/>
              </a:ext>
            </a:extLst>
          </p:cNvPr>
          <p:cNvSpPr txBox="1"/>
          <p:nvPr/>
        </p:nvSpPr>
        <p:spPr>
          <a:xfrm>
            <a:off x="157652" y="2452342"/>
            <a:ext cx="3647092" cy="1323439"/>
          </a:xfrm>
          <a:prstGeom prst="rect">
            <a:avLst/>
          </a:prstGeom>
          <a:noFill/>
        </p:spPr>
        <p:txBody>
          <a:bodyPr wrap="square" rtlCol="0">
            <a:spAutoFit/>
          </a:bodyPr>
          <a:lstStyle/>
          <a:p>
            <a:r>
              <a:rPr lang="en-US" altLang="zh-TW" sz="2000" dirty="0"/>
              <a:t>Add </a:t>
            </a:r>
            <a:r>
              <a:rPr lang="en-US" altLang="zh-TW" sz="2000" dirty="0" err="1"/>
              <a:t>PubSubClient</a:t>
            </a:r>
            <a:r>
              <a:rPr lang="en-US" altLang="zh-TW" sz="2000" dirty="0"/>
              <a:t> Library from </a:t>
            </a:r>
          </a:p>
          <a:p>
            <a:r>
              <a:rPr lang="en-US" altLang="zh-TW" sz="2000" dirty="0"/>
              <a:t>Arduino IDE </a:t>
            </a:r>
            <a:r>
              <a:rPr lang="en-US" altLang="zh-TW" sz="2000" b="1" dirty="0"/>
              <a:t>Library Manager </a:t>
            </a:r>
            <a:r>
              <a:rPr lang="en-US" altLang="zh-TW" sz="2000" dirty="0"/>
              <a:t>and</a:t>
            </a:r>
          </a:p>
          <a:p>
            <a:r>
              <a:rPr lang="en-US" altLang="zh-TW" sz="2000" dirty="0"/>
              <a:t>Search “</a:t>
            </a:r>
            <a:r>
              <a:rPr lang="en-US" altLang="zh-TW" sz="2000" dirty="0" err="1"/>
              <a:t>PubSubClient</a:t>
            </a:r>
            <a:r>
              <a:rPr lang="en-US" altLang="zh-TW" sz="2000" dirty="0"/>
              <a:t>” and select</a:t>
            </a:r>
          </a:p>
          <a:p>
            <a:r>
              <a:rPr lang="en-US" altLang="zh-TW" sz="2000" b="1" i="1" dirty="0" err="1"/>
              <a:t>PubSubClient</a:t>
            </a:r>
            <a:r>
              <a:rPr lang="en-US" altLang="zh-TW" sz="2000" b="1" i="1" dirty="0"/>
              <a:t> by Nick O’Leary</a:t>
            </a:r>
            <a:endParaRPr lang="zh-TW" altLang="en-US" sz="2000" b="1" i="1" dirty="0"/>
          </a:p>
        </p:txBody>
      </p:sp>
    </p:spTree>
    <p:extLst>
      <p:ext uri="{BB962C8B-B14F-4D97-AF65-F5344CB8AC3E}">
        <p14:creationId xmlns:p14="http://schemas.microsoft.com/office/powerpoint/2010/main" val="4191337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BE06B92-3B98-49F1-AEB0-474C8F5A69C5}"/>
              </a:ext>
            </a:extLst>
          </p:cNvPr>
          <p:cNvPicPr>
            <a:picLocks noChangeAspect="1"/>
          </p:cNvPicPr>
          <p:nvPr/>
        </p:nvPicPr>
        <p:blipFill>
          <a:blip r:embed="rId3"/>
          <a:stretch>
            <a:fillRect/>
          </a:stretch>
        </p:blipFill>
        <p:spPr>
          <a:xfrm>
            <a:off x="6724724" y="1272912"/>
            <a:ext cx="5296362" cy="3360685"/>
          </a:xfrm>
          <a:prstGeom prst="rect">
            <a:avLst/>
          </a:prstGeom>
        </p:spPr>
      </p:pic>
      <p:pic>
        <p:nvPicPr>
          <p:cNvPr id="6" name="圖片 5">
            <a:extLst>
              <a:ext uri="{FF2B5EF4-FFF2-40B4-BE49-F238E27FC236}">
                <a16:creationId xmlns:a16="http://schemas.microsoft.com/office/drawing/2014/main" id="{C662A290-6263-42A6-B059-BD8A9C10FF43}"/>
              </a:ext>
            </a:extLst>
          </p:cNvPr>
          <p:cNvPicPr>
            <a:picLocks noChangeAspect="1"/>
          </p:cNvPicPr>
          <p:nvPr/>
        </p:nvPicPr>
        <p:blipFill>
          <a:blip r:embed="rId4"/>
          <a:stretch>
            <a:fillRect/>
          </a:stretch>
        </p:blipFill>
        <p:spPr>
          <a:xfrm>
            <a:off x="376413" y="3208312"/>
            <a:ext cx="6380879" cy="3519741"/>
          </a:xfrm>
          <a:prstGeom prst="rect">
            <a:avLst/>
          </a:prstGeom>
        </p:spPr>
      </p:pic>
      <p:sp>
        <p:nvSpPr>
          <p:cNvPr id="7" name="文字方塊 6">
            <a:extLst>
              <a:ext uri="{FF2B5EF4-FFF2-40B4-BE49-F238E27FC236}">
                <a16:creationId xmlns:a16="http://schemas.microsoft.com/office/drawing/2014/main" id="{77994F73-CDE4-4805-BCA1-E42511DF8D9F}"/>
              </a:ext>
            </a:extLst>
          </p:cNvPr>
          <p:cNvSpPr txBox="1"/>
          <p:nvPr/>
        </p:nvSpPr>
        <p:spPr>
          <a:xfrm>
            <a:off x="6724724" y="6345832"/>
            <a:ext cx="5296362"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5"/>
              </a:rPr>
              <a:t>https://devblog.axway.com/apis/api-builder-and-mqtt-for-iot-part-1/</a:t>
            </a:r>
            <a:endParaRPr lang="zh-TW" altLang="en-US" sz="1200" dirty="0"/>
          </a:p>
        </p:txBody>
      </p:sp>
      <p:pic>
        <p:nvPicPr>
          <p:cNvPr id="2" name="圖片 1">
            <a:extLst>
              <a:ext uri="{FF2B5EF4-FFF2-40B4-BE49-F238E27FC236}">
                <a16:creationId xmlns:a16="http://schemas.microsoft.com/office/drawing/2014/main" id="{6E4FB374-F8D4-4957-BB37-EDFA3E398477}"/>
              </a:ext>
            </a:extLst>
          </p:cNvPr>
          <p:cNvPicPr>
            <a:picLocks noChangeAspect="1"/>
          </p:cNvPicPr>
          <p:nvPr/>
        </p:nvPicPr>
        <p:blipFill>
          <a:blip r:embed="rId6"/>
          <a:stretch>
            <a:fillRect/>
          </a:stretch>
        </p:blipFill>
        <p:spPr>
          <a:xfrm>
            <a:off x="1494441" y="236272"/>
            <a:ext cx="5042797" cy="3104707"/>
          </a:xfrm>
          <a:prstGeom prst="rect">
            <a:avLst/>
          </a:prstGeom>
        </p:spPr>
      </p:pic>
    </p:spTree>
    <p:extLst>
      <p:ext uri="{BB962C8B-B14F-4D97-AF65-F5344CB8AC3E}">
        <p14:creationId xmlns:p14="http://schemas.microsoft.com/office/powerpoint/2010/main" val="2950291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77994F73-CDE4-4805-BCA1-E42511DF8D9F}"/>
              </a:ext>
            </a:extLst>
          </p:cNvPr>
          <p:cNvSpPr txBox="1"/>
          <p:nvPr/>
        </p:nvSpPr>
        <p:spPr>
          <a:xfrm>
            <a:off x="2285051" y="6408894"/>
            <a:ext cx="7621897"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https://unitronicsplc.com/Download/SoftwareHelp/UniLogic_Knowledgebase/Communications/MQTT.htm</a:t>
            </a:r>
            <a:endParaRPr lang="zh-TW" altLang="en-US" sz="1200" dirty="0"/>
          </a:p>
        </p:txBody>
      </p:sp>
      <p:pic>
        <p:nvPicPr>
          <p:cNvPr id="2" name="圖片 1">
            <a:extLst>
              <a:ext uri="{FF2B5EF4-FFF2-40B4-BE49-F238E27FC236}">
                <a16:creationId xmlns:a16="http://schemas.microsoft.com/office/drawing/2014/main" id="{D841F2FF-14A7-4741-8490-16FB0B4E3BEC}"/>
              </a:ext>
            </a:extLst>
          </p:cNvPr>
          <p:cNvPicPr>
            <a:picLocks noChangeAspect="1"/>
          </p:cNvPicPr>
          <p:nvPr/>
        </p:nvPicPr>
        <p:blipFill>
          <a:blip r:embed="rId4"/>
          <a:stretch>
            <a:fillRect/>
          </a:stretch>
        </p:blipFill>
        <p:spPr>
          <a:xfrm>
            <a:off x="1409294" y="624597"/>
            <a:ext cx="9373412" cy="5608806"/>
          </a:xfrm>
          <a:prstGeom prst="rect">
            <a:avLst/>
          </a:prstGeom>
        </p:spPr>
      </p:pic>
    </p:spTree>
    <p:extLst>
      <p:ext uri="{BB962C8B-B14F-4D97-AF65-F5344CB8AC3E}">
        <p14:creationId xmlns:p14="http://schemas.microsoft.com/office/powerpoint/2010/main" val="3679900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1137B1A-1C00-4678-B43F-D6BE4B391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276" y="522090"/>
            <a:ext cx="9225402" cy="581382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BAD81E86-A52A-453A-B2E6-6567031995DB}"/>
              </a:ext>
            </a:extLst>
          </p:cNvPr>
          <p:cNvSpPr txBox="1"/>
          <p:nvPr/>
        </p:nvSpPr>
        <p:spPr>
          <a:xfrm>
            <a:off x="4626690" y="6470714"/>
            <a:ext cx="6070701"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4"/>
              </a:rPr>
              <a:t>https://www.embedded.com/mqtt-essentials-scenarios-and-the-pub-sub-pattern/</a:t>
            </a:r>
            <a:endParaRPr lang="zh-TW" altLang="en-US" sz="1200" dirty="0"/>
          </a:p>
        </p:txBody>
      </p:sp>
      <p:sp>
        <p:nvSpPr>
          <p:cNvPr id="2" name="文字方塊 1">
            <a:extLst>
              <a:ext uri="{FF2B5EF4-FFF2-40B4-BE49-F238E27FC236}">
                <a16:creationId xmlns:a16="http://schemas.microsoft.com/office/drawing/2014/main" id="{63C2509D-6642-4425-B08A-94B45AE67139}"/>
              </a:ext>
            </a:extLst>
          </p:cNvPr>
          <p:cNvSpPr txBox="1"/>
          <p:nvPr/>
        </p:nvSpPr>
        <p:spPr>
          <a:xfrm>
            <a:off x="462455" y="387286"/>
            <a:ext cx="7286787" cy="923330"/>
          </a:xfrm>
          <a:prstGeom prst="rect">
            <a:avLst/>
          </a:prstGeom>
          <a:noFill/>
        </p:spPr>
        <p:txBody>
          <a:bodyPr wrap="square" rtlCol="0">
            <a:spAutoFit/>
          </a:bodyPr>
          <a:lstStyle/>
          <a:p>
            <a:r>
              <a:rPr lang="en-US" altLang="zh-TW" dirty="0"/>
              <a:t>A </a:t>
            </a:r>
            <a:r>
              <a:rPr lang="en-US" altLang="zh-TW" b="1" dirty="0">
                <a:solidFill>
                  <a:srgbClr val="FF0000"/>
                </a:solidFill>
              </a:rPr>
              <a:t>topic</a:t>
            </a:r>
            <a:r>
              <a:rPr lang="en-US" altLang="zh-TW" dirty="0"/>
              <a:t> is a named logical channel and it is also referred to as a channel or subject. The broker will send publishers only the messages published to topics to which they are subscribed.</a:t>
            </a:r>
            <a:endParaRPr lang="zh-TW" altLang="en-US" dirty="0"/>
          </a:p>
        </p:txBody>
      </p:sp>
      <p:sp>
        <p:nvSpPr>
          <p:cNvPr id="4" name="文字方塊 3">
            <a:extLst>
              <a:ext uri="{FF2B5EF4-FFF2-40B4-BE49-F238E27FC236}">
                <a16:creationId xmlns:a16="http://schemas.microsoft.com/office/drawing/2014/main" id="{FBD9CEF0-D598-4CB8-BBD2-ED5B19202495}"/>
              </a:ext>
            </a:extLst>
          </p:cNvPr>
          <p:cNvSpPr txBox="1"/>
          <p:nvPr/>
        </p:nvSpPr>
        <p:spPr>
          <a:xfrm>
            <a:off x="462455" y="1545019"/>
            <a:ext cx="5633545" cy="646331"/>
          </a:xfrm>
          <a:prstGeom prst="rect">
            <a:avLst/>
          </a:prstGeom>
          <a:noFill/>
        </p:spPr>
        <p:txBody>
          <a:bodyPr wrap="square" rtlCol="0">
            <a:spAutoFit/>
          </a:bodyPr>
          <a:lstStyle/>
          <a:p>
            <a:r>
              <a:rPr lang="en-US" altLang="zh-TW" dirty="0"/>
              <a:t>The data for a message is known as </a:t>
            </a:r>
            <a:r>
              <a:rPr lang="en-US" altLang="zh-TW" b="1" dirty="0">
                <a:solidFill>
                  <a:srgbClr val="FF0000"/>
                </a:solidFill>
              </a:rPr>
              <a:t>payload</a:t>
            </a:r>
            <a:r>
              <a:rPr lang="en-US" altLang="zh-TW" dirty="0"/>
              <a:t>. A message includes the topic to which it belongs and the payload.</a:t>
            </a:r>
            <a:endParaRPr lang="zh-TW" altLang="en-US" dirty="0"/>
          </a:p>
        </p:txBody>
      </p:sp>
    </p:spTree>
    <p:extLst>
      <p:ext uri="{BB962C8B-B14F-4D97-AF65-F5344CB8AC3E}">
        <p14:creationId xmlns:p14="http://schemas.microsoft.com/office/powerpoint/2010/main" val="820767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Typical message flow in MQTT</a:t>
            </a:r>
            <a:endParaRPr lang="zh-TW" altLang="en-US"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5303860" y="6358270"/>
            <a:ext cx="1584280"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err="1"/>
              <a:t>Rathi</a:t>
            </a:r>
            <a:r>
              <a:rPr lang="en-US" altLang="zh-TW" sz="1200" dirty="0"/>
              <a:t> 2017</a:t>
            </a:r>
            <a:endParaRPr lang="zh-TW" altLang="en-US" sz="1200"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EFF74DC-285D-4388-B085-45CBB9065F4B}"/>
              </a:ext>
            </a:extLst>
          </p:cNvPr>
          <p:cNvPicPr>
            <a:picLocks noChangeAspect="1"/>
          </p:cNvPicPr>
          <p:nvPr/>
        </p:nvPicPr>
        <p:blipFill>
          <a:blip r:embed="rId3"/>
          <a:stretch>
            <a:fillRect/>
          </a:stretch>
        </p:blipFill>
        <p:spPr>
          <a:xfrm>
            <a:off x="2178301" y="1179935"/>
            <a:ext cx="7869265" cy="5220376"/>
          </a:xfrm>
          <a:prstGeom prst="rect">
            <a:avLst/>
          </a:prstGeom>
        </p:spPr>
      </p:pic>
    </p:spTree>
    <p:extLst>
      <p:ext uri="{BB962C8B-B14F-4D97-AF65-F5344CB8AC3E}">
        <p14:creationId xmlns:p14="http://schemas.microsoft.com/office/powerpoint/2010/main" val="3866735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 Packet Format</a:t>
            </a:r>
            <a:endParaRPr lang="zh-TW" altLang="en-US"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3714576" y="3896821"/>
            <a:ext cx="5593454"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http://www.steves-internet-guide.com/mqtt-protocol-messages-overview/</a:t>
            </a:r>
            <a:endParaRPr lang="zh-TW" altLang="en-US" sz="12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7FFBAF1B-5B8E-49B7-B0F1-ED81C388D8E4}"/>
              </a:ext>
            </a:extLst>
          </p:cNvPr>
          <p:cNvPicPr>
            <a:picLocks noChangeAspect="1"/>
          </p:cNvPicPr>
          <p:nvPr/>
        </p:nvPicPr>
        <p:blipFill>
          <a:blip r:embed="rId4"/>
          <a:stretch>
            <a:fillRect/>
          </a:stretch>
        </p:blipFill>
        <p:spPr>
          <a:xfrm>
            <a:off x="2123089" y="1072100"/>
            <a:ext cx="8380589" cy="2808233"/>
          </a:xfrm>
          <a:prstGeom prst="rect">
            <a:avLst/>
          </a:prstGeom>
        </p:spPr>
      </p:pic>
      <p:pic>
        <p:nvPicPr>
          <p:cNvPr id="8" name="圖片 7">
            <a:extLst>
              <a:ext uri="{FF2B5EF4-FFF2-40B4-BE49-F238E27FC236}">
                <a16:creationId xmlns:a16="http://schemas.microsoft.com/office/drawing/2014/main" id="{28615896-C0D6-4A25-9E1E-A17A552E50C2}"/>
              </a:ext>
            </a:extLst>
          </p:cNvPr>
          <p:cNvPicPr>
            <a:picLocks noChangeAspect="1"/>
          </p:cNvPicPr>
          <p:nvPr/>
        </p:nvPicPr>
        <p:blipFill>
          <a:blip r:embed="rId5"/>
          <a:stretch>
            <a:fillRect/>
          </a:stretch>
        </p:blipFill>
        <p:spPr>
          <a:xfrm>
            <a:off x="2123090" y="4285638"/>
            <a:ext cx="8077828" cy="2374285"/>
          </a:xfrm>
          <a:prstGeom prst="rect">
            <a:avLst/>
          </a:prstGeom>
        </p:spPr>
      </p:pic>
    </p:spTree>
    <p:extLst>
      <p:ext uri="{BB962C8B-B14F-4D97-AF65-F5344CB8AC3E}">
        <p14:creationId xmlns:p14="http://schemas.microsoft.com/office/powerpoint/2010/main" val="1470053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 Packet Structures</a:t>
            </a:r>
            <a:endParaRPr lang="zh-TW" altLang="en-US"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3409776" y="6330303"/>
            <a:ext cx="5593454"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hlinkClick r:id="rId3"/>
              </a:rPr>
              <a:t>http://www.steves-internet-guide.com/mqtt-protocol-messages-overview/</a:t>
            </a:r>
            <a:endParaRPr lang="zh-TW" altLang="en-US" sz="1200"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F1695F18-BDC6-4FAF-8A8D-745F12CDFACD}"/>
              </a:ext>
            </a:extLst>
          </p:cNvPr>
          <p:cNvPicPr>
            <a:picLocks noChangeAspect="1"/>
          </p:cNvPicPr>
          <p:nvPr/>
        </p:nvPicPr>
        <p:blipFill>
          <a:blip r:embed="rId4"/>
          <a:stretch>
            <a:fillRect/>
          </a:stretch>
        </p:blipFill>
        <p:spPr>
          <a:xfrm>
            <a:off x="940744" y="1303283"/>
            <a:ext cx="10454291" cy="4792718"/>
          </a:xfrm>
          <a:prstGeom prst="rect">
            <a:avLst/>
          </a:prstGeom>
        </p:spPr>
      </p:pic>
    </p:spTree>
    <p:extLst>
      <p:ext uri="{BB962C8B-B14F-4D97-AF65-F5344CB8AC3E}">
        <p14:creationId xmlns:p14="http://schemas.microsoft.com/office/powerpoint/2010/main" val="1031958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fontAlgn="base"/>
            <a:r>
              <a:rPr lang="sv-SE" altLang="zh-TW" b="1" dirty="0">
                <a:latin typeface="+mn-lt"/>
                <a:ea typeface="微軟正黑體" panose="020B0604030504040204" pitchFamily="34" charset="-120"/>
              </a:rPr>
              <a:t>IoT Stack vs Web Stack</a:t>
            </a:r>
          </a:p>
        </p:txBody>
      </p:sp>
      <p:sp>
        <p:nvSpPr>
          <p:cNvPr id="9" name="文字方塊 8">
            <a:extLst>
              <a:ext uri="{FF2B5EF4-FFF2-40B4-BE49-F238E27FC236}">
                <a16:creationId xmlns:a16="http://schemas.microsoft.com/office/drawing/2014/main" id="{57F629B3-0CCA-47F1-8BBA-863D67CAE0BB}"/>
              </a:ext>
            </a:extLst>
          </p:cNvPr>
          <p:cNvSpPr txBox="1"/>
          <p:nvPr/>
        </p:nvSpPr>
        <p:spPr>
          <a:xfrm>
            <a:off x="3514203" y="6306777"/>
            <a:ext cx="5163593"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en-US" altLang="zh-TW" sz="1200" dirty="0"/>
              <a:t> </a:t>
            </a:r>
            <a:r>
              <a:rPr lang="en-US" altLang="zh-TW" sz="1200" dirty="0">
                <a:hlinkClick r:id="rId3"/>
              </a:rPr>
              <a:t>https://www.rfwireless-world.com/IoT/IoT-Stack-vs-Web-Stack.html</a:t>
            </a:r>
            <a:endParaRPr lang="zh-TW" altLang="en-US" sz="12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89B8E710-999C-40BE-83BD-499B4BB9F250}"/>
              </a:ext>
            </a:extLst>
          </p:cNvPr>
          <p:cNvPicPr>
            <a:picLocks noChangeAspect="1"/>
          </p:cNvPicPr>
          <p:nvPr/>
        </p:nvPicPr>
        <p:blipFill>
          <a:blip r:embed="rId4"/>
          <a:stretch>
            <a:fillRect/>
          </a:stretch>
        </p:blipFill>
        <p:spPr>
          <a:xfrm>
            <a:off x="1865803" y="1162192"/>
            <a:ext cx="8494261" cy="5055289"/>
          </a:xfrm>
          <a:prstGeom prst="rect">
            <a:avLst/>
          </a:prstGeom>
        </p:spPr>
      </p:pic>
    </p:spTree>
    <p:extLst>
      <p:ext uri="{BB962C8B-B14F-4D97-AF65-F5344CB8AC3E}">
        <p14:creationId xmlns:p14="http://schemas.microsoft.com/office/powerpoint/2010/main" val="2971298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21428"/>
          </a:xfrm>
        </p:spPr>
        <p:txBody>
          <a:bodyPr>
            <a:normAutofit/>
          </a:bodyPr>
          <a:lstStyle/>
          <a:p>
            <a:r>
              <a:rPr lang="en-US" altLang="zh-TW" sz="2800" b="1" dirty="0">
                <a:latin typeface="+mn-lt"/>
                <a:ea typeface="微軟正黑體" panose="020B0604030504040204" pitchFamily="34" charset="-120"/>
              </a:rPr>
              <a:t>MQTT outperforms HTTPS when sending 1024 1-byte messages to a mobile. </a:t>
            </a:r>
            <a:endParaRPr lang="zh-TW" altLang="en-US" sz="2800" b="1" dirty="0">
              <a:latin typeface="+mn-lt"/>
              <a:ea typeface="微軟正黑體" panose="020B0604030504040204" pitchFamily="34" charset="-120"/>
            </a:endParaRPr>
          </a:p>
        </p:txBody>
      </p:sp>
      <p:sp>
        <p:nvSpPr>
          <p:cNvPr id="4" name="文字方塊 3">
            <a:extLst>
              <a:ext uri="{FF2B5EF4-FFF2-40B4-BE49-F238E27FC236}">
                <a16:creationId xmlns:a16="http://schemas.microsoft.com/office/drawing/2014/main" id="{1B838C6D-A2B5-490A-8BFA-69AC583F81D1}"/>
              </a:ext>
            </a:extLst>
          </p:cNvPr>
          <p:cNvSpPr txBox="1"/>
          <p:nvPr/>
        </p:nvSpPr>
        <p:spPr>
          <a:xfrm>
            <a:off x="5215893" y="6220244"/>
            <a:ext cx="1794081"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t>Nicholas 2012</a:t>
            </a:r>
            <a:endParaRPr lang="zh-TW" altLang="en-US" sz="12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6B13A8A2-1789-4375-B13A-A97DCB5D6A52}"/>
              </a:ext>
            </a:extLst>
          </p:cNvPr>
          <p:cNvPicPr>
            <a:picLocks noChangeAspect="1"/>
          </p:cNvPicPr>
          <p:nvPr/>
        </p:nvPicPr>
        <p:blipFill>
          <a:blip r:embed="rId3"/>
          <a:stretch>
            <a:fillRect/>
          </a:stretch>
        </p:blipFill>
        <p:spPr>
          <a:xfrm>
            <a:off x="2239946" y="1391495"/>
            <a:ext cx="7712108" cy="4595258"/>
          </a:xfrm>
          <a:prstGeom prst="rect">
            <a:avLst/>
          </a:prstGeom>
        </p:spPr>
      </p:pic>
    </p:spTree>
    <p:extLst>
      <p:ext uri="{BB962C8B-B14F-4D97-AF65-F5344CB8AC3E}">
        <p14:creationId xmlns:p14="http://schemas.microsoft.com/office/powerpoint/2010/main" val="3759217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 Header</a:t>
            </a:r>
            <a:endParaRPr lang="zh-TW" altLang="en-US" b="1" dirty="0">
              <a:latin typeface="+mn-lt"/>
              <a:ea typeface="微軟正黑體" panose="020B0604030504040204" pitchFamily="34" charset="-120"/>
            </a:endParaRPr>
          </a:p>
        </p:txBody>
      </p:sp>
      <p:pic>
        <p:nvPicPr>
          <p:cNvPr id="5" name="圖片 4">
            <a:extLst>
              <a:ext uri="{FF2B5EF4-FFF2-40B4-BE49-F238E27FC236}">
                <a16:creationId xmlns:a16="http://schemas.microsoft.com/office/drawing/2014/main" id="{46702C94-877B-4D31-8C27-49A9B304C710}"/>
              </a:ext>
            </a:extLst>
          </p:cNvPr>
          <p:cNvPicPr>
            <a:picLocks noChangeAspect="1"/>
          </p:cNvPicPr>
          <p:nvPr/>
        </p:nvPicPr>
        <p:blipFill>
          <a:blip r:embed="rId3"/>
          <a:stretch>
            <a:fillRect/>
          </a:stretch>
        </p:blipFill>
        <p:spPr>
          <a:xfrm>
            <a:off x="236424" y="4475634"/>
            <a:ext cx="11719151" cy="1426436"/>
          </a:xfrm>
          <a:prstGeom prst="rect">
            <a:avLst/>
          </a:prstGeom>
        </p:spPr>
      </p:pic>
      <p:sp>
        <p:nvSpPr>
          <p:cNvPr id="7" name="文字方塊 6">
            <a:extLst>
              <a:ext uri="{FF2B5EF4-FFF2-40B4-BE49-F238E27FC236}">
                <a16:creationId xmlns:a16="http://schemas.microsoft.com/office/drawing/2014/main" id="{6A6F8603-52C2-4362-BE3A-42AD77B84DE8}"/>
              </a:ext>
            </a:extLst>
          </p:cNvPr>
          <p:cNvSpPr txBox="1"/>
          <p:nvPr/>
        </p:nvSpPr>
        <p:spPr>
          <a:xfrm>
            <a:off x="5252723" y="4178076"/>
            <a:ext cx="1717201" cy="369332"/>
          </a:xfrm>
          <a:prstGeom prst="rect">
            <a:avLst/>
          </a:prstGeom>
          <a:noFill/>
        </p:spPr>
        <p:txBody>
          <a:bodyPr wrap="none" rtlCol="0">
            <a:spAutoFit/>
          </a:bodyPr>
          <a:lstStyle/>
          <a:p>
            <a:r>
              <a:rPr lang="en-US" altLang="zh-TW" b="1" dirty="0"/>
              <a:t>Variable Header</a:t>
            </a:r>
            <a:endParaRPr lang="zh-TW" altLang="en-US" b="1" dirty="0"/>
          </a:p>
        </p:txBody>
      </p:sp>
      <p:grpSp>
        <p:nvGrpSpPr>
          <p:cNvPr id="9" name="群組 8">
            <a:extLst>
              <a:ext uri="{FF2B5EF4-FFF2-40B4-BE49-F238E27FC236}">
                <a16:creationId xmlns:a16="http://schemas.microsoft.com/office/drawing/2014/main" id="{94F45A83-75AD-4034-B063-0F76BA2559F5}"/>
              </a:ext>
            </a:extLst>
          </p:cNvPr>
          <p:cNvGrpSpPr/>
          <p:nvPr/>
        </p:nvGrpSpPr>
        <p:grpSpPr>
          <a:xfrm>
            <a:off x="1075677" y="1622762"/>
            <a:ext cx="10074513" cy="2127065"/>
            <a:chOff x="1075677" y="1622762"/>
            <a:chExt cx="10074513" cy="2127065"/>
          </a:xfrm>
        </p:grpSpPr>
        <p:sp>
          <p:nvSpPr>
            <p:cNvPr id="4" name="文字方塊 3">
              <a:extLst>
                <a:ext uri="{FF2B5EF4-FFF2-40B4-BE49-F238E27FC236}">
                  <a16:creationId xmlns:a16="http://schemas.microsoft.com/office/drawing/2014/main" id="{1B838C6D-A2B5-490A-8BFA-69AC583F81D1}"/>
                </a:ext>
              </a:extLst>
            </p:cNvPr>
            <p:cNvSpPr txBox="1"/>
            <p:nvPr/>
          </p:nvSpPr>
          <p:spPr>
            <a:xfrm>
              <a:off x="4441380" y="3472828"/>
              <a:ext cx="3056991"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t>MQTT_V3.1_Protocol_Specific.pdf</a:t>
              </a:r>
              <a:endParaRPr lang="zh-TW" altLang="en-US" sz="12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7D14A773-AC5C-4F89-85D1-959E3333FDEC}"/>
                </a:ext>
              </a:extLst>
            </p:cNvPr>
            <p:cNvPicPr>
              <a:picLocks noChangeAspect="1"/>
            </p:cNvPicPr>
            <p:nvPr/>
          </p:nvPicPr>
          <p:blipFill>
            <a:blip r:embed="rId4"/>
            <a:stretch>
              <a:fillRect/>
            </a:stretch>
          </p:blipFill>
          <p:spPr>
            <a:xfrm>
              <a:off x="1075677" y="2051011"/>
              <a:ext cx="10074513" cy="1333616"/>
            </a:xfrm>
            <a:prstGeom prst="rect">
              <a:avLst/>
            </a:prstGeom>
          </p:spPr>
        </p:pic>
        <p:sp>
          <p:nvSpPr>
            <p:cNvPr id="8" name="文字方塊 7">
              <a:extLst>
                <a:ext uri="{FF2B5EF4-FFF2-40B4-BE49-F238E27FC236}">
                  <a16:creationId xmlns:a16="http://schemas.microsoft.com/office/drawing/2014/main" id="{DEB6C8BF-C2FE-4049-B9B0-74F15A970CBA}"/>
                </a:ext>
              </a:extLst>
            </p:cNvPr>
            <p:cNvSpPr txBox="1"/>
            <p:nvPr/>
          </p:nvSpPr>
          <p:spPr>
            <a:xfrm>
              <a:off x="5378847" y="1622762"/>
              <a:ext cx="1434303" cy="369332"/>
            </a:xfrm>
            <a:prstGeom prst="rect">
              <a:avLst/>
            </a:prstGeom>
            <a:noFill/>
          </p:spPr>
          <p:txBody>
            <a:bodyPr wrap="none" rtlCol="0">
              <a:spAutoFit/>
            </a:bodyPr>
            <a:lstStyle/>
            <a:p>
              <a:r>
                <a:rPr lang="en-US" altLang="zh-TW" b="1" dirty="0"/>
                <a:t>Fixed Header</a:t>
              </a:r>
              <a:endParaRPr lang="zh-TW" altLang="en-US" b="1" dirty="0"/>
            </a:p>
          </p:txBody>
        </p:sp>
      </p:grpSp>
    </p:spTree>
    <p:extLst>
      <p:ext uri="{BB962C8B-B14F-4D97-AF65-F5344CB8AC3E}">
        <p14:creationId xmlns:p14="http://schemas.microsoft.com/office/powerpoint/2010/main" val="1214876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Message delivery at different QoS levels</a:t>
            </a:r>
            <a:endParaRPr lang="zh-TW" altLang="en-US" b="1" dirty="0">
              <a:latin typeface="+mn-lt"/>
              <a:ea typeface="微軟正黑體" panose="020B0604030504040204" pitchFamily="34" charset="-120"/>
            </a:endParaRPr>
          </a:p>
        </p:txBody>
      </p:sp>
      <p:pic>
        <p:nvPicPr>
          <p:cNvPr id="6" name="圖片 5">
            <a:extLst>
              <a:ext uri="{FF2B5EF4-FFF2-40B4-BE49-F238E27FC236}">
                <a16:creationId xmlns:a16="http://schemas.microsoft.com/office/drawing/2014/main" id="{75138D4B-6B71-47F8-AE06-F5EF5187CF58}"/>
              </a:ext>
            </a:extLst>
          </p:cNvPr>
          <p:cNvPicPr>
            <a:picLocks noChangeAspect="1"/>
          </p:cNvPicPr>
          <p:nvPr/>
        </p:nvPicPr>
        <p:blipFill>
          <a:blip r:embed="rId3"/>
          <a:stretch>
            <a:fillRect/>
          </a:stretch>
        </p:blipFill>
        <p:spPr>
          <a:xfrm>
            <a:off x="225779" y="1634302"/>
            <a:ext cx="7062364" cy="4236023"/>
          </a:xfrm>
          <a:prstGeom prst="rect">
            <a:avLst/>
          </a:prstGeom>
        </p:spPr>
      </p:pic>
      <p:sp>
        <p:nvSpPr>
          <p:cNvPr id="10" name="文字方塊 9">
            <a:extLst>
              <a:ext uri="{FF2B5EF4-FFF2-40B4-BE49-F238E27FC236}">
                <a16:creationId xmlns:a16="http://schemas.microsoft.com/office/drawing/2014/main" id="{DF71975B-5D63-40DC-B661-3A9F19915617}"/>
              </a:ext>
            </a:extLst>
          </p:cNvPr>
          <p:cNvSpPr txBox="1"/>
          <p:nvPr/>
        </p:nvSpPr>
        <p:spPr>
          <a:xfrm>
            <a:off x="2445974" y="5974886"/>
            <a:ext cx="2292038" cy="276999"/>
          </a:xfrm>
          <a:prstGeom prst="rect">
            <a:avLst/>
          </a:prstGeom>
          <a:noFill/>
        </p:spPr>
        <p:txBody>
          <a:bodyPr wrap="none" rtlCol="0">
            <a:spAutoFit/>
          </a:bodyPr>
          <a:lstStyle/>
          <a:p>
            <a:r>
              <a:rPr lang="zh-TW" altLang="en-US" sz="1200" dirty="0">
                <a:ea typeface="微軟正黑體" panose="020B0604030504040204" pitchFamily="34" charset="-120"/>
              </a:rPr>
              <a:t>資料來源 </a:t>
            </a:r>
            <a:r>
              <a:rPr lang="en-US" altLang="zh-TW" sz="1200" dirty="0">
                <a:ea typeface="微軟正黑體" panose="020B0604030504040204" pitchFamily="34" charset="-120"/>
              </a:rPr>
              <a:t>:</a:t>
            </a:r>
            <a:r>
              <a:rPr lang="zh-TW" altLang="en-US" sz="1200" dirty="0">
                <a:ea typeface="微軟正黑體" panose="020B0604030504040204" pitchFamily="34" charset="-120"/>
              </a:rPr>
              <a:t> </a:t>
            </a:r>
            <a:r>
              <a:rPr lang="en-US" altLang="zh-TW" sz="1200" dirty="0"/>
              <a:t>Source: </a:t>
            </a:r>
            <a:r>
              <a:rPr lang="en-US" altLang="zh-TW" sz="1200" dirty="0" err="1"/>
              <a:t>Patierno</a:t>
            </a:r>
            <a:r>
              <a:rPr lang="en-US" altLang="zh-TW" sz="1200" dirty="0"/>
              <a:t> 2014</a:t>
            </a:r>
            <a:endParaRPr lang="zh-TW" altLang="en-US" sz="1200" dirty="0">
              <a:ea typeface="微軟正黑體" panose="020B0604030504040204" pitchFamily="34" charset="-120"/>
            </a:endParaRPr>
          </a:p>
        </p:txBody>
      </p:sp>
      <p:pic>
        <p:nvPicPr>
          <p:cNvPr id="11" name="圖片 10">
            <a:extLst>
              <a:ext uri="{FF2B5EF4-FFF2-40B4-BE49-F238E27FC236}">
                <a16:creationId xmlns:a16="http://schemas.microsoft.com/office/drawing/2014/main" id="{374DC23C-9999-4227-A824-8ABD3012D4B1}"/>
              </a:ext>
            </a:extLst>
          </p:cNvPr>
          <p:cNvPicPr>
            <a:picLocks noChangeAspect="1"/>
          </p:cNvPicPr>
          <p:nvPr/>
        </p:nvPicPr>
        <p:blipFill>
          <a:blip r:embed="rId4"/>
          <a:stretch>
            <a:fillRect/>
          </a:stretch>
        </p:blipFill>
        <p:spPr>
          <a:xfrm>
            <a:off x="7453990" y="1072896"/>
            <a:ext cx="4191473" cy="5179554"/>
          </a:xfrm>
          <a:prstGeom prst="rect">
            <a:avLst/>
          </a:prstGeom>
        </p:spPr>
      </p:pic>
      <p:sp>
        <p:nvSpPr>
          <p:cNvPr id="12" name="文字方塊 11">
            <a:extLst>
              <a:ext uri="{FF2B5EF4-FFF2-40B4-BE49-F238E27FC236}">
                <a16:creationId xmlns:a16="http://schemas.microsoft.com/office/drawing/2014/main" id="{69B19BC8-55E8-4DD6-AEDE-18DE958B4065}"/>
              </a:ext>
            </a:extLst>
          </p:cNvPr>
          <p:cNvSpPr txBox="1"/>
          <p:nvPr/>
        </p:nvSpPr>
        <p:spPr>
          <a:xfrm>
            <a:off x="7070737" y="6382925"/>
            <a:ext cx="4929352" cy="276999"/>
          </a:xfrm>
          <a:prstGeom prst="rect">
            <a:avLst/>
          </a:prstGeom>
          <a:noFill/>
        </p:spPr>
        <p:txBody>
          <a:bodyPr wrap="square" rtlCol="0">
            <a:spAutoFit/>
          </a:bodyPr>
          <a:lstStyle/>
          <a:p>
            <a:r>
              <a:rPr lang="zh-TW" altLang="en-US" sz="1200" dirty="0">
                <a:ea typeface="微軟正黑體" panose="020B0604030504040204" pitchFamily="34" charset="-120"/>
              </a:rPr>
              <a:t>資料來源 </a:t>
            </a:r>
            <a:r>
              <a:rPr lang="en-US" altLang="zh-TW" sz="1200" dirty="0">
                <a:ea typeface="微軟正黑體" panose="020B0604030504040204" pitchFamily="34" charset="-120"/>
              </a:rPr>
              <a:t>:</a:t>
            </a:r>
            <a:r>
              <a:rPr lang="zh-TW" altLang="en-US" sz="1200" dirty="0">
                <a:ea typeface="微軟正黑體" panose="020B0604030504040204" pitchFamily="34" charset="-120"/>
              </a:rPr>
              <a:t> </a:t>
            </a:r>
            <a:r>
              <a:rPr lang="en-US" altLang="zh-TW" sz="1200" dirty="0">
                <a:hlinkClick r:id="rId5"/>
              </a:rPr>
              <a:t>http://www.steves-internet-guide.com/mqtt-publish-subscribe/</a:t>
            </a:r>
            <a:endParaRPr lang="zh-TW" altLang="en-US" sz="1200" dirty="0"/>
          </a:p>
        </p:txBody>
      </p:sp>
    </p:spTree>
    <p:extLst>
      <p:ext uri="{BB962C8B-B14F-4D97-AF65-F5344CB8AC3E}">
        <p14:creationId xmlns:p14="http://schemas.microsoft.com/office/powerpoint/2010/main" val="36134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err="1">
                <a:latin typeface="+mn-lt"/>
                <a:ea typeface="微軟正黑體" panose="020B0604030504040204" pitchFamily="34" charset="-120"/>
              </a:rPr>
              <a:t>WiFi</a:t>
            </a:r>
            <a:r>
              <a:rPr lang="en-US" altLang="zh-TW" b="1" dirty="0">
                <a:latin typeface="+mn-lt"/>
                <a:ea typeface="微軟正黑體" panose="020B0604030504040204" pitchFamily="34" charset="-120"/>
              </a:rPr>
              <a:t> – DHCP – MQTT Initialization</a:t>
            </a:r>
            <a:endParaRPr lang="zh-TW" altLang="en-US" b="1" dirty="0">
              <a:latin typeface="+mn-lt"/>
              <a:ea typeface="微軟正黑體" panose="020B0604030504040204" pitchFamily="34" charset="-120"/>
            </a:endParaRPr>
          </a:p>
        </p:txBody>
      </p:sp>
      <p:pic>
        <p:nvPicPr>
          <p:cNvPr id="3" name="圖片 2">
            <a:extLst>
              <a:ext uri="{FF2B5EF4-FFF2-40B4-BE49-F238E27FC236}">
                <a16:creationId xmlns:a16="http://schemas.microsoft.com/office/drawing/2014/main" id="{38CD6ECA-3AE9-4B5A-A131-01CC34A82A89}"/>
              </a:ext>
            </a:extLst>
          </p:cNvPr>
          <p:cNvPicPr>
            <a:picLocks noChangeAspect="1"/>
          </p:cNvPicPr>
          <p:nvPr/>
        </p:nvPicPr>
        <p:blipFill>
          <a:blip r:embed="rId3"/>
          <a:stretch>
            <a:fillRect/>
          </a:stretch>
        </p:blipFill>
        <p:spPr>
          <a:xfrm>
            <a:off x="2493942" y="1072897"/>
            <a:ext cx="7049560" cy="5587028"/>
          </a:xfrm>
          <a:prstGeom prst="rect">
            <a:avLst/>
          </a:prstGeom>
        </p:spPr>
      </p:pic>
    </p:spTree>
    <p:extLst>
      <p:ext uri="{BB962C8B-B14F-4D97-AF65-F5344CB8AC3E}">
        <p14:creationId xmlns:p14="http://schemas.microsoft.com/office/powerpoint/2010/main" val="500716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fontScale="90000"/>
          </a:bodyPr>
          <a:lstStyle/>
          <a:p>
            <a:r>
              <a:rPr lang="en-US" altLang="zh-TW" b="1" dirty="0">
                <a:latin typeface="+mn-lt"/>
                <a:ea typeface="微軟正黑體" panose="020B0604030504040204" pitchFamily="34" charset="-120"/>
              </a:rPr>
              <a:t>Home Automation based on MQTT using JAVA client</a:t>
            </a:r>
          </a:p>
        </p:txBody>
      </p:sp>
      <p:sp>
        <p:nvSpPr>
          <p:cNvPr id="4" name="文字方塊 3">
            <a:extLst>
              <a:ext uri="{FF2B5EF4-FFF2-40B4-BE49-F238E27FC236}">
                <a16:creationId xmlns:a16="http://schemas.microsoft.com/office/drawing/2014/main" id="{32BADD3A-CCD7-44DF-A547-D3E4F2626F1D}"/>
              </a:ext>
            </a:extLst>
          </p:cNvPr>
          <p:cNvSpPr txBox="1"/>
          <p:nvPr/>
        </p:nvSpPr>
        <p:spPr>
          <a:xfrm>
            <a:off x="336331" y="956440"/>
            <a:ext cx="11508827" cy="923330"/>
          </a:xfrm>
          <a:prstGeom prst="rect">
            <a:avLst/>
          </a:prstGeom>
          <a:noFill/>
        </p:spPr>
        <p:txBody>
          <a:bodyPr wrap="square" rtlCol="0">
            <a:spAutoFit/>
          </a:bodyPr>
          <a:lstStyle/>
          <a:p>
            <a:r>
              <a:rPr lang="en-US" altLang="zh-TW" dirty="0"/>
              <a:t>In this project, we are using MQTT protocol for home automation which is to be control remotely without human presence (without human input). Node MCU </a:t>
            </a:r>
            <a:r>
              <a:rPr lang="en-US" altLang="zh-TW" dirty="0" err="1"/>
              <a:t>wifi</a:t>
            </a:r>
            <a:r>
              <a:rPr lang="en-US" altLang="zh-TW" dirty="0"/>
              <a:t> module is connected to MQTT broker acting as a MQTT client. Java based another client acting as a controlling unit.</a:t>
            </a:r>
            <a:endParaRPr lang="zh-TW" altLang="en-US" dirty="0"/>
          </a:p>
        </p:txBody>
      </p:sp>
      <p:pic>
        <p:nvPicPr>
          <p:cNvPr id="5" name="圖片 4">
            <a:extLst>
              <a:ext uri="{FF2B5EF4-FFF2-40B4-BE49-F238E27FC236}">
                <a16:creationId xmlns:a16="http://schemas.microsoft.com/office/drawing/2014/main" id="{9F49AAAA-50CE-4D5B-9B31-F3D05DF37A65}"/>
              </a:ext>
            </a:extLst>
          </p:cNvPr>
          <p:cNvPicPr>
            <a:picLocks noChangeAspect="1"/>
          </p:cNvPicPr>
          <p:nvPr/>
        </p:nvPicPr>
        <p:blipFill>
          <a:blip r:embed="rId3"/>
          <a:stretch>
            <a:fillRect/>
          </a:stretch>
        </p:blipFill>
        <p:spPr>
          <a:xfrm>
            <a:off x="225779" y="2058405"/>
            <a:ext cx="5418290" cy="4107536"/>
          </a:xfrm>
          <a:prstGeom prst="rect">
            <a:avLst/>
          </a:prstGeom>
        </p:spPr>
      </p:pic>
      <p:sp>
        <p:nvSpPr>
          <p:cNvPr id="6" name="矩形 5">
            <a:extLst>
              <a:ext uri="{FF2B5EF4-FFF2-40B4-BE49-F238E27FC236}">
                <a16:creationId xmlns:a16="http://schemas.microsoft.com/office/drawing/2014/main" id="{F8ACCEFA-C182-4362-885A-4119BC8F57AB}"/>
              </a:ext>
            </a:extLst>
          </p:cNvPr>
          <p:cNvSpPr/>
          <p:nvPr/>
        </p:nvSpPr>
        <p:spPr>
          <a:xfrm>
            <a:off x="5885793" y="2331674"/>
            <a:ext cx="6114295" cy="2862322"/>
          </a:xfrm>
          <a:prstGeom prst="rect">
            <a:avLst/>
          </a:prstGeom>
        </p:spPr>
        <p:txBody>
          <a:bodyPr wrap="square">
            <a:spAutoFit/>
          </a:bodyPr>
          <a:lstStyle/>
          <a:p>
            <a:r>
              <a:rPr lang="en-US" altLang="zh-TW" b="1" dirty="0">
                <a:solidFill>
                  <a:srgbClr val="FFA500"/>
                </a:solidFill>
                <a:latin typeface="Open Sans" panose="020B0606030504020204" pitchFamily="34" charset="0"/>
              </a:rPr>
              <a:t>Package includes:</a:t>
            </a:r>
          </a:p>
          <a:p>
            <a:pPr marL="357188" lvl="1" indent="-177800">
              <a:buFont typeface="Arial" panose="020B0604020202020204" pitchFamily="34" charset="0"/>
              <a:buChar char="•"/>
            </a:pPr>
            <a:r>
              <a:rPr lang="en-US" altLang="zh-TW" dirty="0">
                <a:solidFill>
                  <a:srgbClr val="333333"/>
                </a:solidFill>
                <a:latin typeface="Open Sans" panose="020B0606030504020204" pitchFamily="34" charset="0"/>
              </a:rPr>
              <a:t>Node MCU</a:t>
            </a:r>
          </a:p>
          <a:p>
            <a:pPr marL="357188" lvl="1" indent="-177800">
              <a:buFont typeface="Arial" panose="020B0604020202020204" pitchFamily="34" charset="0"/>
              <a:buChar char="•"/>
            </a:pPr>
            <a:r>
              <a:rPr lang="en-US" altLang="zh-TW" dirty="0">
                <a:solidFill>
                  <a:srgbClr val="333333"/>
                </a:solidFill>
                <a:latin typeface="Open Sans" panose="020B0606030504020204" pitchFamily="34" charset="0"/>
              </a:rPr>
              <a:t>Sensor board</a:t>
            </a:r>
          </a:p>
          <a:p>
            <a:pPr marL="357188" lvl="1" indent="-177800">
              <a:buFont typeface="Arial" panose="020B0604020202020204" pitchFamily="34" charset="0"/>
              <a:buChar char="•"/>
            </a:pPr>
            <a:r>
              <a:rPr lang="en-US" altLang="zh-TW" dirty="0">
                <a:solidFill>
                  <a:srgbClr val="333333"/>
                </a:solidFill>
                <a:latin typeface="Open Sans" panose="020B0606030504020204" pitchFamily="34" charset="0"/>
              </a:rPr>
              <a:t>led board</a:t>
            </a:r>
          </a:p>
          <a:p>
            <a:pPr marL="357188" lvl="1" indent="-177800">
              <a:buFont typeface="Arial" panose="020B0604020202020204" pitchFamily="34" charset="0"/>
              <a:buChar char="•"/>
            </a:pPr>
            <a:r>
              <a:rPr lang="en-US" altLang="zh-TW" dirty="0">
                <a:solidFill>
                  <a:srgbClr val="333333"/>
                </a:solidFill>
                <a:latin typeface="Open Sans" panose="020B0606030504020204" pitchFamily="34" charset="0"/>
              </a:rPr>
              <a:t>Power supply</a:t>
            </a:r>
          </a:p>
          <a:p>
            <a:pPr marL="357188" lvl="1" indent="-177800">
              <a:buFont typeface="Arial" panose="020B0604020202020204" pitchFamily="34" charset="0"/>
              <a:buChar char="•"/>
            </a:pPr>
            <a:r>
              <a:rPr lang="en-US" altLang="zh-TW" dirty="0">
                <a:solidFill>
                  <a:srgbClr val="333333"/>
                </a:solidFill>
                <a:latin typeface="Open Sans" panose="020B0606030504020204" pitchFamily="34" charset="0"/>
              </a:rPr>
              <a:t>USB to Micro Cable</a:t>
            </a:r>
          </a:p>
          <a:p>
            <a:pPr marL="357188" lvl="1" indent="-177800">
              <a:buFont typeface="Arial" panose="020B0604020202020204" pitchFamily="34" charset="0"/>
              <a:buChar char="•"/>
            </a:pPr>
            <a:r>
              <a:rPr lang="en-US" altLang="zh-TW" dirty="0">
                <a:solidFill>
                  <a:srgbClr val="333333"/>
                </a:solidFill>
                <a:latin typeface="Open Sans" panose="020B0606030504020204" pitchFamily="34" charset="0"/>
              </a:rPr>
              <a:t>Connectors</a:t>
            </a:r>
          </a:p>
          <a:p>
            <a:pPr marL="357188" lvl="1" indent="-177800">
              <a:buFont typeface="Arial" panose="020B0604020202020204" pitchFamily="34" charset="0"/>
              <a:buChar char="•"/>
            </a:pPr>
            <a:r>
              <a:rPr lang="en-US" altLang="zh-TW" dirty="0">
                <a:solidFill>
                  <a:srgbClr val="333333"/>
                </a:solidFill>
                <a:latin typeface="Open Sans" panose="020B0606030504020204" pitchFamily="34" charset="0"/>
              </a:rPr>
              <a:t>CD with complete documentation, software's </a:t>
            </a:r>
            <a:r>
              <a:rPr lang="en-US" altLang="zh-TW" dirty="0" err="1">
                <a:solidFill>
                  <a:srgbClr val="333333"/>
                </a:solidFill>
                <a:latin typeface="Open Sans" panose="020B0606030504020204" pitchFamily="34" charset="0"/>
              </a:rPr>
              <a:t>required,libraries,video,Osmosis</a:t>
            </a:r>
            <a:r>
              <a:rPr lang="en-US" altLang="zh-TW" dirty="0">
                <a:solidFill>
                  <a:srgbClr val="333333"/>
                </a:solidFill>
                <a:latin typeface="Open Sans" panose="020B0606030504020204" pitchFamily="34" charset="0"/>
              </a:rPr>
              <a:t> Platform account creation documents</a:t>
            </a:r>
            <a:endParaRPr lang="en-US" altLang="zh-TW"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4011570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fontScale="90000"/>
          </a:bodyPr>
          <a:lstStyle/>
          <a:p>
            <a:r>
              <a:rPr lang="en-US" altLang="zh-TW" b="1" dirty="0">
                <a:latin typeface="+mn-lt"/>
                <a:ea typeface="微軟正黑體" panose="020B0604030504040204" pitchFamily="34" charset="-120"/>
              </a:rPr>
              <a:t>Home Automation based on MQTT using JAVA client</a:t>
            </a:r>
          </a:p>
        </p:txBody>
      </p:sp>
      <p:sp>
        <p:nvSpPr>
          <p:cNvPr id="3" name="矩形 2">
            <a:extLst>
              <a:ext uri="{FF2B5EF4-FFF2-40B4-BE49-F238E27FC236}">
                <a16:creationId xmlns:a16="http://schemas.microsoft.com/office/drawing/2014/main" id="{51F2E58F-B3AA-4890-B814-BEFC6B76CD6E}"/>
              </a:ext>
            </a:extLst>
          </p:cNvPr>
          <p:cNvSpPr/>
          <p:nvPr/>
        </p:nvSpPr>
        <p:spPr>
          <a:xfrm>
            <a:off x="225779" y="1072896"/>
            <a:ext cx="5598468" cy="1477328"/>
          </a:xfrm>
          <a:prstGeom prst="rect">
            <a:avLst/>
          </a:prstGeom>
        </p:spPr>
        <p:txBody>
          <a:bodyPr wrap="square">
            <a:spAutoFit/>
          </a:bodyPr>
          <a:lstStyle/>
          <a:p>
            <a:r>
              <a:rPr lang="en-US" altLang="zh-TW" b="1" dirty="0">
                <a:solidFill>
                  <a:srgbClr val="FFA500"/>
                </a:solidFill>
                <a:latin typeface="Open Sans" panose="020B0606030504020204" pitchFamily="34" charset="0"/>
              </a:rPr>
              <a:t>Technologies Used</a:t>
            </a:r>
          </a:p>
          <a:p>
            <a:pPr marL="179388" lvl="1">
              <a:buFont typeface="+mj-lt"/>
              <a:buAutoNum type="arabicPeriod"/>
            </a:pPr>
            <a:r>
              <a:rPr lang="en-US" altLang="zh-TW" dirty="0">
                <a:solidFill>
                  <a:srgbClr val="333333"/>
                </a:solidFill>
                <a:latin typeface="Open Sans" panose="020B0606030504020204" pitchFamily="34" charset="0"/>
              </a:rPr>
              <a:t>MQTT - Message Queuing Telemetry Transport</a:t>
            </a:r>
          </a:p>
          <a:p>
            <a:pPr marL="179388" lvl="1">
              <a:buFont typeface="+mj-lt"/>
              <a:buAutoNum type="arabicPeriod"/>
            </a:pPr>
            <a:r>
              <a:rPr lang="en-US" altLang="zh-TW" dirty="0">
                <a:solidFill>
                  <a:srgbClr val="333333"/>
                </a:solidFill>
                <a:latin typeface="Open Sans" panose="020B0606030504020204" pitchFamily="34" charset="0"/>
              </a:rPr>
              <a:t>IoT - Internet of Things</a:t>
            </a:r>
          </a:p>
          <a:p>
            <a:pPr marL="179388" lvl="1">
              <a:buFont typeface="+mj-lt"/>
              <a:buAutoNum type="arabicPeriod"/>
            </a:pPr>
            <a:r>
              <a:rPr lang="en-US" altLang="zh-TW" dirty="0">
                <a:solidFill>
                  <a:srgbClr val="333333"/>
                </a:solidFill>
                <a:latin typeface="Open Sans" panose="020B0606030504020204" pitchFamily="34" charset="0"/>
              </a:rPr>
              <a:t>JAVA with Eclipse </a:t>
            </a:r>
            <a:r>
              <a:rPr lang="en-US" altLang="zh-TW" dirty="0" err="1">
                <a:solidFill>
                  <a:srgbClr val="333333"/>
                </a:solidFill>
                <a:latin typeface="Open Sans" panose="020B0606030504020204" pitchFamily="34" charset="0"/>
              </a:rPr>
              <a:t>Paho</a:t>
            </a:r>
            <a:endParaRPr lang="en-US" altLang="zh-TW" dirty="0">
              <a:solidFill>
                <a:srgbClr val="333333"/>
              </a:solidFill>
              <a:latin typeface="Open Sans" panose="020B0606030504020204" pitchFamily="34" charset="0"/>
            </a:endParaRPr>
          </a:p>
          <a:p>
            <a:pPr marL="179388" lvl="1">
              <a:buFont typeface="+mj-lt"/>
              <a:buAutoNum type="arabicPeriod"/>
            </a:pPr>
            <a:r>
              <a:rPr lang="en-US" altLang="zh-TW" dirty="0" err="1">
                <a:solidFill>
                  <a:srgbClr val="333333"/>
                </a:solidFill>
                <a:latin typeface="Open Sans" panose="020B0606030504020204" pitchFamily="34" charset="0"/>
              </a:rPr>
              <a:t>Wifi</a:t>
            </a:r>
            <a:endParaRPr lang="en-US" altLang="zh-TW" dirty="0">
              <a:solidFill>
                <a:srgbClr val="333333"/>
              </a:solidFill>
              <a:latin typeface="Open Sans" panose="020B0606030504020204" pitchFamily="34" charset="0"/>
            </a:endParaRPr>
          </a:p>
        </p:txBody>
      </p:sp>
      <p:pic>
        <p:nvPicPr>
          <p:cNvPr id="7" name="圖片 6">
            <a:extLst>
              <a:ext uri="{FF2B5EF4-FFF2-40B4-BE49-F238E27FC236}">
                <a16:creationId xmlns:a16="http://schemas.microsoft.com/office/drawing/2014/main" id="{55B59346-C6CE-4DE6-BE76-1817D0CBA7D3}"/>
              </a:ext>
            </a:extLst>
          </p:cNvPr>
          <p:cNvPicPr>
            <a:picLocks noChangeAspect="1"/>
          </p:cNvPicPr>
          <p:nvPr/>
        </p:nvPicPr>
        <p:blipFill>
          <a:blip r:embed="rId3"/>
          <a:stretch>
            <a:fillRect/>
          </a:stretch>
        </p:blipFill>
        <p:spPr>
          <a:xfrm>
            <a:off x="5687612" y="1665152"/>
            <a:ext cx="6083974" cy="4199405"/>
          </a:xfrm>
          <a:prstGeom prst="rect">
            <a:avLst/>
          </a:prstGeom>
        </p:spPr>
      </p:pic>
      <p:sp>
        <p:nvSpPr>
          <p:cNvPr id="8" name="矩形 7">
            <a:extLst>
              <a:ext uri="{FF2B5EF4-FFF2-40B4-BE49-F238E27FC236}">
                <a16:creationId xmlns:a16="http://schemas.microsoft.com/office/drawing/2014/main" id="{24AA6B67-E610-4F69-B939-9931FD7FCC08}"/>
              </a:ext>
            </a:extLst>
          </p:cNvPr>
          <p:cNvSpPr/>
          <p:nvPr/>
        </p:nvSpPr>
        <p:spPr>
          <a:xfrm>
            <a:off x="225779" y="4562150"/>
            <a:ext cx="3927324" cy="1200329"/>
          </a:xfrm>
          <a:prstGeom prst="rect">
            <a:avLst/>
          </a:prstGeom>
        </p:spPr>
        <p:txBody>
          <a:bodyPr wrap="square">
            <a:spAutoFit/>
          </a:bodyPr>
          <a:lstStyle/>
          <a:p>
            <a:r>
              <a:rPr lang="en-US" altLang="zh-TW" b="1" dirty="0">
                <a:solidFill>
                  <a:srgbClr val="FFA500"/>
                </a:solidFill>
                <a:latin typeface="Open Sans" panose="020B0606030504020204" pitchFamily="34" charset="0"/>
              </a:rPr>
              <a:t>Hardware used</a:t>
            </a:r>
          </a:p>
          <a:p>
            <a:pPr marL="179388" lvl="1">
              <a:buFont typeface="+mj-lt"/>
              <a:buAutoNum type="arabicPeriod"/>
            </a:pPr>
            <a:r>
              <a:rPr lang="en-US" altLang="zh-TW" dirty="0">
                <a:solidFill>
                  <a:srgbClr val="333333"/>
                </a:solidFill>
                <a:latin typeface="Open Sans" panose="020B0606030504020204" pitchFamily="34" charset="0"/>
              </a:rPr>
              <a:t>Node MCU</a:t>
            </a:r>
          </a:p>
          <a:p>
            <a:pPr marL="179388" lvl="1">
              <a:buFont typeface="+mj-lt"/>
              <a:buAutoNum type="arabicPeriod"/>
            </a:pPr>
            <a:r>
              <a:rPr lang="en-US" altLang="zh-TW" dirty="0">
                <a:solidFill>
                  <a:srgbClr val="333333"/>
                </a:solidFill>
                <a:latin typeface="Open Sans" panose="020B0606030504020204" pitchFamily="34" charset="0"/>
              </a:rPr>
              <a:t>Sensor board</a:t>
            </a:r>
          </a:p>
          <a:p>
            <a:pPr marL="179388" lvl="1">
              <a:buFont typeface="+mj-lt"/>
              <a:buAutoNum type="arabicPeriod"/>
            </a:pPr>
            <a:r>
              <a:rPr lang="en-US" altLang="zh-TW" dirty="0">
                <a:solidFill>
                  <a:srgbClr val="333333"/>
                </a:solidFill>
                <a:latin typeface="Open Sans" panose="020B0606030504020204" pitchFamily="34" charset="0"/>
              </a:rPr>
              <a:t>led board</a:t>
            </a:r>
            <a:endParaRPr lang="en-US" altLang="zh-TW" b="0" i="0" dirty="0">
              <a:solidFill>
                <a:srgbClr val="333333"/>
              </a:solidFill>
              <a:effectLst/>
              <a:latin typeface="Open Sans" panose="020B0606030504020204" pitchFamily="34" charset="0"/>
            </a:endParaRPr>
          </a:p>
        </p:txBody>
      </p:sp>
      <p:sp>
        <p:nvSpPr>
          <p:cNvPr id="9" name="矩形 8">
            <a:extLst>
              <a:ext uri="{FF2B5EF4-FFF2-40B4-BE49-F238E27FC236}">
                <a16:creationId xmlns:a16="http://schemas.microsoft.com/office/drawing/2014/main" id="{CBE07035-2D6F-41FF-A1CC-7D4E0B8FE573}"/>
              </a:ext>
            </a:extLst>
          </p:cNvPr>
          <p:cNvSpPr/>
          <p:nvPr/>
        </p:nvSpPr>
        <p:spPr>
          <a:xfrm>
            <a:off x="225779" y="2679024"/>
            <a:ext cx="6605945" cy="1754326"/>
          </a:xfrm>
          <a:prstGeom prst="rect">
            <a:avLst/>
          </a:prstGeom>
        </p:spPr>
        <p:txBody>
          <a:bodyPr wrap="square">
            <a:spAutoFit/>
          </a:bodyPr>
          <a:lstStyle/>
          <a:p>
            <a:r>
              <a:rPr lang="en-US" altLang="zh-TW" b="1" dirty="0">
                <a:solidFill>
                  <a:srgbClr val="FFA500"/>
                </a:solidFill>
                <a:latin typeface="Open Sans" panose="020B0606030504020204" pitchFamily="34" charset="0"/>
              </a:rPr>
              <a:t>Software used</a:t>
            </a:r>
          </a:p>
          <a:p>
            <a:pPr marL="179388" lvl="1">
              <a:buFont typeface="+mj-lt"/>
              <a:buAutoNum type="arabicPeriod"/>
            </a:pPr>
            <a:r>
              <a:rPr lang="en-US" altLang="zh-TW" dirty="0">
                <a:solidFill>
                  <a:srgbClr val="333333"/>
                </a:solidFill>
                <a:latin typeface="Open Sans" panose="020B0606030504020204" pitchFamily="34" charset="0"/>
              </a:rPr>
              <a:t>Arduino IDE - for Arduino and </a:t>
            </a:r>
            <a:r>
              <a:rPr lang="en-US" altLang="zh-TW" dirty="0" err="1">
                <a:solidFill>
                  <a:srgbClr val="333333"/>
                </a:solidFill>
                <a:latin typeface="Open Sans" panose="020B0606030504020204" pitchFamily="34" charset="0"/>
              </a:rPr>
              <a:t>NodeMCU</a:t>
            </a:r>
            <a:r>
              <a:rPr lang="en-US" altLang="zh-TW" dirty="0">
                <a:solidFill>
                  <a:srgbClr val="333333"/>
                </a:solidFill>
                <a:latin typeface="Open Sans" panose="020B0606030504020204" pitchFamily="34" charset="0"/>
              </a:rPr>
              <a:t> programming</a:t>
            </a:r>
          </a:p>
          <a:p>
            <a:pPr marL="179388" lvl="1">
              <a:buFont typeface="+mj-lt"/>
              <a:buAutoNum type="arabicPeriod"/>
            </a:pPr>
            <a:r>
              <a:rPr lang="en-US" altLang="zh-TW" dirty="0">
                <a:solidFill>
                  <a:srgbClr val="333333"/>
                </a:solidFill>
                <a:latin typeface="Open Sans" panose="020B0606030504020204" pitchFamily="34" charset="0"/>
              </a:rPr>
              <a:t>MQTT Lens</a:t>
            </a:r>
          </a:p>
          <a:p>
            <a:pPr marL="179388" lvl="1">
              <a:buFont typeface="+mj-lt"/>
              <a:buAutoNum type="arabicPeriod"/>
            </a:pPr>
            <a:r>
              <a:rPr lang="en-US" altLang="zh-TW" dirty="0">
                <a:solidFill>
                  <a:srgbClr val="333333"/>
                </a:solidFill>
                <a:latin typeface="Open Sans" panose="020B0606030504020204" pitchFamily="34" charset="0"/>
              </a:rPr>
              <a:t>OSMOSIS MQTT Broker</a:t>
            </a:r>
          </a:p>
          <a:p>
            <a:pPr marL="179388" lvl="1">
              <a:buFont typeface="+mj-lt"/>
              <a:buAutoNum type="arabicPeriod"/>
            </a:pPr>
            <a:r>
              <a:rPr lang="en-US" altLang="zh-TW" dirty="0">
                <a:solidFill>
                  <a:srgbClr val="333333"/>
                </a:solidFill>
                <a:latin typeface="Open Sans" panose="020B0606030504020204" pitchFamily="34" charset="0"/>
              </a:rPr>
              <a:t>AWS</a:t>
            </a:r>
          </a:p>
          <a:p>
            <a:pPr marL="179388" lvl="1">
              <a:buFont typeface="+mj-lt"/>
              <a:buAutoNum type="arabicPeriod"/>
            </a:pPr>
            <a:r>
              <a:rPr lang="en-US" altLang="zh-TW" dirty="0">
                <a:solidFill>
                  <a:srgbClr val="333333"/>
                </a:solidFill>
                <a:latin typeface="Open Sans" panose="020B0606030504020204" pitchFamily="34" charset="0"/>
              </a:rPr>
              <a:t>Eclipse</a:t>
            </a:r>
            <a:endParaRPr lang="en-US" altLang="zh-TW"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2277137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74F8872B-307E-401A-8DF0-82E678FCB1AF}"/>
              </a:ext>
            </a:extLst>
          </p:cNvPr>
          <p:cNvGrpSpPr/>
          <p:nvPr/>
        </p:nvGrpSpPr>
        <p:grpSpPr>
          <a:xfrm>
            <a:off x="1258044" y="1108534"/>
            <a:ext cx="9709780" cy="4832793"/>
            <a:chOff x="1258044" y="1108534"/>
            <a:chExt cx="9709780" cy="4832793"/>
          </a:xfrm>
        </p:grpSpPr>
        <p:pic>
          <p:nvPicPr>
            <p:cNvPr id="3" name="圖片 2">
              <a:extLst>
                <a:ext uri="{FF2B5EF4-FFF2-40B4-BE49-F238E27FC236}">
                  <a16:creationId xmlns:a16="http://schemas.microsoft.com/office/drawing/2014/main" id="{94FCE6B2-752A-4733-8165-31B74D866751}"/>
                </a:ext>
              </a:extLst>
            </p:cNvPr>
            <p:cNvPicPr>
              <a:picLocks noChangeAspect="1"/>
            </p:cNvPicPr>
            <p:nvPr/>
          </p:nvPicPr>
          <p:blipFill>
            <a:blip r:embed="rId3"/>
            <a:stretch>
              <a:fillRect/>
            </a:stretch>
          </p:blipFill>
          <p:spPr>
            <a:xfrm>
              <a:off x="1258044" y="1108534"/>
              <a:ext cx="9709780" cy="4489378"/>
            </a:xfrm>
            <a:prstGeom prst="rect">
              <a:avLst/>
            </a:prstGeom>
          </p:spPr>
        </p:pic>
        <p:sp>
          <p:nvSpPr>
            <p:cNvPr id="6" name="文字方塊 5">
              <a:extLst>
                <a:ext uri="{FF2B5EF4-FFF2-40B4-BE49-F238E27FC236}">
                  <a16:creationId xmlns:a16="http://schemas.microsoft.com/office/drawing/2014/main" id="{2A5D3B31-A2DF-4CBF-97A6-A9A809AFA859}"/>
                </a:ext>
              </a:extLst>
            </p:cNvPr>
            <p:cNvSpPr txBox="1"/>
            <p:nvPr/>
          </p:nvSpPr>
          <p:spPr>
            <a:xfrm>
              <a:off x="3668751" y="5633550"/>
              <a:ext cx="5210401" cy="307777"/>
            </a:xfrm>
            <a:prstGeom prst="rect">
              <a:avLst/>
            </a:prstGeom>
            <a:noFill/>
          </p:spPr>
          <p:txBody>
            <a:bodyPr wrap="none" rtlCol="0">
              <a:spAutoFit/>
            </a:bodyPr>
            <a:lstStyle/>
            <a:p>
              <a:r>
                <a:rPr lang="zh-TW" altLang="en-US" sz="1400" dirty="0">
                  <a:ea typeface="微軟正黑體" panose="020B0604030504040204" pitchFamily="34" charset="-120"/>
                </a:rPr>
                <a:t>資料來源</a:t>
              </a:r>
              <a:r>
                <a:rPr lang="en-US" altLang="zh-TW" sz="1400" dirty="0">
                  <a:ea typeface="微軟正黑體" panose="020B0604030504040204" pitchFamily="34" charset="-120"/>
                </a:rPr>
                <a:t>: </a:t>
              </a:r>
              <a:r>
                <a:rPr lang="en-US" altLang="zh-TW" sz="1400" dirty="0">
                  <a:ea typeface="微軟正黑體" panose="020B0604030504040204" pitchFamily="34" charset="-120"/>
                  <a:hlinkClick r:id="rId4"/>
                </a:rPr>
                <a:t>https://www.myoschain.com/blog/140400808016478208</a:t>
              </a:r>
              <a:endParaRPr lang="zh-TW" altLang="en-US" sz="1400" dirty="0">
                <a:ea typeface="微軟正黑體" panose="020B0604030504040204" pitchFamily="34" charset="-120"/>
              </a:endParaRPr>
            </a:p>
          </p:txBody>
        </p:sp>
      </p:grpSp>
      <p:sp>
        <p:nvSpPr>
          <p:cNvPr id="7" name="標題 1">
            <a:extLst>
              <a:ext uri="{FF2B5EF4-FFF2-40B4-BE49-F238E27FC236}">
                <a16:creationId xmlns:a16="http://schemas.microsoft.com/office/drawing/2014/main" id="{4AEA55B2-CEE3-477F-A8B5-309AA81CC9FD}"/>
              </a:ext>
            </a:extLst>
          </p:cNvPr>
          <p:cNvSpPr txBox="1">
            <a:spLocks/>
          </p:cNvSpPr>
          <p:nvPr/>
        </p:nvSpPr>
        <p:spPr>
          <a:xfrm>
            <a:off x="225779" y="198076"/>
            <a:ext cx="11774310" cy="874820"/>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mn-lt"/>
                <a:ea typeface="微軟正黑體" panose="020B0604030504040204" pitchFamily="34" charset="-120"/>
              </a:rPr>
              <a:t>Quality of Service for reliable messaging</a:t>
            </a:r>
            <a:endParaRPr lang="zh-TW" altLang="en-US" b="1" dirty="0">
              <a:latin typeface="+mn-lt"/>
              <a:ea typeface="微軟正黑體" panose="020B0604030504040204" pitchFamily="34" charset="-120"/>
            </a:endParaRPr>
          </a:p>
        </p:txBody>
      </p:sp>
    </p:spTree>
    <p:extLst>
      <p:ext uri="{BB962C8B-B14F-4D97-AF65-F5344CB8AC3E}">
        <p14:creationId xmlns:p14="http://schemas.microsoft.com/office/powerpoint/2010/main" val="2688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4194305-914F-404B-9BB2-5C46F111C4FE}"/>
              </a:ext>
            </a:extLst>
          </p:cNvPr>
          <p:cNvPicPr>
            <a:picLocks noChangeAspect="1"/>
          </p:cNvPicPr>
          <p:nvPr/>
        </p:nvPicPr>
        <p:blipFill>
          <a:blip r:embed="rId3"/>
          <a:stretch>
            <a:fillRect/>
          </a:stretch>
        </p:blipFill>
        <p:spPr>
          <a:xfrm>
            <a:off x="345649" y="391383"/>
            <a:ext cx="5750351" cy="6250383"/>
          </a:xfrm>
          <a:prstGeom prst="rect">
            <a:avLst/>
          </a:prstGeom>
        </p:spPr>
      </p:pic>
    </p:spTree>
    <p:extLst>
      <p:ext uri="{BB962C8B-B14F-4D97-AF65-F5344CB8AC3E}">
        <p14:creationId xmlns:p14="http://schemas.microsoft.com/office/powerpoint/2010/main" val="1079806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9180C71-9CC0-4255-9F0D-6FF6BA91F828}"/>
              </a:ext>
            </a:extLst>
          </p:cNvPr>
          <p:cNvPicPr>
            <a:picLocks noChangeAspect="1"/>
          </p:cNvPicPr>
          <p:nvPr/>
        </p:nvPicPr>
        <p:blipFill>
          <a:blip r:embed="rId3"/>
          <a:stretch>
            <a:fillRect/>
          </a:stretch>
        </p:blipFill>
        <p:spPr>
          <a:xfrm>
            <a:off x="329548" y="683017"/>
            <a:ext cx="4767970" cy="5714229"/>
          </a:xfrm>
          <a:prstGeom prst="rect">
            <a:avLst/>
          </a:prstGeom>
        </p:spPr>
      </p:pic>
      <p:pic>
        <p:nvPicPr>
          <p:cNvPr id="3" name="圖片 2">
            <a:extLst>
              <a:ext uri="{FF2B5EF4-FFF2-40B4-BE49-F238E27FC236}">
                <a16:creationId xmlns:a16="http://schemas.microsoft.com/office/drawing/2014/main" id="{C2DABAA6-F4BD-4415-8D63-570215CF9C58}"/>
              </a:ext>
            </a:extLst>
          </p:cNvPr>
          <p:cNvPicPr>
            <a:picLocks noChangeAspect="1"/>
          </p:cNvPicPr>
          <p:nvPr/>
        </p:nvPicPr>
        <p:blipFill>
          <a:blip r:embed="rId4"/>
          <a:stretch>
            <a:fillRect/>
          </a:stretch>
        </p:blipFill>
        <p:spPr>
          <a:xfrm>
            <a:off x="5784492" y="671486"/>
            <a:ext cx="6256562" cy="5875529"/>
          </a:xfrm>
          <a:prstGeom prst="rect">
            <a:avLst/>
          </a:prstGeom>
        </p:spPr>
      </p:pic>
      <p:sp>
        <p:nvSpPr>
          <p:cNvPr id="4" name="文字方塊 3">
            <a:extLst>
              <a:ext uri="{FF2B5EF4-FFF2-40B4-BE49-F238E27FC236}">
                <a16:creationId xmlns:a16="http://schemas.microsoft.com/office/drawing/2014/main" id="{C16C9DD5-D5FD-4256-A7BB-C951E3495D17}"/>
              </a:ext>
            </a:extLst>
          </p:cNvPr>
          <p:cNvSpPr txBox="1"/>
          <p:nvPr/>
        </p:nvSpPr>
        <p:spPr>
          <a:xfrm>
            <a:off x="7327563" y="228584"/>
            <a:ext cx="3170420" cy="369332"/>
          </a:xfrm>
          <a:prstGeom prst="rect">
            <a:avLst/>
          </a:prstGeom>
          <a:noFill/>
        </p:spPr>
        <p:txBody>
          <a:bodyPr wrap="none" rtlCol="0">
            <a:spAutoFit/>
          </a:bodyPr>
          <a:lstStyle/>
          <a:p>
            <a:r>
              <a:rPr lang="en-US" altLang="zh-TW" dirty="0"/>
              <a:t>Mobile application screenshots:</a:t>
            </a:r>
            <a:endParaRPr lang="zh-TW" altLang="en-US" dirty="0"/>
          </a:p>
        </p:txBody>
      </p:sp>
      <p:sp>
        <p:nvSpPr>
          <p:cNvPr id="5" name="文字方塊 4">
            <a:extLst>
              <a:ext uri="{FF2B5EF4-FFF2-40B4-BE49-F238E27FC236}">
                <a16:creationId xmlns:a16="http://schemas.microsoft.com/office/drawing/2014/main" id="{63EB25DB-58EB-47B4-B31C-7884C189F695}"/>
              </a:ext>
            </a:extLst>
          </p:cNvPr>
          <p:cNvSpPr txBox="1"/>
          <p:nvPr/>
        </p:nvSpPr>
        <p:spPr>
          <a:xfrm>
            <a:off x="1339118" y="276088"/>
            <a:ext cx="2748829" cy="369332"/>
          </a:xfrm>
          <a:prstGeom prst="rect">
            <a:avLst/>
          </a:prstGeom>
          <a:noFill/>
        </p:spPr>
        <p:txBody>
          <a:bodyPr wrap="none" rtlCol="0">
            <a:spAutoFit/>
          </a:bodyPr>
          <a:lstStyle/>
          <a:p>
            <a:r>
              <a:rPr lang="en-US" altLang="zh-TW" dirty="0"/>
              <a:t>Mobile app navigation map</a:t>
            </a:r>
            <a:endParaRPr lang="zh-TW" altLang="en-US" dirty="0"/>
          </a:p>
        </p:txBody>
      </p:sp>
    </p:spTree>
    <p:extLst>
      <p:ext uri="{BB962C8B-B14F-4D97-AF65-F5344CB8AC3E}">
        <p14:creationId xmlns:p14="http://schemas.microsoft.com/office/powerpoint/2010/main" val="3537877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FCB670A-FC28-47BE-B020-DC9C9455F883}"/>
              </a:ext>
            </a:extLst>
          </p:cNvPr>
          <p:cNvPicPr>
            <a:picLocks noChangeAspect="1"/>
          </p:cNvPicPr>
          <p:nvPr/>
        </p:nvPicPr>
        <p:blipFill>
          <a:blip r:embed="rId2"/>
          <a:stretch>
            <a:fillRect/>
          </a:stretch>
        </p:blipFill>
        <p:spPr>
          <a:xfrm>
            <a:off x="578642" y="738907"/>
            <a:ext cx="11034716" cy="5380186"/>
          </a:xfrm>
          <a:prstGeom prst="rect">
            <a:avLst/>
          </a:prstGeom>
        </p:spPr>
      </p:pic>
    </p:spTree>
    <p:extLst>
      <p:ext uri="{BB962C8B-B14F-4D97-AF65-F5344CB8AC3E}">
        <p14:creationId xmlns:p14="http://schemas.microsoft.com/office/powerpoint/2010/main" val="244311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fontAlgn="base"/>
            <a:r>
              <a:rPr lang="sv-SE" altLang="zh-TW" b="1" dirty="0">
                <a:latin typeface="+mn-lt"/>
                <a:ea typeface="微軟正黑體" panose="020B0604030504040204" pitchFamily="34" charset="-120"/>
              </a:rPr>
              <a:t>IoT Protocol Stack</a:t>
            </a:r>
          </a:p>
        </p:txBody>
      </p:sp>
      <p:sp>
        <p:nvSpPr>
          <p:cNvPr id="9" name="文字方塊 8">
            <a:extLst>
              <a:ext uri="{FF2B5EF4-FFF2-40B4-BE49-F238E27FC236}">
                <a16:creationId xmlns:a16="http://schemas.microsoft.com/office/drawing/2014/main" id="{57F629B3-0CCA-47F1-8BBA-863D67CAE0BB}"/>
              </a:ext>
            </a:extLst>
          </p:cNvPr>
          <p:cNvSpPr txBox="1"/>
          <p:nvPr/>
        </p:nvSpPr>
        <p:spPr>
          <a:xfrm>
            <a:off x="3374354" y="5099121"/>
            <a:ext cx="5163593"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en-US" altLang="zh-TW" sz="1200" dirty="0"/>
              <a:t> </a:t>
            </a:r>
            <a:r>
              <a:rPr lang="en-US" altLang="zh-TW" sz="1200" dirty="0">
                <a:hlinkClick r:id="rId3"/>
              </a:rPr>
              <a:t>https://www.rfwireless-world.com/IoT/IoT-Stack-vs-Web-Stack.html</a:t>
            </a:r>
            <a:endParaRPr lang="zh-TW" altLang="en-US" sz="1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70C6FFDD-68F1-4FBF-A58E-83C0D80AFD4E}"/>
              </a:ext>
            </a:extLst>
          </p:cNvPr>
          <p:cNvPicPr>
            <a:picLocks noChangeAspect="1"/>
          </p:cNvPicPr>
          <p:nvPr/>
        </p:nvPicPr>
        <p:blipFill>
          <a:blip r:embed="rId4"/>
          <a:stretch>
            <a:fillRect/>
          </a:stretch>
        </p:blipFill>
        <p:spPr>
          <a:xfrm>
            <a:off x="225779" y="1872673"/>
            <a:ext cx="4841677" cy="3171719"/>
          </a:xfrm>
          <a:prstGeom prst="rect">
            <a:avLst/>
          </a:prstGeom>
        </p:spPr>
      </p:pic>
      <p:pic>
        <p:nvPicPr>
          <p:cNvPr id="6" name="圖片 5">
            <a:extLst>
              <a:ext uri="{FF2B5EF4-FFF2-40B4-BE49-F238E27FC236}">
                <a16:creationId xmlns:a16="http://schemas.microsoft.com/office/drawing/2014/main" id="{3A7D7850-9223-457E-AB57-88B716B96CD5}"/>
              </a:ext>
            </a:extLst>
          </p:cNvPr>
          <p:cNvPicPr>
            <a:picLocks noChangeAspect="1"/>
          </p:cNvPicPr>
          <p:nvPr/>
        </p:nvPicPr>
        <p:blipFill>
          <a:blip r:embed="rId5"/>
          <a:stretch>
            <a:fillRect/>
          </a:stretch>
        </p:blipFill>
        <p:spPr>
          <a:xfrm>
            <a:off x="5286703" y="1872674"/>
            <a:ext cx="6724513" cy="3171719"/>
          </a:xfrm>
          <a:prstGeom prst="rect">
            <a:avLst/>
          </a:prstGeom>
        </p:spPr>
      </p:pic>
    </p:spTree>
    <p:extLst>
      <p:ext uri="{BB962C8B-B14F-4D97-AF65-F5344CB8AC3E}">
        <p14:creationId xmlns:p14="http://schemas.microsoft.com/office/powerpoint/2010/main" val="3749963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C7D22D0-4EC7-4F5D-B9F8-2AA96CDCD660}"/>
              </a:ext>
            </a:extLst>
          </p:cNvPr>
          <p:cNvPicPr>
            <a:picLocks noChangeAspect="1"/>
          </p:cNvPicPr>
          <p:nvPr/>
        </p:nvPicPr>
        <p:blipFill>
          <a:blip r:embed="rId2"/>
          <a:stretch>
            <a:fillRect/>
          </a:stretch>
        </p:blipFill>
        <p:spPr>
          <a:xfrm>
            <a:off x="253112" y="96818"/>
            <a:ext cx="3658828" cy="6775093"/>
          </a:xfrm>
          <a:prstGeom prst="rect">
            <a:avLst/>
          </a:prstGeom>
        </p:spPr>
      </p:pic>
      <p:pic>
        <p:nvPicPr>
          <p:cNvPr id="3" name="圖片 2">
            <a:extLst>
              <a:ext uri="{FF2B5EF4-FFF2-40B4-BE49-F238E27FC236}">
                <a16:creationId xmlns:a16="http://schemas.microsoft.com/office/drawing/2014/main" id="{07E98591-CA12-4F0F-BB6E-70E132FF36A7}"/>
              </a:ext>
            </a:extLst>
          </p:cNvPr>
          <p:cNvPicPr>
            <a:picLocks noChangeAspect="1"/>
          </p:cNvPicPr>
          <p:nvPr/>
        </p:nvPicPr>
        <p:blipFill>
          <a:blip r:embed="rId3"/>
          <a:stretch>
            <a:fillRect/>
          </a:stretch>
        </p:blipFill>
        <p:spPr>
          <a:xfrm>
            <a:off x="4266586" y="110730"/>
            <a:ext cx="3658828" cy="6761181"/>
          </a:xfrm>
          <a:prstGeom prst="rect">
            <a:avLst/>
          </a:prstGeom>
        </p:spPr>
      </p:pic>
      <p:pic>
        <p:nvPicPr>
          <p:cNvPr id="4" name="圖片 3">
            <a:extLst>
              <a:ext uri="{FF2B5EF4-FFF2-40B4-BE49-F238E27FC236}">
                <a16:creationId xmlns:a16="http://schemas.microsoft.com/office/drawing/2014/main" id="{A5A0A35B-D599-4D8B-97D5-9E0B374DAAC5}"/>
              </a:ext>
            </a:extLst>
          </p:cNvPr>
          <p:cNvPicPr>
            <a:picLocks noChangeAspect="1"/>
          </p:cNvPicPr>
          <p:nvPr/>
        </p:nvPicPr>
        <p:blipFill>
          <a:blip r:embed="rId4"/>
          <a:stretch>
            <a:fillRect/>
          </a:stretch>
        </p:blipFill>
        <p:spPr>
          <a:xfrm>
            <a:off x="8204616" y="96818"/>
            <a:ext cx="3681554" cy="6761181"/>
          </a:xfrm>
          <a:prstGeom prst="rect">
            <a:avLst/>
          </a:prstGeom>
        </p:spPr>
      </p:pic>
    </p:spTree>
    <p:extLst>
      <p:ext uri="{BB962C8B-B14F-4D97-AF65-F5344CB8AC3E}">
        <p14:creationId xmlns:p14="http://schemas.microsoft.com/office/powerpoint/2010/main" val="1858045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4B74594-84B9-4337-AD1F-2ACC8DF03783}"/>
              </a:ext>
            </a:extLst>
          </p:cNvPr>
          <p:cNvPicPr>
            <a:picLocks noChangeAspect="1"/>
          </p:cNvPicPr>
          <p:nvPr/>
        </p:nvPicPr>
        <p:blipFill>
          <a:blip r:embed="rId2"/>
          <a:stretch>
            <a:fillRect/>
          </a:stretch>
        </p:blipFill>
        <p:spPr>
          <a:xfrm>
            <a:off x="1492898" y="594114"/>
            <a:ext cx="3977985" cy="5669771"/>
          </a:xfrm>
          <a:prstGeom prst="rect">
            <a:avLst/>
          </a:prstGeom>
        </p:spPr>
      </p:pic>
      <p:pic>
        <p:nvPicPr>
          <p:cNvPr id="6" name="圖片 5">
            <a:extLst>
              <a:ext uri="{FF2B5EF4-FFF2-40B4-BE49-F238E27FC236}">
                <a16:creationId xmlns:a16="http://schemas.microsoft.com/office/drawing/2014/main" id="{29A31B05-F3DB-4763-8E4F-21D69A9EE4EB}"/>
              </a:ext>
            </a:extLst>
          </p:cNvPr>
          <p:cNvPicPr>
            <a:picLocks noChangeAspect="1"/>
          </p:cNvPicPr>
          <p:nvPr/>
        </p:nvPicPr>
        <p:blipFill>
          <a:blip r:embed="rId3"/>
          <a:stretch>
            <a:fillRect/>
          </a:stretch>
        </p:blipFill>
        <p:spPr>
          <a:xfrm>
            <a:off x="6582612" y="594114"/>
            <a:ext cx="3932261" cy="5700254"/>
          </a:xfrm>
          <a:prstGeom prst="rect">
            <a:avLst/>
          </a:prstGeom>
        </p:spPr>
      </p:pic>
    </p:spTree>
    <p:extLst>
      <p:ext uri="{BB962C8B-B14F-4D97-AF65-F5344CB8AC3E}">
        <p14:creationId xmlns:p14="http://schemas.microsoft.com/office/powerpoint/2010/main" val="2272845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232FDC-1130-4A1C-99CE-AA7BA4A10738}"/>
              </a:ext>
            </a:extLst>
          </p:cNvPr>
          <p:cNvSpPr>
            <a:spLocks noGrp="1"/>
          </p:cNvSpPr>
          <p:nvPr>
            <p:ph type="title"/>
          </p:nvPr>
        </p:nvSpPr>
        <p:spPr>
          <a:xfrm>
            <a:off x="831850" y="1709738"/>
            <a:ext cx="10515600" cy="1853269"/>
          </a:xfrm>
        </p:spPr>
        <p:txBody>
          <a:bodyPr/>
          <a:lstStyle/>
          <a:p>
            <a:r>
              <a:rPr lang="en-US" altLang="zh-TW" b="1" dirty="0">
                <a:latin typeface="+mn-lt"/>
                <a:ea typeface="微軟正黑體" panose="020B0604030504040204" pitchFamily="34" charset="-120"/>
              </a:rPr>
              <a:t>MQTT-SN</a:t>
            </a:r>
            <a:r>
              <a:rPr lang="zh-TW" altLang="en-US" b="1" dirty="0">
                <a:latin typeface="+mn-lt"/>
                <a:ea typeface="微軟正黑體" panose="020B0604030504040204" pitchFamily="34" charset="-120"/>
              </a:rPr>
              <a:t> 通訊協定</a:t>
            </a:r>
          </a:p>
        </p:txBody>
      </p:sp>
      <p:sp>
        <p:nvSpPr>
          <p:cNvPr id="3" name="文字版面配置區 2">
            <a:extLst>
              <a:ext uri="{FF2B5EF4-FFF2-40B4-BE49-F238E27FC236}">
                <a16:creationId xmlns:a16="http://schemas.microsoft.com/office/drawing/2014/main" id="{6ACF83F5-A646-4241-9560-69C3B69BA88B}"/>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38619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MQTT-SN</a:t>
            </a:r>
            <a:r>
              <a:rPr lang="zh-TW" altLang="en-US" b="1" dirty="0">
                <a:latin typeface="+mn-lt"/>
                <a:ea typeface="微軟正黑體" panose="020B0604030504040204" pitchFamily="34" charset="-120"/>
              </a:rPr>
              <a:t> 參考網站</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en-US" altLang="zh-TW" sz="2000" dirty="0">
                <a:ea typeface="微軟正黑體" panose="020B0604030504040204" pitchFamily="34" charset="-120"/>
                <a:hlinkClick r:id="rId3"/>
              </a:rPr>
              <a:t>A_Comparison_of_Lightweight_Communication_Protocol</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4"/>
              </a:rPr>
              <a:t>MQTT-SN </a:t>
            </a:r>
            <a:r>
              <a:rPr lang="zh-TW" altLang="en-US" sz="2000" dirty="0">
                <a:ea typeface="微軟正黑體" panose="020B0604030504040204" pitchFamily="34" charset="-120"/>
                <a:hlinkClick r:id="rId4"/>
              </a:rPr>
              <a:t>協議簡介</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hlinkClick r:id="rId5"/>
              </a:rPr>
              <a:t>Introduction to MQTT-SN (MQTT for Sensor Networks)</a:t>
            </a:r>
            <a:endParaRPr lang="en-US" altLang="zh-TW" sz="2000" dirty="0">
              <a:ea typeface="微軟正黑體" panose="020B0604030504040204" pitchFamily="34" charset="-120"/>
            </a:endParaRPr>
          </a:p>
          <a:p>
            <a:pPr>
              <a:lnSpc>
                <a:spcPct val="100000"/>
              </a:lnSpc>
            </a:pPr>
            <a:r>
              <a:rPr lang="en-US" altLang="zh-TW" sz="2000" dirty="0">
                <a:ea typeface="微軟正黑體" panose="020B0604030504040204" pitchFamily="34" charset="-120"/>
              </a:rPr>
              <a:t> </a:t>
            </a:r>
          </a:p>
          <a:p>
            <a:pPr>
              <a:lnSpc>
                <a:spcPct val="100000"/>
              </a:lnSpc>
            </a:pPr>
            <a:r>
              <a:rPr lang="en-US" altLang="zh-TW" sz="2000" dirty="0">
                <a:ea typeface="微軟正黑體" panose="020B0604030504040204" pitchFamily="34" charset="-120"/>
              </a:rPr>
              <a:t> </a:t>
            </a:r>
          </a:p>
        </p:txBody>
      </p:sp>
    </p:spTree>
    <p:extLst>
      <p:ext uri="{BB962C8B-B14F-4D97-AF65-F5344CB8AC3E}">
        <p14:creationId xmlns:p14="http://schemas.microsoft.com/office/powerpoint/2010/main" val="1844185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MQTT-SN </a:t>
            </a:r>
            <a:r>
              <a:rPr lang="zh-TW" altLang="en-US" b="1" dirty="0">
                <a:latin typeface="+mn-lt"/>
                <a:ea typeface="微軟正黑體" panose="020B0604030504040204" pitchFamily="34" charset="-120"/>
              </a:rPr>
              <a:t>簡介</a:t>
            </a:r>
            <a:endParaRPr lang="en-US" altLang="zh-TW"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chor="t">
            <a:noAutofit/>
          </a:bodyPr>
          <a:lstStyle/>
          <a:p>
            <a:pPr>
              <a:lnSpc>
                <a:spcPct val="100000"/>
              </a:lnSpc>
            </a:pPr>
            <a:r>
              <a:rPr lang="en-US" altLang="zh-TW" sz="2600" dirty="0">
                <a:ea typeface="微軟正黑體" panose="020B0604030504040204" pitchFamily="34" charset="-120"/>
              </a:rPr>
              <a:t>Unlike MQTT, MQTT-SN can use UDP as the transport protocol although the specification does not limit the protocol to be used only on UDP. The advantage of using UDP is removing the handshakes of TCP and made the communication connectionless thus making it more lightweight.</a:t>
            </a:r>
          </a:p>
          <a:p>
            <a:r>
              <a:rPr lang="en-US" altLang="zh-TW" sz="2600" dirty="0">
                <a:ea typeface="微軟正黑體" panose="020B0604030504040204" pitchFamily="34" charset="-120"/>
              </a:rPr>
              <a:t>Even though MQTT is designed to be lightweight, it has two drawbacks for very constrained devices.</a:t>
            </a:r>
          </a:p>
          <a:p>
            <a:r>
              <a:rPr lang="en-US" altLang="zh-TW" sz="2600" dirty="0">
                <a:ea typeface="微軟正黑體" panose="020B0604030504040204" pitchFamily="34" charset="-120"/>
              </a:rPr>
              <a:t>Every MQTT client must support TCP and will typically hold a connection open to the broker at all times. For some environments where packet loss is high or computing resources are scarce, this is a problem.</a:t>
            </a:r>
          </a:p>
          <a:p>
            <a:r>
              <a:rPr lang="en-US" altLang="zh-TW" sz="2600" dirty="0">
                <a:ea typeface="微軟正黑體" panose="020B0604030504040204" pitchFamily="34" charset="-120"/>
              </a:rPr>
              <a:t>MQTT topic names are often long strings which make them impractical for 802.15.4.</a:t>
            </a:r>
          </a:p>
          <a:p>
            <a:r>
              <a:rPr lang="en-US" altLang="zh-TW" sz="2600" dirty="0">
                <a:ea typeface="微軟正黑體" panose="020B0604030504040204" pitchFamily="34" charset="-120"/>
              </a:rPr>
              <a:t>Both of these shortcomings are addressed by the MQTT-SN protocol, which defines a UDP mapping of MQTT and adds broker support for indexing topic names.</a:t>
            </a:r>
          </a:p>
        </p:txBody>
      </p:sp>
    </p:spTree>
    <p:extLst>
      <p:ext uri="{BB962C8B-B14F-4D97-AF65-F5344CB8AC3E}">
        <p14:creationId xmlns:p14="http://schemas.microsoft.com/office/powerpoint/2010/main" val="3453676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MQTT-SN vs MQTT</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chor="t">
            <a:noAutofit/>
          </a:bodyPr>
          <a:lstStyle/>
          <a:p>
            <a:pPr>
              <a:lnSpc>
                <a:spcPct val="100000"/>
              </a:lnSpc>
            </a:pPr>
            <a:r>
              <a:rPr lang="en-US" altLang="zh-TW" dirty="0">
                <a:ea typeface="微軟正黑體" panose="020B0604030504040204" pitchFamily="34" charset="-120"/>
              </a:rPr>
              <a:t>The main differences involve</a:t>
            </a:r>
            <a:r>
              <a:rPr lang="en-US" altLang="zh-TW" b="1" dirty="0">
                <a:ea typeface="微軟正黑體" panose="020B0604030504040204" pitchFamily="34" charset="-120"/>
              </a:rPr>
              <a:t> reducing the size of the message payload</a:t>
            </a:r>
            <a:r>
              <a:rPr lang="en-US" altLang="zh-TW" dirty="0">
                <a:ea typeface="微軟正黑體" panose="020B0604030504040204" pitchFamily="34" charset="-120"/>
              </a:rPr>
              <a:t> and removing the need for a permanent connection by using </a:t>
            </a:r>
            <a:r>
              <a:rPr lang="en-US" altLang="zh-TW" b="1" dirty="0">
                <a:ea typeface="微軟正黑體" panose="020B0604030504040204" pitchFamily="34" charset="-120"/>
              </a:rPr>
              <a:t>UDP</a:t>
            </a:r>
            <a:r>
              <a:rPr lang="en-US" altLang="zh-TW" dirty="0">
                <a:ea typeface="微軟正黑體" panose="020B0604030504040204" pitchFamily="34" charset="-120"/>
              </a:rPr>
              <a:t> as the transport protocol.</a:t>
            </a:r>
          </a:p>
          <a:p>
            <a:r>
              <a:rPr lang="en-US" altLang="zh-TW" dirty="0">
                <a:ea typeface="微軟正黑體" panose="020B0604030504040204" pitchFamily="34" charset="-120"/>
              </a:rPr>
              <a:t>The </a:t>
            </a:r>
            <a:r>
              <a:rPr lang="en-US" altLang="zh-TW" b="1" dirty="0">
                <a:ea typeface="微軟正黑體" panose="020B0604030504040204" pitchFamily="34" charset="-120"/>
              </a:rPr>
              <a:t>MQTT-SN</a:t>
            </a:r>
            <a:r>
              <a:rPr lang="en-US" altLang="zh-TW" dirty="0">
                <a:ea typeface="微軟正黑體" panose="020B0604030504040204" pitchFamily="34" charset="-120"/>
              </a:rPr>
              <a:t> specification lists these differences.</a:t>
            </a:r>
          </a:p>
          <a:p>
            <a:pPr marL="560388" lvl="1" indent="-342900">
              <a:buFont typeface="Wingdings" panose="05000000000000000000" pitchFamily="2" charset="2"/>
              <a:buChar char="Ø"/>
            </a:pPr>
            <a:r>
              <a:rPr lang="en-US" altLang="zh-TW" dirty="0">
                <a:ea typeface="微軟正黑體" panose="020B0604030504040204" pitchFamily="34" charset="-120"/>
              </a:rPr>
              <a:t>Connect message split into three messages two are optional and are used for the will message</a:t>
            </a:r>
          </a:p>
          <a:p>
            <a:pPr marL="560388" lvl="1" indent="-342900">
              <a:buFont typeface="Wingdings" panose="05000000000000000000" pitchFamily="2" charset="2"/>
              <a:buChar char="Ø"/>
            </a:pPr>
            <a:r>
              <a:rPr lang="en-US" altLang="zh-TW" dirty="0">
                <a:ea typeface="微軟正黑體" panose="020B0604030504040204" pitchFamily="34" charset="-120"/>
              </a:rPr>
              <a:t>Topic id’s used in place of topic names.</a:t>
            </a:r>
          </a:p>
          <a:p>
            <a:pPr marL="560388" lvl="1" indent="-342900">
              <a:buFont typeface="Wingdings" panose="05000000000000000000" pitchFamily="2" charset="2"/>
              <a:buChar char="Ø"/>
            </a:pPr>
            <a:r>
              <a:rPr lang="en-US" altLang="zh-TW" dirty="0">
                <a:ea typeface="微軟正黑體" panose="020B0604030504040204" pitchFamily="34" charset="-120"/>
              </a:rPr>
              <a:t>Short Topic names</a:t>
            </a:r>
          </a:p>
          <a:p>
            <a:pPr marL="560388" lvl="1" indent="-342900">
              <a:buFont typeface="Wingdings" panose="05000000000000000000" pitchFamily="2" charset="2"/>
              <a:buChar char="Ø"/>
            </a:pPr>
            <a:r>
              <a:rPr lang="en-US" altLang="zh-TW" dirty="0">
                <a:ea typeface="微軟正黑體" panose="020B0604030504040204" pitchFamily="34" charset="-120"/>
              </a:rPr>
              <a:t>Pre-defined topics.</a:t>
            </a:r>
          </a:p>
          <a:p>
            <a:pPr marL="560388" lvl="1" indent="-342900">
              <a:buFont typeface="Wingdings" panose="05000000000000000000" pitchFamily="2" charset="2"/>
              <a:buChar char="Ø"/>
            </a:pPr>
            <a:r>
              <a:rPr lang="en-US" altLang="zh-TW" dirty="0">
                <a:ea typeface="微軟正黑體" panose="020B0604030504040204" pitchFamily="34" charset="-120"/>
              </a:rPr>
              <a:t>Discovery process to let clients discover the Gateway</a:t>
            </a:r>
          </a:p>
          <a:p>
            <a:pPr marL="560388" lvl="1" indent="-342900">
              <a:buFont typeface="Wingdings" panose="05000000000000000000" pitchFamily="2" charset="2"/>
              <a:buChar char="Ø"/>
            </a:pPr>
            <a:r>
              <a:rPr lang="en-US" altLang="zh-TW" dirty="0">
                <a:ea typeface="微軟正黑體" panose="020B0604030504040204" pitchFamily="34" charset="-120"/>
              </a:rPr>
              <a:t>Will Topic and messages can be changes during the session</a:t>
            </a:r>
          </a:p>
          <a:p>
            <a:pPr marL="560388" lvl="1" indent="-342900">
              <a:buFont typeface="Wingdings" panose="05000000000000000000" pitchFamily="2" charset="2"/>
              <a:buChar char="Ø"/>
            </a:pPr>
            <a:r>
              <a:rPr lang="en-US" altLang="zh-TW" dirty="0">
                <a:ea typeface="微軟正黑體" panose="020B0604030504040204" pitchFamily="34" charset="-120"/>
              </a:rPr>
              <a:t>Offline keep alive procedure for</a:t>
            </a:r>
            <a:r>
              <a:rPr lang="en-US" altLang="zh-TW" b="1" dirty="0">
                <a:ea typeface="微軟正黑體" panose="020B0604030504040204" pitchFamily="34" charset="-120"/>
              </a:rPr>
              <a:t> sleeping clients.</a:t>
            </a:r>
            <a:r>
              <a:rPr lang="zh-TW" altLang="en-US" dirty="0">
                <a:ea typeface="微軟正黑體" panose="020B0604030504040204" pitchFamily="34" charset="-120"/>
              </a:rPr>
              <a:t> </a:t>
            </a:r>
            <a:endParaRPr lang="en-US" altLang="zh-TW" dirty="0">
              <a:ea typeface="微軟正黑體" panose="020B0604030504040204" pitchFamily="34" charset="-120"/>
            </a:endParaRPr>
          </a:p>
        </p:txBody>
      </p:sp>
    </p:spTree>
    <p:extLst>
      <p:ext uri="{BB962C8B-B14F-4D97-AF65-F5344CB8AC3E}">
        <p14:creationId xmlns:p14="http://schemas.microsoft.com/office/powerpoint/2010/main" val="11240932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94289" y="198076"/>
            <a:ext cx="11603421" cy="874820"/>
          </a:xfrm>
        </p:spPr>
        <p:txBody>
          <a:bodyPr/>
          <a:lstStyle/>
          <a:p>
            <a:r>
              <a:rPr lang="en-US" altLang="zh-TW" b="1" dirty="0">
                <a:latin typeface="+mn-lt"/>
                <a:ea typeface="微軟正黑體" panose="020B0604030504040204" pitchFamily="34" charset="-120"/>
              </a:rPr>
              <a:t>MQTT-SN Architecture</a:t>
            </a:r>
          </a:p>
        </p:txBody>
      </p:sp>
      <p:pic>
        <p:nvPicPr>
          <p:cNvPr id="4" name="圖片 3">
            <a:extLst>
              <a:ext uri="{FF2B5EF4-FFF2-40B4-BE49-F238E27FC236}">
                <a16:creationId xmlns:a16="http://schemas.microsoft.com/office/drawing/2014/main" id="{1E31C49A-F08D-4573-B77B-64E05293D6E0}"/>
              </a:ext>
            </a:extLst>
          </p:cNvPr>
          <p:cNvPicPr>
            <a:picLocks noChangeAspect="1"/>
          </p:cNvPicPr>
          <p:nvPr/>
        </p:nvPicPr>
        <p:blipFill>
          <a:blip r:embed="rId3"/>
          <a:stretch>
            <a:fillRect/>
          </a:stretch>
        </p:blipFill>
        <p:spPr>
          <a:xfrm>
            <a:off x="4398753" y="1575763"/>
            <a:ext cx="7626251" cy="4591119"/>
          </a:xfrm>
          <a:prstGeom prst="rect">
            <a:avLst/>
          </a:prstGeom>
        </p:spPr>
      </p:pic>
      <p:sp>
        <p:nvSpPr>
          <p:cNvPr id="7" name="文字方塊 6">
            <a:extLst>
              <a:ext uri="{FF2B5EF4-FFF2-40B4-BE49-F238E27FC236}">
                <a16:creationId xmlns:a16="http://schemas.microsoft.com/office/drawing/2014/main" id="{29C37B93-D597-4990-A401-8B6EBD6DAB20}"/>
              </a:ext>
            </a:extLst>
          </p:cNvPr>
          <p:cNvSpPr txBox="1"/>
          <p:nvPr/>
        </p:nvSpPr>
        <p:spPr>
          <a:xfrm>
            <a:off x="294289" y="1201480"/>
            <a:ext cx="5291064" cy="1846659"/>
          </a:xfrm>
          <a:prstGeom prst="rect">
            <a:avLst/>
          </a:prstGeom>
          <a:noFill/>
        </p:spPr>
        <p:txBody>
          <a:bodyPr wrap="none" rtlCol="0">
            <a:spAutoFit/>
          </a:bodyPr>
          <a:lstStyle/>
          <a:p>
            <a:r>
              <a:rPr lang="en-US" altLang="zh-TW" sz="2400" dirty="0">
                <a:ea typeface="微軟正黑體" panose="020B0604030504040204" pitchFamily="34" charset="-120"/>
              </a:rPr>
              <a:t>The specification lists three components:</a:t>
            </a:r>
          </a:p>
          <a:p>
            <a:pPr marL="361950" indent="-258763">
              <a:buFont typeface="Arial" panose="020B0604020202020204" pitchFamily="34" charset="0"/>
              <a:buChar char="•"/>
            </a:pPr>
            <a:r>
              <a:rPr lang="en-US" altLang="zh-TW" sz="2400" dirty="0">
                <a:ea typeface="微軟正黑體" panose="020B0604030504040204" pitchFamily="34" charset="-120"/>
              </a:rPr>
              <a:t>MQTT-SN client</a:t>
            </a:r>
          </a:p>
          <a:p>
            <a:pPr marL="361950" indent="-258763">
              <a:buFont typeface="Arial" panose="020B0604020202020204" pitchFamily="34" charset="0"/>
              <a:buChar char="•"/>
            </a:pPr>
            <a:r>
              <a:rPr lang="en-US" altLang="zh-TW" sz="2400" dirty="0">
                <a:ea typeface="微軟正黑體" panose="020B0604030504040204" pitchFamily="34" charset="-120"/>
              </a:rPr>
              <a:t>MQTT-SN Gateway</a:t>
            </a:r>
          </a:p>
          <a:p>
            <a:pPr marL="361950" indent="-258763">
              <a:buFont typeface="Arial" panose="020B0604020202020204" pitchFamily="34" charset="0"/>
              <a:buChar char="•"/>
            </a:pPr>
            <a:r>
              <a:rPr lang="en-US" altLang="zh-TW" sz="2400" dirty="0">
                <a:ea typeface="微軟正黑體" panose="020B0604030504040204" pitchFamily="34" charset="-120"/>
              </a:rPr>
              <a:t>MQTT-SN forwarder.</a:t>
            </a:r>
          </a:p>
          <a:p>
            <a:endParaRPr lang="zh-TW" altLang="en-US" dirty="0"/>
          </a:p>
        </p:txBody>
      </p:sp>
    </p:spTree>
    <p:extLst>
      <p:ext uri="{BB962C8B-B14F-4D97-AF65-F5344CB8AC3E}">
        <p14:creationId xmlns:p14="http://schemas.microsoft.com/office/powerpoint/2010/main" val="436525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232FDC-1130-4A1C-99CE-AA7BA4A10738}"/>
              </a:ext>
            </a:extLst>
          </p:cNvPr>
          <p:cNvSpPr>
            <a:spLocks noGrp="1"/>
          </p:cNvSpPr>
          <p:nvPr>
            <p:ph type="title"/>
          </p:nvPr>
        </p:nvSpPr>
        <p:spPr>
          <a:xfrm>
            <a:off x="831850" y="1709738"/>
            <a:ext cx="10515600" cy="1853269"/>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通訊協定</a:t>
            </a:r>
          </a:p>
        </p:txBody>
      </p:sp>
      <p:sp>
        <p:nvSpPr>
          <p:cNvPr id="3" name="文字版面配置區 2">
            <a:extLst>
              <a:ext uri="{FF2B5EF4-FFF2-40B4-BE49-F238E27FC236}">
                <a16:creationId xmlns:a16="http://schemas.microsoft.com/office/drawing/2014/main" id="{6ACF83F5-A646-4241-9560-69C3B69BA88B}"/>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887255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參考網站</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en-US" altLang="zh-TW" sz="2000" b="1" dirty="0">
                <a:ea typeface="微軟正黑體" panose="020B0604030504040204" pitchFamily="34" charset="-120"/>
                <a:hlinkClick r:id="rId3"/>
              </a:rPr>
              <a:t>CoAP – Constrained Application Protocol</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4"/>
              </a:rPr>
              <a:t>Constrained Application Protocol for Internet of Things</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5"/>
              </a:rPr>
              <a:t>RFC7252 The Constrained Application Protocol (CoAP)</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6"/>
              </a:rPr>
              <a:t>MQTT</a:t>
            </a:r>
            <a:r>
              <a:rPr lang="zh-TW" altLang="en-US" sz="2000" b="1" dirty="0">
                <a:ea typeface="微軟正黑體" panose="020B0604030504040204" pitchFamily="34" charset="-120"/>
                <a:hlinkClick r:id="rId6"/>
              </a:rPr>
              <a:t>、</a:t>
            </a:r>
            <a:r>
              <a:rPr lang="en-US" altLang="zh-TW" sz="2000" b="1" dirty="0">
                <a:ea typeface="微軟正黑體" panose="020B0604030504040204" pitchFamily="34" charset="-120"/>
                <a:hlinkClick r:id="rId6"/>
              </a:rPr>
              <a:t>CoAP</a:t>
            </a:r>
            <a:r>
              <a:rPr lang="zh-TW" altLang="en-US" sz="2000" b="1" dirty="0">
                <a:ea typeface="微軟正黑體" panose="020B0604030504040204" pitchFamily="34" charset="-120"/>
                <a:hlinkClick r:id="rId6"/>
              </a:rPr>
              <a:t>，物聯網兩大實時協議誰主沉浮？</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7"/>
              </a:rPr>
              <a:t>A_Comparison_of_Lightweight_Communication_Protocol</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8"/>
              </a:rPr>
              <a:t>Coap-node</a:t>
            </a:r>
            <a:endParaRPr lang="en-US" altLang="zh-TW" sz="2000" b="1" dirty="0">
              <a:ea typeface="微軟正黑體" panose="020B0604030504040204" pitchFamily="34" charset="-120"/>
            </a:endParaRPr>
          </a:p>
          <a:p>
            <a:pPr>
              <a:lnSpc>
                <a:spcPct val="100000"/>
              </a:lnSpc>
            </a:pPr>
            <a:r>
              <a:rPr lang="zh-CN" altLang="en-US" sz="2000" b="1" dirty="0">
                <a:ea typeface="微軟正黑體" panose="020B0604030504040204" pitchFamily="34" charset="-120"/>
                <a:hlinkClick r:id="rId9"/>
              </a:rPr>
              <a:t>一步步搭建物聯網系統</a:t>
            </a:r>
            <a:r>
              <a:rPr lang="en-US" altLang="zh-CN" sz="2000" b="1" dirty="0">
                <a:ea typeface="微軟正黑體" panose="020B0604030504040204" pitchFamily="34" charset="-120"/>
                <a:hlinkClick r:id="rId9"/>
              </a:rPr>
              <a:t>——RESTful</a:t>
            </a:r>
            <a:r>
              <a:rPr lang="zh-CN" altLang="en-US" sz="2000" b="1" dirty="0">
                <a:ea typeface="微軟正黑體" panose="020B0604030504040204" pitchFamily="34" charset="-120"/>
                <a:hlinkClick r:id="rId9"/>
              </a:rPr>
              <a:t>的</a:t>
            </a:r>
            <a:r>
              <a:rPr lang="en-US" altLang="zh-CN" sz="2000" b="1" dirty="0">
                <a:ea typeface="微軟正黑體" panose="020B0604030504040204" pitchFamily="34" charset="-120"/>
                <a:hlinkClick r:id="rId9"/>
              </a:rPr>
              <a:t>CoAP</a:t>
            </a:r>
            <a:r>
              <a:rPr lang="zh-CN" altLang="en-US" sz="2000" b="1" dirty="0">
                <a:ea typeface="微軟正黑體" panose="020B0604030504040204" pitchFamily="34" charset="-120"/>
                <a:hlinkClick r:id="rId9"/>
              </a:rPr>
              <a:t>協議</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10"/>
              </a:rPr>
              <a:t>Constrained RESTful Environments (core)</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rPr>
              <a:t> </a:t>
            </a:r>
          </a:p>
        </p:txBody>
      </p:sp>
    </p:spTree>
    <p:extLst>
      <p:ext uri="{BB962C8B-B14F-4D97-AF65-F5344CB8AC3E}">
        <p14:creationId xmlns:p14="http://schemas.microsoft.com/office/powerpoint/2010/main" val="281518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應用參考網站</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en-US" altLang="zh-TW" sz="2000" b="1" dirty="0" err="1">
                <a:ea typeface="微軟正黑體" panose="020B0604030504040204" pitchFamily="34" charset="-120"/>
                <a:hlinkClick r:id="rId3"/>
              </a:rPr>
              <a:t>coap</a:t>
            </a:r>
            <a:r>
              <a:rPr lang="en-US" altLang="zh-TW" sz="2000" b="1" dirty="0">
                <a:ea typeface="微軟正黑體" panose="020B0604030504040204" pitchFamily="34" charset="-120"/>
                <a:hlinkClick r:id="rId3"/>
              </a:rPr>
              <a:t>-node</a:t>
            </a:r>
            <a:endParaRPr lang="en-US" altLang="zh-TW" sz="2000" b="1" dirty="0">
              <a:ea typeface="微軟正黑體" panose="020B0604030504040204" pitchFamily="34" charset="-120"/>
            </a:endParaRPr>
          </a:p>
          <a:p>
            <a:pPr>
              <a:lnSpc>
                <a:spcPct val="100000"/>
              </a:lnSpc>
            </a:pPr>
            <a:r>
              <a:rPr lang="zh-CN" altLang="en-US" sz="2000" b="1" dirty="0">
                <a:ea typeface="微軟正黑體" panose="020B0604030504040204" pitchFamily="34" charset="-120"/>
                <a:hlinkClick r:id="rId4"/>
              </a:rPr>
              <a:t>一步步搭建物聯網系統</a:t>
            </a:r>
            <a:r>
              <a:rPr lang="en-US" altLang="zh-CN" sz="2000" b="1" dirty="0">
                <a:ea typeface="微軟正黑體" panose="020B0604030504040204" pitchFamily="34" charset="-120"/>
                <a:hlinkClick r:id="rId4"/>
              </a:rPr>
              <a:t>——RESTful</a:t>
            </a:r>
            <a:r>
              <a:rPr lang="zh-CN" altLang="en-US" sz="2000" b="1" dirty="0">
                <a:ea typeface="微軟正黑體" panose="020B0604030504040204" pitchFamily="34" charset="-120"/>
                <a:hlinkClick r:id="rId4"/>
              </a:rPr>
              <a:t>的</a:t>
            </a:r>
            <a:r>
              <a:rPr lang="en-US" altLang="zh-CN" sz="2000" b="1" dirty="0">
                <a:ea typeface="微軟正黑體" panose="020B0604030504040204" pitchFamily="34" charset="-120"/>
                <a:hlinkClick r:id="rId4"/>
              </a:rPr>
              <a:t>CoAP</a:t>
            </a:r>
            <a:r>
              <a:rPr lang="zh-CN" altLang="en-US" sz="2000" b="1" dirty="0">
                <a:ea typeface="微軟正黑體" panose="020B0604030504040204" pitchFamily="34" charset="-120"/>
                <a:hlinkClick r:id="rId4"/>
              </a:rPr>
              <a:t>協議</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5"/>
              </a:rPr>
              <a:t>CoAP-simple-library for Arduino IDE </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6"/>
              </a:rPr>
              <a:t>microcoap for Arduino</a:t>
            </a:r>
            <a:r>
              <a:rPr lang="zh-TW" altLang="en-US" sz="2000" b="1" dirty="0">
                <a:ea typeface="微軟正黑體" panose="020B0604030504040204" pitchFamily="34" charset="-120"/>
                <a:hlinkClick r:id="rId6"/>
              </a:rPr>
              <a:t> </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7"/>
              </a:rPr>
              <a:t>ESP-CoAP</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8"/>
              </a:rPr>
              <a:t>Publish an Event with ESP8266 to </a:t>
            </a:r>
            <a:r>
              <a:rPr lang="en-US" altLang="zh-TW" sz="2000" b="1" dirty="0" err="1">
                <a:ea typeface="微軟正黑體" panose="020B0604030504040204" pitchFamily="34" charset="-120"/>
                <a:hlinkClick r:id="rId8"/>
              </a:rPr>
              <a:t>Wia</a:t>
            </a:r>
            <a:r>
              <a:rPr lang="en-US" altLang="zh-TW" sz="2000" b="1" dirty="0">
                <a:ea typeface="微軟正黑體" panose="020B0604030504040204" pitchFamily="34" charset="-120"/>
                <a:hlinkClick r:id="rId8"/>
              </a:rPr>
              <a:t> via CoAP API</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9"/>
              </a:rPr>
              <a:t>COAP on ESP8266</a:t>
            </a:r>
            <a:r>
              <a:rPr lang="en-US" altLang="zh-TW" sz="2000" b="1" dirty="0">
                <a:ea typeface="微軟正黑體" panose="020B0604030504040204" pitchFamily="34" charset="-120"/>
              </a:rPr>
              <a:t> (</a:t>
            </a:r>
            <a:r>
              <a:rPr lang="en-US" altLang="zh-TW" sz="2000" b="1" dirty="0">
                <a:ea typeface="微軟正黑體" panose="020B0604030504040204" pitchFamily="34" charset="-120"/>
                <a:hlinkClick r:id="rId10"/>
              </a:rPr>
              <a:t>http://www.ikanbilis.com/362.php</a:t>
            </a:r>
            <a:r>
              <a:rPr lang="en-US" altLang="zh-TW" sz="2000" b="1" dirty="0">
                <a:ea typeface="微軟正黑體" panose="020B0604030504040204" pitchFamily="34" charset="-120"/>
              </a:rPr>
              <a:t>)</a:t>
            </a:r>
          </a:p>
          <a:p>
            <a:pPr>
              <a:lnSpc>
                <a:spcPct val="100000"/>
              </a:lnSpc>
            </a:pPr>
            <a:r>
              <a:rPr lang="en-US" altLang="zh-TW" sz="2000" b="1" dirty="0">
                <a:ea typeface="微軟正黑體" panose="020B0604030504040204" pitchFamily="34" charset="-120"/>
                <a:hlinkClick r:id="rId11"/>
              </a:rPr>
              <a:t>ESP8266 Triple Protocol Server</a:t>
            </a:r>
            <a:endParaRPr lang="en-US" altLang="zh-TW" sz="2000" b="1" dirty="0">
              <a:ea typeface="微軟正黑體" panose="020B0604030504040204" pitchFamily="34" charset="-120"/>
            </a:endParaRPr>
          </a:p>
          <a:p>
            <a:pPr>
              <a:lnSpc>
                <a:spcPct val="100000"/>
              </a:lnSpc>
            </a:pPr>
            <a:r>
              <a:rPr lang="en-US" altLang="zh-TW" sz="2000" b="1" dirty="0">
                <a:ea typeface="微軟正黑體" panose="020B0604030504040204" pitchFamily="34" charset="-120"/>
                <a:hlinkClick r:id="rId12"/>
              </a:rPr>
              <a:t>ESP8266 as a CoAP Client</a:t>
            </a:r>
            <a:endParaRPr lang="en-US" altLang="zh-TW" sz="2000" b="1" dirty="0">
              <a:ea typeface="微軟正黑體" panose="020B0604030504040204" pitchFamily="34" charset="-120"/>
            </a:endParaRPr>
          </a:p>
          <a:p>
            <a:pPr>
              <a:lnSpc>
                <a:spcPct val="100000"/>
              </a:lnSpc>
            </a:pPr>
            <a:r>
              <a:rPr lang="zh-TW" altLang="en-US" sz="2000" dirty="0">
                <a:ea typeface="微軟正黑體" panose="020B0604030504040204" pitchFamily="34" charset="-120"/>
              </a:rPr>
              <a:t> </a:t>
            </a:r>
            <a:endParaRPr lang="en-US" altLang="zh-TW" sz="2000" dirty="0">
              <a:ea typeface="微軟正黑體" panose="020B0604030504040204" pitchFamily="34" charset="-120"/>
            </a:endParaRPr>
          </a:p>
          <a:p>
            <a:pPr>
              <a:lnSpc>
                <a:spcPct val="100000"/>
              </a:lnSpc>
            </a:pPr>
            <a:r>
              <a:rPr lang="zh-TW" altLang="en-US" sz="2400" dirty="0">
                <a:ea typeface="微軟正黑體" panose="020B0604030504040204" pitchFamily="34" charset="-120"/>
              </a:rPr>
              <a:t>  </a:t>
            </a:r>
            <a:endParaRPr lang="en-US" altLang="zh-TW" sz="2400" dirty="0">
              <a:ea typeface="微軟正黑體" panose="020B0604030504040204" pitchFamily="34" charset="-120"/>
            </a:endParaRPr>
          </a:p>
        </p:txBody>
      </p:sp>
    </p:spTree>
    <p:extLst>
      <p:ext uri="{BB962C8B-B14F-4D97-AF65-F5344CB8AC3E}">
        <p14:creationId xmlns:p14="http://schemas.microsoft.com/office/powerpoint/2010/main" val="49745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fontAlgn="base"/>
            <a:r>
              <a:rPr lang="sv-SE" altLang="zh-TW" b="1" dirty="0">
                <a:latin typeface="+mn-lt"/>
                <a:ea typeface="微軟正黑體" panose="020B0604030504040204" pitchFamily="34" charset="-120"/>
              </a:rPr>
              <a:t>IoT Protocol Stack</a:t>
            </a:r>
          </a:p>
        </p:txBody>
      </p:sp>
      <p:sp>
        <p:nvSpPr>
          <p:cNvPr id="9" name="文字方塊 8">
            <a:extLst>
              <a:ext uri="{FF2B5EF4-FFF2-40B4-BE49-F238E27FC236}">
                <a16:creationId xmlns:a16="http://schemas.microsoft.com/office/drawing/2014/main" id="{57F629B3-0CCA-47F1-8BBA-863D67CAE0BB}"/>
              </a:ext>
            </a:extLst>
          </p:cNvPr>
          <p:cNvSpPr txBox="1"/>
          <p:nvPr/>
        </p:nvSpPr>
        <p:spPr>
          <a:xfrm>
            <a:off x="4291968" y="6521424"/>
            <a:ext cx="3991414"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en-US" altLang="zh-TW" sz="1200" dirty="0"/>
              <a:t> </a:t>
            </a:r>
            <a:r>
              <a:rPr lang="en-US" altLang="zh-TW" sz="1200" dirty="0">
                <a:hlinkClick r:id="rId3"/>
              </a:rPr>
              <a:t> https://www.baseapp.com/iot/protocols-for-iot/</a:t>
            </a:r>
            <a:endParaRPr lang="zh-TW" altLang="en-US" sz="1200"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19A5DA2C-F6D1-4DC6-81A0-FEEE19AC1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396" y="790244"/>
            <a:ext cx="6081208" cy="558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707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簡介</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Autofit/>
          </a:bodyPr>
          <a:lstStyle/>
          <a:p>
            <a:pPr>
              <a:lnSpc>
                <a:spcPct val="100000"/>
              </a:lnSpc>
            </a:pPr>
            <a:r>
              <a:rPr lang="en-US" altLang="zh-TW" sz="2400" dirty="0">
                <a:ea typeface="微軟正黑體" panose="020B0604030504040204" pitchFamily="34" charset="-120"/>
              </a:rPr>
              <a:t>CoAP is designed to enable simple, constrained devices to join the IoT even through constrained networks with low bandwidth and low availability.</a:t>
            </a:r>
          </a:p>
          <a:p>
            <a:pPr>
              <a:lnSpc>
                <a:spcPct val="100000"/>
              </a:lnSpc>
            </a:pPr>
            <a:r>
              <a:rPr lang="en-US" altLang="zh-TW" sz="2400" dirty="0">
                <a:ea typeface="微軟正黑體" panose="020B0604030504040204" pitchFamily="34" charset="-120"/>
              </a:rPr>
              <a:t>In a network with a lot of congestion or limited connectivity, CoAP can continue to work where </a:t>
            </a:r>
            <a:r>
              <a:rPr lang="en-US" altLang="zh-TW" sz="2400" dirty="0">
                <a:ea typeface="微軟正黑體" panose="020B0604030504040204" pitchFamily="34" charset="-120"/>
                <a:hlinkClick r:id="rId3"/>
              </a:rPr>
              <a:t>TCP-</a:t>
            </a:r>
            <a:r>
              <a:rPr lang="en-US" altLang="zh-TW" sz="2400" dirty="0">
                <a:ea typeface="微軟正黑體" panose="020B0604030504040204" pitchFamily="34" charset="-120"/>
              </a:rPr>
              <a:t>based protocols such as </a:t>
            </a:r>
            <a:r>
              <a:rPr lang="en-US" altLang="zh-TW" sz="2400" dirty="0">
                <a:ea typeface="微軟正黑體" panose="020B0604030504040204" pitchFamily="34" charset="-120"/>
                <a:hlinkClick r:id="rId4"/>
              </a:rPr>
              <a:t>MQTT</a:t>
            </a:r>
            <a:r>
              <a:rPr lang="en-US" altLang="zh-TW" sz="2400" dirty="0">
                <a:ea typeface="微軟正黑體" panose="020B0604030504040204" pitchFamily="34" charset="-120"/>
              </a:rPr>
              <a:t> fail to exchange information and communicate effectively. </a:t>
            </a:r>
          </a:p>
          <a:p>
            <a:pPr>
              <a:lnSpc>
                <a:spcPct val="100000"/>
              </a:lnSpc>
            </a:pPr>
            <a:r>
              <a:rPr lang="en-US" altLang="zh-TW" sz="2400" dirty="0">
                <a:ea typeface="微軟正黑體" panose="020B0604030504040204" pitchFamily="34" charset="-120"/>
              </a:rPr>
              <a:t>COAP uses </a:t>
            </a:r>
            <a:r>
              <a:rPr lang="en-US" altLang="zh-TW" sz="2400" dirty="0">
                <a:ea typeface="微軟正黑體" panose="020B0604030504040204" pitchFamily="34" charset="-120"/>
                <a:hlinkClick r:id="rId5"/>
              </a:rPr>
              <a:t>UDP</a:t>
            </a:r>
            <a:r>
              <a:rPr lang="en-US" altLang="zh-TW" sz="2400" dirty="0">
                <a:ea typeface="微軟正黑體" panose="020B0604030504040204" pitchFamily="34" charset="-120"/>
              </a:rPr>
              <a:t> as the underlying network protocol. COAP is basically a client-server IoT protocol where the </a:t>
            </a:r>
            <a:r>
              <a:rPr lang="en-US" altLang="zh-TW" sz="2400" b="1" dirty="0">
                <a:solidFill>
                  <a:srgbClr val="0000FF"/>
                </a:solidFill>
                <a:ea typeface="微軟正黑體" panose="020B0604030504040204" pitchFamily="34" charset="-120"/>
              </a:rPr>
              <a:t>client makes a request </a:t>
            </a:r>
            <a:r>
              <a:rPr lang="en-US" altLang="zh-TW" sz="2400" dirty="0">
                <a:ea typeface="微軟正黑體" panose="020B0604030504040204" pitchFamily="34" charset="-120"/>
              </a:rPr>
              <a:t>and the </a:t>
            </a:r>
            <a:r>
              <a:rPr lang="en-US" altLang="zh-TW" sz="2400" b="1" dirty="0">
                <a:solidFill>
                  <a:srgbClr val="0000FF"/>
                </a:solidFill>
                <a:ea typeface="微軟正黑體" panose="020B0604030504040204" pitchFamily="34" charset="-120"/>
              </a:rPr>
              <a:t>server sends back a response </a:t>
            </a:r>
            <a:r>
              <a:rPr lang="en-US" altLang="zh-TW" sz="2400" dirty="0">
                <a:ea typeface="微軟正黑體" panose="020B0604030504040204" pitchFamily="34" charset="-120"/>
              </a:rPr>
              <a:t>as it happens in HTTP. </a:t>
            </a:r>
          </a:p>
          <a:p>
            <a:pPr>
              <a:lnSpc>
                <a:spcPct val="100000"/>
              </a:lnSpc>
            </a:pPr>
            <a:r>
              <a:rPr lang="en-US" altLang="zh-TW" sz="2400" dirty="0">
                <a:ea typeface="微軟正黑體" panose="020B0604030504040204" pitchFamily="34" charset="-120"/>
              </a:rPr>
              <a:t>As HTTP uses TLS over TCP, CoAP uses Datagram TLS over UDP. </a:t>
            </a:r>
            <a:r>
              <a:rPr lang="en-US" altLang="zh-TW" sz="2400" dirty="0">
                <a:ea typeface="微軟正黑體" panose="020B0604030504040204" pitchFamily="34" charset="-120"/>
                <a:hlinkClick r:id="rId6"/>
              </a:rPr>
              <a:t>DTLS</a:t>
            </a:r>
            <a:r>
              <a:rPr lang="en-US" altLang="zh-TW" sz="2400" dirty="0">
                <a:ea typeface="微軟正黑體" panose="020B0604030504040204" pitchFamily="34" charset="-120"/>
              </a:rPr>
              <a:t> supports RSA, AES, and so on.</a:t>
            </a:r>
          </a:p>
          <a:p>
            <a:pPr>
              <a:lnSpc>
                <a:spcPct val="100000"/>
              </a:lnSpc>
            </a:pPr>
            <a:r>
              <a:rPr lang="en-US" altLang="zh-TW" sz="2400" dirty="0">
                <a:ea typeface="微軟正黑體" panose="020B0604030504040204" pitchFamily="34" charset="-120"/>
              </a:rPr>
              <a:t>CoAP is by default bound to UDP and optionally to DTLS, providing a high level of communications security. </a:t>
            </a:r>
          </a:p>
        </p:txBody>
      </p:sp>
    </p:spTree>
    <p:extLst>
      <p:ext uri="{BB962C8B-B14F-4D97-AF65-F5344CB8AC3E}">
        <p14:creationId xmlns:p14="http://schemas.microsoft.com/office/powerpoint/2010/main" val="7217454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簡介</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6077051" cy="5587028"/>
          </a:xfrm>
        </p:spPr>
        <p:txBody>
          <a:bodyPr>
            <a:noAutofit/>
          </a:bodyPr>
          <a:lstStyle/>
          <a:p>
            <a:pPr>
              <a:lnSpc>
                <a:spcPct val="100000"/>
              </a:lnSpc>
            </a:pPr>
            <a:r>
              <a:rPr lang="en-US" altLang="zh-TW" sz="2400" dirty="0">
                <a:ea typeface="微軟正黑體" panose="020B0604030504040204" pitchFamily="34" charset="-120"/>
              </a:rPr>
              <a:t>The Constrained Application Protocol (CoAP) is a specialized </a:t>
            </a:r>
            <a:r>
              <a:rPr lang="en-US" altLang="zh-TW" sz="2400" b="1" dirty="0">
                <a:ea typeface="微軟正黑體" panose="020B0604030504040204" pitchFamily="34" charset="-120"/>
              </a:rPr>
              <a:t>web transfer protocol </a:t>
            </a:r>
            <a:r>
              <a:rPr lang="en-US" altLang="zh-TW" sz="2400" dirty="0">
                <a:ea typeface="微軟正黑體" panose="020B0604030504040204" pitchFamily="34" charset="-120"/>
              </a:rPr>
              <a:t>for use with constrained nodes and constrained (e.g., low-power, lossy) network.</a:t>
            </a:r>
          </a:p>
          <a:p>
            <a:pPr>
              <a:lnSpc>
                <a:spcPct val="100000"/>
              </a:lnSpc>
            </a:pPr>
            <a:r>
              <a:rPr lang="en-US" altLang="zh-TW" sz="2400" dirty="0">
                <a:ea typeface="微軟正黑體" panose="020B0604030504040204" pitchFamily="34" charset="-120"/>
              </a:rPr>
              <a:t>CoAP needs to consider optimizing length of datagram and satisfying REST protocol to support URI (Uniform Resource Identifier). It also needs to provide dependable communication based on UDP protocol.</a:t>
            </a:r>
          </a:p>
          <a:p>
            <a:pPr>
              <a:lnSpc>
                <a:spcPct val="100000"/>
              </a:lnSpc>
            </a:pPr>
            <a:r>
              <a:rPr lang="en-US" altLang="zh-TW" sz="2000" dirty="0">
                <a:ea typeface="微軟正黑體" panose="020B0604030504040204" pitchFamily="34" charset="-120"/>
              </a:rPr>
              <a:t>  </a:t>
            </a:r>
          </a:p>
        </p:txBody>
      </p:sp>
      <p:pic>
        <p:nvPicPr>
          <p:cNvPr id="4" name="圖片 3">
            <a:extLst>
              <a:ext uri="{FF2B5EF4-FFF2-40B4-BE49-F238E27FC236}">
                <a16:creationId xmlns:a16="http://schemas.microsoft.com/office/drawing/2014/main" id="{0336CF5F-EB1A-4F60-B751-96FE0C5B51F6}"/>
              </a:ext>
            </a:extLst>
          </p:cNvPr>
          <p:cNvPicPr>
            <a:picLocks noChangeAspect="1"/>
          </p:cNvPicPr>
          <p:nvPr/>
        </p:nvPicPr>
        <p:blipFill>
          <a:blip r:embed="rId3"/>
          <a:stretch>
            <a:fillRect/>
          </a:stretch>
        </p:blipFill>
        <p:spPr>
          <a:xfrm>
            <a:off x="6319632" y="784631"/>
            <a:ext cx="5756088" cy="5587028"/>
          </a:xfrm>
          <a:prstGeom prst="rect">
            <a:avLst/>
          </a:prstGeom>
        </p:spPr>
      </p:pic>
    </p:spTree>
    <p:extLst>
      <p:ext uri="{BB962C8B-B14F-4D97-AF65-F5344CB8AC3E}">
        <p14:creationId xmlns:p14="http://schemas.microsoft.com/office/powerpoint/2010/main" val="3384407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簡介</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955329"/>
            <a:ext cx="11774311" cy="5837356"/>
          </a:xfrm>
        </p:spPr>
        <p:txBody>
          <a:bodyPr>
            <a:noAutofit/>
          </a:bodyPr>
          <a:lstStyle/>
          <a:p>
            <a:pPr>
              <a:lnSpc>
                <a:spcPct val="100000"/>
              </a:lnSpc>
            </a:pPr>
            <a:r>
              <a:rPr lang="en-US" altLang="zh-TW" sz="2400" dirty="0">
                <a:ea typeface="微軟正黑體" panose="020B0604030504040204" pitchFamily="34" charset="-120"/>
              </a:rPr>
              <a:t>Message Layer supports 4 types message: </a:t>
            </a:r>
            <a:r>
              <a:rPr lang="en-US" altLang="zh-TW" sz="2400" b="1" dirty="0">
                <a:solidFill>
                  <a:srgbClr val="0000FF"/>
                </a:solidFill>
                <a:ea typeface="微軟正黑體" panose="020B0604030504040204" pitchFamily="34" charset="-120"/>
              </a:rPr>
              <a:t>CON</a:t>
            </a:r>
            <a:r>
              <a:rPr lang="en-US" altLang="zh-TW" sz="2400" dirty="0">
                <a:ea typeface="微軟正黑體" panose="020B0604030504040204" pitchFamily="34" charset="-120"/>
              </a:rPr>
              <a:t> (confirmable), </a:t>
            </a:r>
            <a:r>
              <a:rPr lang="en-US" altLang="zh-TW" sz="2400" b="1" dirty="0">
                <a:solidFill>
                  <a:srgbClr val="0000FF"/>
                </a:solidFill>
                <a:ea typeface="微軟正黑體" panose="020B0604030504040204" pitchFamily="34" charset="-120"/>
              </a:rPr>
              <a:t>NON</a:t>
            </a:r>
            <a:r>
              <a:rPr lang="en-US" altLang="zh-TW" sz="2400" dirty="0">
                <a:ea typeface="微軟正黑體" panose="020B0604030504040204" pitchFamily="34" charset="-120"/>
              </a:rPr>
              <a:t> (non-confirmable), </a:t>
            </a:r>
            <a:r>
              <a:rPr lang="en-US" altLang="zh-TW" sz="2400" b="1" dirty="0">
                <a:solidFill>
                  <a:srgbClr val="0000FF"/>
                </a:solidFill>
                <a:ea typeface="微軟正黑體" panose="020B0604030504040204" pitchFamily="34" charset="-120"/>
              </a:rPr>
              <a:t>ACK</a:t>
            </a:r>
            <a:r>
              <a:rPr lang="en-US" altLang="zh-TW" sz="2400" dirty="0">
                <a:ea typeface="微軟正黑體" panose="020B0604030504040204" pitchFamily="34" charset="-120"/>
              </a:rPr>
              <a:t> (Acknowledgement), </a:t>
            </a:r>
            <a:r>
              <a:rPr lang="en-US" altLang="zh-TW" sz="2400" b="1" dirty="0">
                <a:solidFill>
                  <a:srgbClr val="0000FF"/>
                </a:solidFill>
                <a:ea typeface="微軟正黑體" panose="020B0604030504040204" pitchFamily="34" charset="-120"/>
              </a:rPr>
              <a:t>RST</a:t>
            </a:r>
            <a:r>
              <a:rPr lang="en-US" altLang="zh-TW" sz="2400" dirty="0">
                <a:ea typeface="微軟正黑體" panose="020B0604030504040204" pitchFamily="34" charset="-120"/>
              </a:rPr>
              <a:t> (Reset) </a:t>
            </a:r>
            <a:r>
              <a:rPr lang="zh-TW" altLang="en-US" sz="2400" dirty="0">
                <a:ea typeface="微軟正黑體" panose="020B0604030504040204" pitchFamily="34" charset="-120"/>
              </a:rPr>
              <a:t> </a:t>
            </a:r>
            <a:endParaRPr lang="en-US" altLang="zh-TW" sz="2400" dirty="0">
              <a:ea typeface="微軟正黑體" panose="020B0604030504040204" pitchFamily="34" charset="-120"/>
            </a:endParaRPr>
          </a:p>
          <a:p>
            <a:pPr>
              <a:lnSpc>
                <a:spcPct val="100000"/>
              </a:lnSpc>
            </a:pPr>
            <a:r>
              <a:rPr lang="en-US" altLang="zh-TW" sz="2400" dirty="0">
                <a:ea typeface="微軟正黑體" panose="020B0604030504040204" pitchFamily="34" charset="-120"/>
              </a:rPr>
              <a:t>Any bytes after the headers in the packet are considered the </a:t>
            </a:r>
            <a:r>
              <a:rPr lang="en-US" altLang="zh-TW" sz="2400" b="1" dirty="0">
                <a:solidFill>
                  <a:srgbClr val="0000FF"/>
                </a:solidFill>
                <a:ea typeface="微軟正黑體" panose="020B0604030504040204" pitchFamily="34" charset="-120"/>
              </a:rPr>
              <a:t>message</a:t>
            </a:r>
            <a:r>
              <a:rPr lang="en-US" altLang="zh-TW" sz="2400" dirty="0">
                <a:ea typeface="微軟正黑體" panose="020B0604030504040204" pitchFamily="34" charset="-120"/>
              </a:rPr>
              <a:t> body. The length of the message body is implied by the datagram length. The entire message must fit within a single datagram when bound to UDP. When used with </a:t>
            </a:r>
            <a:r>
              <a:rPr lang="en-US" altLang="zh-TW" sz="2400" dirty="0">
                <a:ea typeface="微軟正黑體" panose="020B0604030504040204" pitchFamily="34" charset="-120"/>
                <a:hlinkClick r:id="rId3"/>
              </a:rPr>
              <a:t>6LoWPAN</a:t>
            </a:r>
            <a:r>
              <a:rPr lang="en-US" altLang="zh-TW" sz="2400" u="sng" dirty="0">
                <a:ea typeface="微軟正黑體" panose="020B0604030504040204" pitchFamily="34" charset="-120"/>
              </a:rPr>
              <a:t>,</a:t>
            </a:r>
            <a:r>
              <a:rPr lang="en-US" altLang="zh-TW" sz="2400" dirty="0">
                <a:ea typeface="微軟正黑體" panose="020B0604030504040204" pitchFamily="34" charset="-120"/>
              </a:rPr>
              <a:t> as defined in </a:t>
            </a:r>
            <a:r>
              <a:rPr lang="en-US" altLang="zh-TW" sz="2400" dirty="0">
                <a:ea typeface="微軟正黑體" panose="020B0604030504040204" pitchFamily="34" charset="-120"/>
                <a:hlinkClick r:id="rId4"/>
              </a:rPr>
              <a:t>RFC 4944</a:t>
            </a:r>
            <a:r>
              <a:rPr lang="en-US" altLang="zh-TW" sz="2400" dirty="0">
                <a:ea typeface="微軟正黑體" panose="020B0604030504040204" pitchFamily="34" charset="-120"/>
              </a:rPr>
              <a:t>, messages SHOULD also fit into a single </a:t>
            </a:r>
            <a:r>
              <a:rPr lang="en-US" altLang="zh-TW" sz="2400" dirty="0">
                <a:ea typeface="微軟正黑體" panose="020B0604030504040204" pitchFamily="34" charset="-120"/>
                <a:hlinkClick r:id="rId5"/>
              </a:rPr>
              <a:t>IEEE 802.15.4</a:t>
            </a:r>
            <a:r>
              <a:rPr lang="en-US" altLang="zh-TW" sz="2400" dirty="0">
                <a:ea typeface="微軟正黑體" panose="020B0604030504040204" pitchFamily="34" charset="-120"/>
              </a:rPr>
              <a:t> frame to minimize fragmentation.</a:t>
            </a:r>
          </a:p>
          <a:p>
            <a:pPr>
              <a:lnSpc>
                <a:spcPct val="100000"/>
              </a:lnSpc>
            </a:pPr>
            <a:r>
              <a:rPr lang="en-US" altLang="zh-TW" sz="2400" b="1" dirty="0">
                <a:ea typeface="微軟正黑體" panose="020B0604030504040204" pitchFamily="34" charset="-120"/>
              </a:rPr>
              <a:t>CoAP</a:t>
            </a:r>
            <a:r>
              <a:rPr lang="en-US" altLang="zh-TW" sz="2400" dirty="0">
                <a:ea typeface="微軟正黑體" panose="020B0604030504040204" pitchFamily="34" charset="-120"/>
              </a:rPr>
              <a:t> is a bit like </a:t>
            </a:r>
            <a:r>
              <a:rPr lang="en-US" altLang="zh-TW" sz="2400" b="1" dirty="0">
                <a:ea typeface="微軟正黑體" panose="020B0604030504040204" pitchFamily="34" charset="-120"/>
              </a:rPr>
              <a:t>REST</a:t>
            </a:r>
            <a:r>
              <a:rPr lang="en-US" altLang="zh-TW" sz="2400" dirty="0">
                <a:ea typeface="微軟正黑體" panose="020B0604030504040204" pitchFamily="34" charset="-120"/>
              </a:rPr>
              <a:t> but pared down to be as light as </a:t>
            </a:r>
            <a:r>
              <a:rPr lang="en-US" altLang="zh-TW" sz="2400" b="1" dirty="0">
                <a:ea typeface="微軟正黑體" panose="020B0604030504040204" pitchFamily="34" charset="-120"/>
              </a:rPr>
              <a:t>MQTT</a:t>
            </a:r>
            <a:r>
              <a:rPr lang="en-US" altLang="zh-TW" sz="2400" dirty="0">
                <a:ea typeface="微軟正黑體" panose="020B0604030504040204" pitchFamily="34" charset="-120"/>
              </a:rPr>
              <a:t>.</a:t>
            </a:r>
          </a:p>
          <a:p>
            <a:pPr>
              <a:lnSpc>
                <a:spcPct val="100000"/>
              </a:lnSpc>
            </a:pPr>
            <a:r>
              <a:rPr lang="en-US" altLang="zh-TW" sz="2400" dirty="0">
                <a:ea typeface="微軟正黑體" panose="020B0604030504040204" pitchFamily="34" charset="-120"/>
              </a:rPr>
              <a:t>CoAP is not only </a:t>
            </a:r>
            <a:r>
              <a:rPr lang="en-US" altLang="zh-TW" sz="2400" b="1" dirty="0">
                <a:solidFill>
                  <a:srgbClr val="0000FF"/>
                </a:solidFill>
                <a:ea typeface="微軟正黑體" panose="020B0604030504040204" pitchFamily="34" charset="-120"/>
              </a:rPr>
              <a:t>stateless</a:t>
            </a:r>
            <a:r>
              <a:rPr lang="en-US" altLang="zh-TW" sz="2400" dirty="0">
                <a:ea typeface="微軟正黑體" panose="020B0604030504040204" pitchFamily="34" charset="-120"/>
              </a:rPr>
              <a:t> (per connection), it's </a:t>
            </a:r>
            <a:r>
              <a:rPr lang="en-US" altLang="zh-TW" sz="2400" b="1" dirty="0" err="1">
                <a:solidFill>
                  <a:srgbClr val="0000FF"/>
                </a:solidFill>
                <a:ea typeface="微軟正黑體" panose="020B0604030504040204" pitchFamily="34" charset="-120"/>
              </a:rPr>
              <a:t>sessionless</a:t>
            </a:r>
            <a:r>
              <a:rPr lang="en-US" altLang="zh-TW" sz="2400" dirty="0">
                <a:ea typeface="微軟正黑體" panose="020B0604030504040204" pitchFamily="34" charset="-120"/>
              </a:rPr>
              <a:t>: data is sent and requested at </a:t>
            </a:r>
            <a:r>
              <a:rPr lang="en-US" altLang="zh-TW" sz="2400" i="1" dirty="0">
                <a:ea typeface="微軟正黑體" panose="020B0604030504040204" pitchFamily="34" charset="-120"/>
              </a:rPr>
              <a:t>any</a:t>
            </a:r>
            <a:r>
              <a:rPr lang="en-US" altLang="zh-TW" sz="2400" dirty="0">
                <a:ea typeface="微軟正黑體" panose="020B0604030504040204" pitchFamily="34" charset="-120"/>
              </a:rPr>
              <a:t> time, somewhat like if you had MQTT but without a connection state. </a:t>
            </a:r>
          </a:p>
          <a:p>
            <a:pPr>
              <a:lnSpc>
                <a:spcPct val="100000"/>
              </a:lnSpc>
            </a:pPr>
            <a:r>
              <a:rPr lang="en-US" altLang="zh-TW" sz="2400" dirty="0">
                <a:ea typeface="微軟正黑體" panose="020B0604030504040204" pitchFamily="34" charset="-120"/>
              </a:rPr>
              <a:t>CoAP client can become an ‘</a:t>
            </a:r>
            <a:r>
              <a:rPr lang="en-US" altLang="zh-TW" sz="2400" b="1" dirty="0">
                <a:solidFill>
                  <a:srgbClr val="0000FF"/>
                </a:solidFill>
                <a:ea typeface="微軟正黑體" panose="020B0604030504040204" pitchFamily="34" charset="-120"/>
              </a:rPr>
              <a:t>observer</a:t>
            </a:r>
            <a:r>
              <a:rPr lang="en-US" altLang="zh-TW" sz="2400" dirty="0">
                <a:ea typeface="微軟正黑體" panose="020B0604030504040204" pitchFamily="34" charset="-120"/>
              </a:rPr>
              <a:t>’ to get frequent </a:t>
            </a:r>
            <a:r>
              <a:rPr lang="en-US" altLang="zh-TW" sz="2400" b="1" dirty="0">
                <a:solidFill>
                  <a:srgbClr val="0000FF"/>
                </a:solidFill>
                <a:ea typeface="微軟正黑體" panose="020B0604030504040204" pitchFamily="34" charset="-120"/>
              </a:rPr>
              <a:t>asynchronous</a:t>
            </a:r>
            <a:r>
              <a:rPr lang="en-US" altLang="zh-TW" sz="2400" dirty="0">
                <a:ea typeface="微軟正黑體" panose="020B0604030504040204" pitchFamily="34" charset="-120"/>
              </a:rPr>
              <a:t> updates to a topic of interest (that way it’s not polling like traditional REST)  </a:t>
            </a:r>
            <a:r>
              <a:rPr lang="zh-TW" altLang="en-US" sz="2400" dirty="0">
                <a:ea typeface="微軟正黑體" panose="020B0604030504040204" pitchFamily="34" charset="-120"/>
              </a:rPr>
              <a:t> </a:t>
            </a:r>
            <a:r>
              <a:rPr lang="en-US" altLang="zh-TW" sz="2400" dirty="0">
                <a:ea typeface="微軟正黑體" panose="020B0604030504040204" pitchFamily="34" charset="-120"/>
              </a:rPr>
              <a:t> </a:t>
            </a:r>
          </a:p>
          <a:p>
            <a:pPr>
              <a:lnSpc>
                <a:spcPct val="100000"/>
              </a:lnSpc>
            </a:pPr>
            <a:r>
              <a:rPr lang="en-US" altLang="zh-TW" sz="2400" i="1" dirty="0">
                <a:ea typeface="微軟正黑體" panose="020B0604030504040204" pitchFamily="34" charset="-120"/>
              </a:rPr>
              <a:t>About that stateless connectivity</a:t>
            </a:r>
            <a:r>
              <a:rPr lang="en-US" altLang="zh-TW" sz="2400" dirty="0">
                <a:ea typeface="微軟正黑體" panose="020B0604030504040204" pitchFamily="34" charset="-120"/>
              </a:rPr>
              <a:t> - on the Internet usually UDP is used. But that can be a problem with firewalls that often block individual ‘random’ packets and only permit outgoing TCP connections</a:t>
            </a:r>
          </a:p>
        </p:txBody>
      </p:sp>
    </p:spTree>
    <p:extLst>
      <p:ext uri="{BB962C8B-B14F-4D97-AF65-F5344CB8AC3E}">
        <p14:creationId xmlns:p14="http://schemas.microsoft.com/office/powerpoint/2010/main" val="2379029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簡介</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955329"/>
            <a:ext cx="11774311" cy="5704595"/>
          </a:xfrm>
        </p:spPr>
        <p:txBody>
          <a:bodyPr>
            <a:noAutofit/>
          </a:bodyPr>
          <a:lstStyle/>
          <a:p>
            <a:pPr>
              <a:lnSpc>
                <a:spcPct val="100000"/>
              </a:lnSpc>
            </a:pPr>
            <a:r>
              <a:rPr lang="en-US" altLang="zh-TW" dirty="0">
                <a:ea typeface="微軟正黑體" panose="020B0604030504040204" pitchFamily="34" charset="-120"/>
              </a:rPr>
              <a:t>There's a few other protocols that you might bump into on your IoT journey but we covered the big Three: </a:t>
            </a:r>
            <a:r>
              <a:rPr lang="en-US" altLang="zh-TW" b="1" dirty="0">
                <a:solidFill>
                  <a:srgbClr val="0000FF"/>
                </a:solidFill>
                <a:ea typeface="微軟正黑體" panose="020B0604030504040204" pitchFamily="34" charset="-120"/>
              </a:rPr>
              <a:t>HTTP/REST</a:t>
            </a:r>
            <a:r>
              <a:rPr lang="en-US" altLang="zh-TW" dirty="0">
                <a:ea typeface="微軟正黑體" panose="020B0604030504040204" pitchFamily="34" charset="-120"/>
              </a:rPr>
              <a:t>, </a:t>
            </a:r>
            <a:r>
              <a:rPr lang="en-US" altLang="zh-TW" b="1" dirty="0">
                <a:solidFill>
                  <a:srgbClr val="0000FF"/>
                </a:solidFill>
                <a:ea typeface="微軟正黑體" panose="020B0604030504040204" pitchFamily="34" charset="-120"/>
              </a:rPr>
              <a:t>MQTT</a:t>
            </a:r>
            <a:r>
              <a:rPr lang="en-US" altLang="zh-TW" dirty="0">
                <a:ea typeface="微軟正黑體" panose="020B0604030504040204" pitchFamily="34" charset="-120"/>
              </a:rPr>
              <a:t> and </a:t>
            </a:r>
            <a:r>
              <a:rPr lang="en-US" altLang="zh-TW" b="1" dirty="0">
                <a:solidFill>
                  <a:srgbClr val="0000FF"/>
                </a:solidFill>
                <a:ea typeface="微軟正黑體" panose="020B0604030504040204" pitchFamily="34" charset="-120"/>
              </a:rPr>
              <a:t>CoAP</a:t>
            </a:r>
            <a:r>
              <a:rPr lang="en-US" altLang="zh-TW" dirty="0">
                <a:ea typeface="微軟正黑體" panose="020B0604030504040204" pitchFamily="34" charset="-120"/>
              </a:rPr>
              <a:t>.</a:t>
            </a:r>
          </a:p>
          <a:p>
            <a:pPr marL="558800" lvl="1" indent="-342900">
              <a:buFont typeface="Wingdings" panose="05000000000000000000" pitchFamily="2" charset="2"/>
              <a:buChar char="Ø"/>
            </a:pPr>
            <a:r>
              <a:rPr lang="en-US" altLang="zh-TW" dirty="0">
                <a:ea typeface="微軟正黑體" panose="020B0604030504040204" pitchFamily="34" charset="-120"/>
              </a:rPr>
              <a:t>In particular, you'll likely be using </a:t>
            </a:r>
            <a:r>
              <a:rPr lang="en-US" altLang="zh-TW" b="1" dirty="0">
                <a:ea typeface="微軟正黑體" panose="020B0604030504040204" pitchFamily="34" charset="-120"/>
              </a:rPr>
              <a:t>REST </a:t>
            </a:r>
            <a:r>
              <a:rPr lang="en-US" altLang="zh-TW" dirty="0">
                <a:ea typeface="微軟正黑體" panose="020B0604030504040204" pitchFamily="34" charset="-120"/>
              </a:rPr>
              <a:t>whenever you have a transport that has </a:t>
            </a:r>
            <a:r>
              <a:rPr lang="en-US" altLang="zh-TW" b="1" dirty="0">
                <a:solidFill>
                  <a:srgbClr val="FF0000"/>
                </a:solidFill>
                <a:ea typeface="微軟正黑體" panose="020B0604030504040204" pitchFamily="34" charset="-120"/>
              </a:rPr>
              <a:t>high bandwidth and speed</a:t>
            </a:r>
            <a:r>
              <a:rPr lang="en-US" altLang="zh-TW" dirty="0">
                <a:solidFill>
                  <a:srgbClr val="FF0000"/>
                </a:solidFill>
                <a:ea typeface="微軟正黑體" panose="020B0604030504040204" pitchFamily="34" charset="-120"/>
              </a:rPr>
              <a:t> </a:t>
            </a:r>
            <a:r>
              <a:rPr lang="en-US" altLang="zh-TW" dirty="0">
                <a:ea typeface="微軟正黑體" panose="020B0604030504040204" pitchFamily="34" charset="-120"/>
              </a:rPr>
              <a:t>- like </a:t>
            </a:r>
            <a:r>
              <a:rPr lang="en-US" altLang="zh-TW" b="1" dirty="0">
                <a:solidFill>
                  <a:srgbClr val="0000FF"/>
                </a:solidFill>
                <a:ea typeface="微軟正黑體" panose="020B0604030504040204" pitchFamily="34" charset="-120"/>
              </a:rPr>
              <a:t>Ethernet</a:t>
            </a:r>
            <a:r>
              <a:rPr lang="en-US" altLang="zh-TW" dirty="0">
                <a:ea typeface="微軟正黑體" panose="020B0604030504040204" pitchFamily="34" charset="-120"/>
              </a:rPr>
              <a:t>, when your transport is Internet-connected and talking to online services.</a:t>
            </a:r>
          </a:p>
          <a:p>
            <a:pPr marL="558800" lvl="1" indent="-342900">
              <a:buFont typeface="Wingdings" panose="05000000000000000000" pitchFamily="2" charset="2"/>
              <a:buChar char="Ø"/>
            </a:pPr>
            <a:r>
              <a:rPr lang="en-US" altLang="zh-TW" b="1" dirty="0">
                <a:ea typeface="微軟正黑體" panose="020B0604030504040204" pitchFamily="34" charset="-120"/>
              </a:rPr>
              <a:t>MQTT</a:t>
            </a:r>
            <a:r>
              <a:rPr lang="en-US" altLang="zh-TW" dirty="0">
                <a:ea typeface="微軟正黑體" panose="020B0604030504040204" pitchFamily="34" charset="-120"/>
              </a:rPr>
              <a:t> is most often used when your transport has </a:t>
            </a:r>
            <a:r>
              <a:rPr lang="en-US" altLang="zh-TW" b="1" dirty="0">
                <a:ea typeface="微軟正黑體" panose="020B0604030504040204" pitchFamily="34" charset="-120"/>
              </a:rPr>
              <a:t>battery, bandwidth or packet size restrictions</a:t>
            </a:r>
            <a:r>
              <a:rPr lang="en-US" altLang="zh-TW" dirty="0">
                <a:ea typeface="微軟正黑體" panose="020B0604030504040204" pitchFamily="34" charset="-120"/>
              </a:rPr>
              <a:t>, like </a:t>
            </a:r>
            <a:r>
              <a:rPr lang="en-US" altLang="zh-TW" b="1" dirty="0" err="1">
                <a:solidFill>
                  <a:srgbClr val="0000FF"/>
                </a:solidFill>
                <a:ea typeface="微軟正黑體" panose="020B0604030504040204" pitchFamily="34" charset="-120"/>
              </a:rPr>
              <a:t>WiFi</a:t>
            </a:r>
            <a:r>
              <a:rPr lang="en-US" altLang="zh-TW" dirty="0">
                <a:ea typeface="微軟正黑體" panose="020B0604030504040204" pitchFamily="34" charset="-120"/>
              </a:rPr>
              <a:t> or </a:t>
            </a:r>
            <a:r>
              <a:rPr lang="en-US" altLang="zh-TW" b="1" dirty="0">
                <a:solidFill>
                  <a:srgbClr val="0000FF"/>
                </a:solidFill>
                <a:ea typeface="微軟正黑體" panose="020B0604030504040204" pitchFamily="34" charset="-120"/>
              </a:rPr>
              <a:t>Cellular</a:t>
            </a:r>
            <a:r>
              <a:rPr lang="en-US" altLang="zh-TW" dirty="0">
                <a:ea typeface="微軟正黑體" panose="020B0604030504040204" pitchFamily="34" charset="-120"/>
              </a:rPr>
              <a:t>.</a:t>
            </a:r>
          </a:p>
          <a:p>
            <a:pPr marL="558800" lvl="1" indent="-342900">
              <a:buFont typeface="Wingdings" panose="05000000000000000000" pitchFamily="2" charset="2"/>
              <a:buChar char="Ø"/>
            </a:pPr>
            <a:r>
              <a:rPr lang="en-US" altLang="zh-TW" dirty="0">
                <a:ea typeface="微軟正黑體" panose="020B0604030504040204" pitchFamily="34" charset="-120"/>
              </a:rPr>
              <a:t>Finally, </a:t>
            </a:r>
            <a:r>
              <a:rPr lang="en-US" altLang="zh-TW" b="1" dirty="0">
                <a:ea typeface="微軟正黑體" panose="020B0604030504040204" pitchFamily="34" charset="-120"/>
              </a:rPr>
              <a:t>CoAP</a:t>
            </a:r>
            <a:r>
              <a:rPr lang="en-US" altLang="zh-TW" dirty="0">
                <a:ea typeface="微軟正黑體" panose="020B0604030504040204" pitchFamily="34" charset="-120"/>
              </a:rPr>
              <a:t> is there when you have </a:t>
            </a:r>
            <a:r>
              <a:rPr lang="en-US" altLang="zh-TW" b="1" dirty="0">
                <a:ea typeface="微軟正黑體" panose="020B0604030504040204" pitchFamily="34" charset="-120"/>
              </a:rPr>
              <a:t>very-low bandwidth stateless connections</a:t>
            </a:r>
            <a:r>
              <a:rPr lang="en-US" altLang="zh-TW" dirty="0">
                <a:ea typeface="微軟正黑體" panose="020B0604030504040204" pitchFamily="34" charset="-120"/>
              </a:rPr>
              <a:t> like </a:t>
            </a:r>
            <a:r>
              <a:rPr lang="en-US" altLang="zh-TW" b="1" dirty="0" err="1">
                <a:solidFill>
                  <a:srgbClr val="0000FF"/>
                </a:solidFill>
                <a:ea typeface="微軟正黑體" panose="020B0604030504040204" pitchFamily="34" charset="-120"/>
              </a:rPr>
              <a:t>LoRa</a:t>
            </a:r>
            <a:r>
              <a:rPr lang="en-US" altLang="zh-TW" dirty="0">
                <a:ea typeface="微軟正黑體" panose="020B0604030504040204" pitchFamily="34" charset="-120"/>
              </a:rPr>
              <a:t>, </a:t>
            </a:r>
            <a:r>
              <a:rPr lang="en-US" altLang="zh-TW" b="1" dirty="0">
                <a:solidFill>
                  <a:srgbClr val="0000FF"/>
                </a:solidFill>
                <a:ea typeface="微軟正黑體" panose="020B0604030504040204" pitchFamily="34" charset="-120"/>
              </a:rPr>
              <a:t>ZigBee</a:t>
            </a:r>
            <a:r>
              <a:rPr lang="en-US" altLang="zh-TW" dirty="0">
                <a:ea typeface="微軟正黑體" panose="020B0604030504040204" pitchFamily="34" charset="-120"/>
              </a:rPr>
              <a:t> or </a:t>
            </a:r>
            <a:r>
              <a:rPr lang="en-US" altLang="zh-TW" b="1" dirty="0">
                <a:solidFill>
                  <a:srgbClr val="0000FF"/>
                </a:solidFill>
                <a:ea typeface="微軟正黑體" panose="020B0604030504040204" pitchFamily="34" charset="-120"/>
              </a:rPr>
              <a:t>Bluetooth</a:t>
            </a:r>
            <a:r>
              <a:rPr lang="en-US" altLang="zh-TW" dirty="0">
                <a:ea typeface="微軟正黑體" panose="020B0604030504040204" pitchFamily="34" charset="-120"/>
              </a:rPr>
              <a:t>.</a:t>
            </a:r>
          </a:p>
          <a:p>
            <a:pPr>
              <a:lnSpc>
                <a:spcPct val="100000"/>
              </a:lnSpc>
            </a:pPr>
            <a:r>
              <a:rPr lang="en-US" altLang="zh-TW" sz="2400" dirty="0">
                <a:ea typeface="微軟正黑體" panose="020B0604030504040204" pitchFamily="34" charset="-120"/>
              </a:rPr>
              <a:t> </a:t>
            </a:r>
          </a:p>
          <a:p>
            <a:pPr>
              <a:lnSpc>
                <a:spcPct val="100000"/>
              </a:lnSpc>
            </a:pP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2531763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協議的特點</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a:lnSpc>
                <a:spcPct val="100000"/>
              </a:lnSpc>
            </a:pPr>
            <a:r>
              <a:rPr lang="zh-TW" altLang="en-US" sz="2400" dirty="0">
                <a:ea typeface="微軟正黑體" panose="020B0604030504040204" pitchFamily="34" charset="-120"/>
              </a:rPr>
              <a:t>基於</a:t>
            </a:r>
            <a:r>
              <a:rPr lang="en-US" altLang="zh-TW" sz="2400" dirty="0">
                <a:ea typeface="微軟正黑體" panose="020B0604030504040204" pitchFamily="34" charset="-120"/>
              </a:rPr>
              <a:t>REST</a:t>
            </a:r>
            <a:r>
              <a:rPr lang="zh-TW" altLang="en-US" sz="2400" dirty="0">
                <a:ea typeface="微軟正黑體" panose="020B0604030504040204" pitchFamily="34" charset="-120"/>
              </a:rPr>
              <a:t>構架，而</a:t>
            </a:r>
            <a:r>
              <a:rPr lang="en-US" altLang="zh-TW" sz="2400" dirty="0">
                <a:ea typeface="微軟正黑體" panose="020B0604030504040204" pitchFamily="34" charset="-120"/>
              </a:rPr>
              <a:t>REST</a:t>
            </a:r>
            <a:r>
              <a:rPr lang="zh-TW" altLang="en-US" sz="2400" dirty="0">
                <a:ea typeface="微軟正黑體" panose="020B0604030504040204" pitchFamily="34" charset="-120"/>
              </a:rPr>
              <a:t>正是網際網路資源訪問協議的一般性設計風格</a:t>
            </a:r>
            <a:endParaRPr lang="en-US" altLang="zh-TW" sz="2400" dirty="0">
              <a:ea typeface="微軟正黑體" panose="020B0604030504040204" pitchFamily="34" charset="-120"/>
            </a:endParaRPr>
          </a:p>
          <a:p>
            <a:pPr>
              <a:lnSpc>
                <a:spcPct val="100000"/>
              </a:lnSpc>
            </a:pPr>
            <a:r>
              <a:rPr lang="zh-TW" altLang="en-US" sz="2400" dirty="0">
                <a:ea typeface="微軟正黑體" panose="020B0604030504040204" pitchFamily="34" charset="-120"/>
              </a:rPr>
              <a:t>基於輕量級的</a:t>
            </a:r>
            <a:r>
              <a:rPr lang="en-US" altLang="zh-TW" sz="2400" dirty="0">
                <a:ea typeface="微軟正黑體" panose="020B0604030504040204" pitchFamily="34" charset="-120"/>
              </a:rPr>
              <a:t>UDP</a:t>
            </a:r>
            <a:r>
              <a:rPr lang="zh-TW" altLang="en-US" sz="2400" dirty="0">
                <a:ea typeface="微軟正黑體" panose="020B0604030504040204" pitchFamily="34" charset="-120"/>
              </a:rPr>
              <a:t>協議</a:t>
            </a:r>
            <a:endParaRPr lang="en-US" altLang="zh-TW" sz="2400" dirty="0">
              <a:ea typeface="微軟正黑體" panose="020B0604030504040204" pitchFamily="34" charset="-120"/>
            </a:endParaRPr>
          </a:p>
          <a:p>
            <a:pPr>
              <a:lnSpc>
                <a:spcPct val="100000"/>
              </a:lnSpc>
            </a:pPr>
            <a:r>
              <a:rPr lang="zh-TW" altLang="en-US" sz="2400" dirty="0">
                <a:ea typeface="微軟正黑體" panose="020B0604030504040204" pitchFamily="34" charset="-120"/>
              </a:rPr>
              <a:t>可以使用</a:t>
            </a:r>
            <a:r>
              <a:rPr lang="en-US" altLang="zh-TW" sz="2400" dirty="0">
                <a:ea typeface="微軟正黑體" panose="020B0604030504040204" pitchFamily="34" charset="-120"/>
              </a:rPr>
              <a:t>DTLS</a:t>
            </a:r>
            <a:r>
              <a:rPr lang="zh-TW" altLang="en-US" sz="2400" dirty="0">
                <a:ea typeface="微軟正黑體" panose="020B0604030504040204" pitchFamily="34" charset="-120"/>
              </a:rPr>
              <a:t>作為安全加密層</a:t>
            </a:r>
            <a:endParaRPr lang="en-US" altLang="zh-TW" sz="2400" dirty="0">
              <a:ea typeface="微軟正黑體" panose="020B0604030504040204" pitchFamily="34" charset="-120"/>
            </a:endParaRPr>
          </a:p>
          <a:p>
            <a:pPr>
              <a:lnSpc>
                <a:spcPct val="100000"/>
              </a:lnSpc>
            </a:pPr>
            <a:r>
              <a:rPr lang="zh-TW" altLang="en-US" sz="2400" dirty="0">
                <a:ea typeface="微軟正黑體" panose="020B0604030504040204" pitchFamily="34" charset="-120"/>
              </a:rPr>
              <a:t>資源消耗低，所需</a:t>
            </a:r>
            <a:r>
              <a:rPr lang="en-US" altLang="zh-TW" sz="2400" dirty="0">
                <a:ea typeface="微軟正黑體" panose="020B0604030504040204" pitchFamily="34" charset="-120"/>
              </a:rPr>
              <a:t>RAM</a:t>
            </a:r>
            <a:r>
              <a:rPr lang="zh-TW" altLang="en-US" sz="2400" dirty="0">
                <a:ea typeface="微軟正黑體" panose="020B0604030504040204" pitchFamily="34" charset="-120"/>
              </a:rPr>
              <a:t>和</a:t>
            </a:r>
            <a:r>
              <a:rPr lang="en-US" altLang="zh-TW" sz="2400" dirty="0">
                <a:ea typeface="微軟正黑體" panose="020B0604030504040204" pitchFamily="34" charset="-120"/>
              </a:rPr>
              <a:t>ROM</a:t>
            </a:r>
            <a:r>
              <a:rPr lang="zh-TW" altLang="en-US" sz="2400" dirty="0">
                <a:ea typeface="微軟正黑體" panose="020B0604030504040204" pitchFamily="34" charset="-120"/>
              </a:rPr>
              <a:t>資源均小於</a:t>
            </a:r>
            <a:r>
              <a:rPr lang="en-US" altLang="zh-TW" sz="2400" dirty="0">
                <a:ea typeface="微軟正黑體" panose="020B0604030504040204" pitchFamily="34" charset="-120"/>
              </a:rPr>
              <a:t>10KB</a:t>
            </a:r>
          </a:p>
          <a:p>
            <a:pPr>
              <a:lnSpc>
                <a:spcPct val="100000"/>
              </a:lnSpc>
            </a:pPr>
            <a:r>
              <a:rPr lang="zh-TW" altLang="en-US" sz="2400" dirty="0">
                <a:ea typeface="微軟正黑體" panose="020B0604030504040204" pitchFamily="34" charset="-120"/>
              </a:rPr>
              <a:t>支持</a:t>
            </a:r>
            <a:r>
              <a:rPr lang="zh-TW" altLang="en-US" sz="2400" b="1" dirty="0">
                <a:solidFill>
                  <a:srgbClr val="0000FF"/>
                </a:solidFill>
                <a:ea typeface="微軟正黑體" panose="020B0604030504040204" pitchFamily="34" charset="-120"/>
              </a:rPr>
              <a:t>觀察模式</a:t>
            </a:r>
            <a:r>
              <a:rPr lang="zh-TW" altLang="en-US" sz="2400" dirty="0">
                <a:ea typeface="微軟正黑體" panose="020B0604030504040204" pitchFamily="34" charset="-120"/>
              </a:rPr>
              <a:t>。物聯網場景中，</a:t>
            </a:r>
            <a:r>
              <a:rPr lang="en-US" altLang="zh-TW" sz="2400" dirty="0">
                <a:ea typeface="微軟正黑體" panose="020B0604030504040204" pitchFamily="34" charset="-120"/>
              </a:rPr>
              <a:t>CoAP</a:t>
            </a:r>
            <a:r>
              <a:rPr lang="zh-TW" altLang="en-US" sz="2400" dirty="0">
                <a:ea typeface="微軟正黑體" panose="020B0604030504040204" pitchFamily="34" charset="-120"/>
              </a:rPr>
              <a:t>客戶端有時並不需要不停的查詢</a:t>
            </a:r>
            <a:r>
              <a:rPr lang="en-US" altLang="zh-TW" sz="2400" dirty="0">
                <a:ea typeface="微軟正黑體" panose="020B0604030504040204" pitchFamily="34" charset="-120"/>
              </a:rPr>
              <a:t>CoAP</a:t>
            </a:r>
            <a:r>
              <a:rPr lang="zh-TW" altLang="en-US" sz="2400" dirty="0">
                <a:ea typeface="微軟正黑體" panose="020B0604030504040204" pitchFamily="34" charset="-120"/>
              </a:rPr>
              <a:t>伺服器端的數據變化情況</a:t>
            </a:r>
            <a:r>
              <a:rPr lang="en-US" altLang="zh-TW" sz="2400" dirty="0">
                <a:ea typeface="微軟正黑體" panose="020B0604030504040204" pitchFamily="34" charset="-120"/>
              </a:rPr>
              <a:t>(</a:t>
            </a:r>
            <a:r>
              <a:rPr lang="zh-TW" altLang="en-US" sz="2400" dirty="0">
                <a:ea typeface="微軟正黑體" panose="020B0604030504040204" pitchFamily="34" charset="-120"/>
              </a:rPr>
              <a:t>比如需要去監控某個溫度或濕度傳感器</a:t>
            </a:r>
            <a:r>
              <a:rPr lang="en-US" altLang="zh-TW" sz="2400" dirty="0">
                <a:ea typeface="微軟正黑體" panose="020B0604030504040204" pitchFamily="34" charset="-120"/>
              </a:rPr>
              <a:t>))</a:t>
            </a:r>
            <a:r>
              <a:rPr lang="zh-TW" altLang="en-US" sz="2400" dirty="0">
                <a:ea typeface="微軟正黑體" panose="020B0604030504040204" pitchFamily="34" charset="-120"/>
              </a:rPr>
              <a:t>。此時</a:t>
            </a:r>
            <a:r>
              <a:rPr lang="en-US" altLang="zh-TW" sz="2400" dirty="0">
                <a:ea typeface="微軟正黑體" panose="020B0604030504040204" pitchFamily="34" charset="-120"/>
              </a:rPr>
              <a:t>CoAP</a:t>
            </a:r>
            <a:r>
              <a:rPr lang="zh-TW" altLang="en-US" sz="2400" dirty="0">
                <a:ea typeface="微軟正黑體" panose="020B0604030504040204" pitchFamily="34" charset="-120"/>
              </a:rPr>
              <a:t>客戶端可以發送一個</a:t>
            </a:r>
            <a:r>
              <a:rPr lang="zh-TW" altLang="en-US" sz="2400" b="1" dirty="0">
                <a:solidFill>
                  <a:srgbClr val="0000FF"/>
                </a:solidFill>
                <a:ea typeface="微軟正黑體" panose="020B0604030504040204" pitchFamily="34" charset="-120"/>
              </a:rPr>
              <a:t>觀察請求</a:t>
            </a:r>
            <a:r>
              <a:rPr lang="zh-TW" altLang="en-US" sz="2400" dirty="0">
                <a:ea typeface="微軟正黑體" panose="020B0604030504040204" pitchFamily="34" charset="-120"/>
              </a:rPr>
              <a:t>到伺服器端，從該時間點開始計算，伺服器便會記住客戶端的連接信息，一旦溫度發生變化，伺服器將會把新結果發送給客戶端。如果客戶端不再希望獲得溫度檢測結果，那麼客戶端將會發送一個</a:t>
            </a:r>
            <a:r>
              <a:rPr lang="en-US" altLang="zh-TW" sz="2400" b="1" dirty="0">
                <a:solidFill>
                  <a:srgbClr val="0000FF"/>
                </a:solidFill>
                <a:ea typeface="微軟正黑體" panose="020B0604030504040204" pitchFamily="34" charset="-120"/>
              </a:rPr>
              <a:t>RST</a:t>
            </a:r>
            <a:r>
              <a:rPr lang="zh-TW" altLang="en-US" sz="2400" b="1" dirty="0">
                <a:solidFill>
                  <a:srgbClr val="0000FF"/>
                </a:solidFill>
                <a:ea typeface="微軟正黑體" panose="020B0604030504040204" pitchFamily="34" charset="-120"/>
              </a:rPr>
              <a:t>復位</a:t>
            </a:r>
            <a:r>
              <a:rPr lang="zh-TW" altLang="en-US" sz="2400" dirty="0">
                <a:ea typeface="微軟正黑體" panose="020B0604030504040204" pitchFamily="34" charset="-120"/>
              </a:rPr>
              <a:t>請求，此時伺服器便會清除與客戶端的連接信息。</a:t>
            </a:r>
            <a:endParaRPr lang="en-US" altLang="zh-TW" sz="2400" dirty="0">
              <a:ea typeface="微軟正黑體" panose="020B0604030504040204" pitchFamily="34" charset="-120"/>
            </a:endParaRPr>
          </a:p>
          <a:p>
            <a:pPr>
              <a:lnSpc>
                <a:spcPct val="100000"/>
              </a:lnSpc>
            </a:pPr>
            <a:r>
              <a:rPr lang="en-US" altLang="zh-TW" sz="2400" dirty="0">
                <a:ea typeface="微軟正黑體" panose="020B0604030504040204" pitchFamily="34" charset="-120"/>
              </a:rPr>
              <a:t>CoAP</a:t>
            </a:r>
            <a:r>
              <a:rPr lang="zh-TW" altLang="en-US" sz="2400" dirty="0">
                <a:ea typeface="微軟正黑體" panose="020B0604030504040204" pitchFamily="34" charset="-120"/>
              </a:rPr>
              <a:t>協定目前最重要的有二個規範</a:t>
            </a:r>
            <a:r>
              <a:rPr lang="en-US" altLang="zh-TW" sz="2400" dirty="0">
                <a:ea typeface="微軟正黑體" panose="020B0604030504040204" pitchFamily="34" charset="-120"/>
              </a:rPr>
              <a:t>: </a:t>
            </a:r>
            <a:r>
              <a:rPr lang="en-US" altLang="zh-TW" sz="2400" b="1" dirty="0" err="1">
                <a:solidFill>
                  <a:srgbClr val="FF0000"/>
                </a:solidFill>
                <a:ea typeface="微軟正黑體" panose="020B0604030504040204" pitchFamily="34" charset="-120"/>
              </a:rPr>
              <a:t>CoRE</a:t>
            </a:r>
            <a:r>
              <a:rPr lang="zh-TW" altLang="en-US" sz="2400" dirty="0">
                <a:ea typeface="微軟正黑體" panose="020B0604030504040204" pitchFamily="34" charset="-120"/>
              </a:rPr>
              <a:t>規範與</a:t>
            </a:r>
            <a:r>
              <a:rPr lang="en-US" altLang="zh-TW" sz="2400" b="1" dirty="0">
                <a:solidFill>
                  <a:srgbClr val="FF0000"/>
                </a:solidFill>
                <a:ea typeface="微軟正黑體" panose="020B0604030504040204" pitchFamily="34" charset="-120"/>
              </a:rPr>
              <a:t>Observe</a:t>
            </a:r>
            <a:r>
              <a:rPr lang="zh-TW" altLang="en-US" sz="2400" dirty="0">
                <a:ea typeface="微軟正黑體" panose="020B0604030504040204" pitchFamily="34" charset="-120"/>
              </a:rPr>
              <a:t>規範</a:t>
            </a: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455561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request method</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rmAutofit/>
          </a:bodyPr>
          <a:lstStyle/>
          <a:p>
            <a:pPr marL="0" indent="0" fontAlgn="base">
              <a:buNone/>
            </a:pPr>
            <a:r>
              <a:rPr lang="en-US" altLang="zh-TW" dirty="0">
                <a:ea typeface="微軟正黑體" panose="020B0604030504040204" pitchFamily="34" charset="-120"/>
              </a:rPr>
              <a:t>CoAP</a:t>
            </a:r>
            <a:r>
              <a:rPr lang="zh-TW" altLang="en-US" dirty="0">
                <a:ea typeface="微軟正黑體" panose="020B0604030504040204" pitchFamily="34" charset="-120"/>
              </a:rPr>
              <a:t>請求方法包括：</a:t>
            </a:r>
            <a:r>
              <a:rPr lang="en-US" altLang="zh-TW" dirty="0">
                <a:ea typeface="微軟正黑體" panose="020B0604030504040204" pitchFamily="34" charset="-120"/>
              </a:rPr>
              <a:t>GET</a:t>
            </a:r>
            <a:r>
              <a:rPr lang="zh-TW" altLang="en-US" dirty="0">
                <a:ea typeface="微軟正黑體" panose="020B0604030504040204" pitchFamily="34" charset="-120"/>
              </a:rPr>
              <a:t>、</a:t>
            </a:r>
            <a:r>
              <a:rPr lang="en-US" altLang="zh-TW" dirty="0">
                <a:ea typeface="微軟正黑體" panose="020B0604030504040204" pitchFamily="34" charset="-120"/>
              </a:rPr>
              <a:t>POST</a:t>
            </a:r>
            <a:r>
              <a:rPr lang="zh-TW" altLang="en-US" dirty="0">
                <a:ea typeface="微軟正黑體" panose="020B0604030504040204" pitchFamily="34" charset="-120"/>
              </a:rPr>
              <a:t>、</a:t>
            </a:r>
            <a:r>
              <a:rPr lang="en-US" altLang="zh-TW" dirty="0">
                <a:ea typeface="微軟正黑體" panose="020B0604030504040204" pitchFamily="34" charset="-120"/>
              </a:rPr>
              <a:t>PUT</a:t>
            </a:r>
            <a:r>
              <a:rPr lang="zh-TW" altLang="en-US" dirty="0">
                <a:ea typeface="微軟正黑體" panose="020B0604030504040204" pitchFamily="34" charset="-120"/>
              </a:rPr>
              <a:t>、</a:t>
            </a:r>
            <a:r>
              <a:rPr lang="en-US" altLang="zh-TW" dirty="0">
                <a:ea typeface="微軟正黑體" panose="020B0604030504040204" pitchFamily="34" charset="-120"/>
              </a:rPr>
              <a:t>DELETE</a:t>
            </a:r>
            <a:r>
              <a:rPr lang="zh-TW" altLang="en-US" dirty="0">
                <a:ea typeface="微軟正黑體" panose="020B0604030504040204" pitchFamily="34" charset="-120"/>
              </a:rPr>
              <a:t>，和</a:t>
            </a:r>
            <a:r>
              <a:rPr lang="en-US" altLang="zh-TW" dirty="0">
                <a:ea typeface="微軟正黑體" panose="020B0604030504040204" pitchFamily="34" charset="-120"/>
              </a:rPr>
              <a:t>HTTP</a:t>
            </a:r>
            <a:r>
              <a:rPr lang="zh-TW" altLang="en-US" dirty="0">
                <a:ea typeface="微軟正黑體" panose="020B0604030504040204" pitchFamily="34" charset="-120"/>
              </a:rPr>
              <a:t>協議非常相似：</a:t>
            </a:r>
          </a:p>
          <a:p>
            <a:pPr fontAlgn="base"/>
            <a:r>
              <a:rPr lang="en-US" altLang="zh-TW" sz="2400" dirty="0">
                <a:ea typeface="微軟正黑體" panose="020B0604030504040204" pitchFamily="34" charset="-120"/>
              </a:rPr>
              <a:t>【0.01】GET</a:t>
            </a:r>
            <a:r>
              <a:rPr lang="zh-TW" altLang="en-US" sz="2400" dirty="0">
                <a:ea typeface="微軟正黑體" panose="020B0604030504040204" pitchFamily="34" charset="-120"/>
              </a:rPr>
              <a:t>：獲得某資源</a:t>
            </a:r>
          </a:p>
          <a:p>
            <a:pPr fontAlgn="base"/>
            <a:r>
              <a:rPr lang="en-US" altLang="zh-TW" sz="2400" dirty="0">
                <a:ea typeface="微軟正黑體" panose="020B0604030504040204" pitchFamily="34" charset="-120"/>
              </a:rPr>
              <a:t>【0.02】POST</a:t>
            </a:r>
            <a:r>
              <a:rPr lang="zh-TW" altLang="en-US" sz="2400" dirty="0">
                <a:ea typeface="微軟正黑體" panose="020B0604030504040204" pitchFamily="34" charset="-120"/>
              </a:rPr>
              <a:t>：創建某資源</a:t>
            </a:r>
          </a:p>
          <a:p>
            <a:pPr fontAlgn="base"/>
            <a:r>
              <a:rPr lang="en-US" altLang="zh-TW" sz="2400" dirty="0">
                <a:ea typeface="微軟正黑體" panose="020B0604030504040204" pitchFamily="34" charset="-120"/>
              </a:rPr>
              <a:t>【0.03】PUT</a:t>
            </a:r>
            <a:r>
              <a:rPr lang="zh-TW" altLang="en-US" sz="2400" dirty="0">
                <a:ea typeface="微軟正黑體" panose="020B0604030504040204" pitchFamily="34" charset="-120"/>
              </a:rPr>
              <a:t>：更新某資源</a:t>
            </a:r>
          </a:p>
          <a:p>
            <a:pPr fontAlgn="base"/>
            <a:r>
              <a:rPr lang="en-US" altLang="zh-TW" sz="2400" dirty="0">
                <a:ea typeface="微軟正黑體" panose="020B0604030504040204" pitchFamily="34" charset="-120"/>
              </a:rPr>
              <a:t>【0.04】DELETE</a:t>
            </a:r>
            <a:r>
              <a:rPr lang="zh-TW" altLang="en-US" sz="2400" dirty="0">
                <a:ea typeface="微軟正黑體" panose="020B0604030504040204" pitchFamily="34" charset="-120"/>
              </a:rPr>
              <a:t>：刪除某資源</a:t>
            </a:r>
          </a:p>
          <a:p>
            <a:r>
              <a:rPr lang="zh-TW" altLang="en-US" sz="2400" dirty="0">
                <a:ea typeface="微軟正黑體" panose="020B0604030504040204" pitchFamily="34" charset="-120"/>
              </a:rPr>
              <a:t> </a:t>
            </a:r>
            <a:endParaRPr lang="en-US" altLang="zh-TW" sz="2400" dirty="0">
              <a:ea typeface="微軟正黑體" panose="020B0604030504040204" pitchFamily="34" charset="-120"/>
            </a:endParaRPr>
          </a:p>
        </p:txBody>
      </p:sp>
      <p:grpSp>
        <p:nvGrpSpPr>
          <p:cNvPr id="6" name="群組 5">
            <a:extLst>
              <a:ext uri="{FF2B5EF4-FFF2-40B4-BE49-F238E27FC236}">
                <a16:creationId xmlns:a16="http://schemas.microsoft.com/office/drawing/2014/main" id="{720F3FF7-D82F-4630-87F5-5F29C61ED83E}"/>
              </a:ext>
            </a:extLst>
          </p:cNvPr>
          <p:cNvGrpSpPr/>
          <p:nvPr/>
        </p:nvGrpSpPr>
        <p:grpSpPr>
          <a:xfrm>
            <a:off x="8624595" y="1750955"/>
            <a:ext cx="2895455" cy="4754605"/>
            <a:chOff x="8624595" y="1750955"/>
            <a:chExt cx="2895455" cy="4754605"/>
          </a:xfrm>
        </p:grpSpPr>
        <p:pic>
          <p:nvPicPr>
            <p:cNvPr id="4" name="圖片 3">
              <a:extLst>
                <a:ext uri="{FF2B5EF4-FFF2-40B4-BE49-F238E27FC236}">
                  <a16:creationId xmlns:a16="http://schemas.microsoft.com/office/drawing/2014/main" id="{E9CFB00B-F345-4E95-91AB-0D59F97D566B}"/>
                </a:ext>
              </a:extLst>
            </p:cNvPr>
            <p:cNvPicPr>
              <a:picLocks noChangeAspect="1"/>
            </p:cNvPicPr>
            <p:nvPr/>
          </p:nvPicPr>
          <p:blipFill>
            <a:blip r:embed="rId3"/>
            <a:stretch>
              <a:fillRect/>
            </a:stretch>
          </p:blipFill>
          <p:spPr>
            <a:xfrm>
              <a:off x="8624595" y="1750955"/>
              <a:ext cx="2895455" cy="4230909"/>
            </a:xfrm>
            <a:prstGeom prst="rect">
              <a:avLst/>
            </a:prstGeom>
          </p:spPr>
        </p:pic>
        <p:sp>
          <p:nvSpPr>
            <p:cNvPr id="5" name="文字方塊 4">
              <a:extLst>
                <a:ext uri="{FF2B5EF4-FFF2-40B4-BE49-F238E27FC236}">
                  <a16:creationId xmlns:a16="http://schemas.microsoft.com/office/drawing/2014/main" id="{EB5669C8-CD43-44C5-AC57-2B2E69E81AA7}"/>
                </a:ext>
              </a:extLst>
            </p:cNvPr>
            <p:cNvSpPr txBox="1"/>
            <p:nvPr/>
          </p:nvSpPr>
          <p:spPr>
            <a:xfrm>
              <a:off x="9356115" y="6136228"/>
              <a:ext cx="1735860" cy="369332"/>
            </a:xfrm>
            <a:prstGeom prst="rect">
              <a:avLst/>
            </a:prstGeom>
            <a:noFill/>
          </p:spPr>
          <p:txBody>
            <a:bodyPr wrap="none" rtlCol="0">
              <a:spAutoFit/>
            </a:bodyPr>
            <a:lstStyle/>
            <a:p>
              <a:r>
                <a:rPr lang="en-US" altLang="zh-TW" b="1" dirty="0">
                  <a:solidFill>
                    <a:srgbClr val="0000FF"/>
                  </a:solidFill>
                </a:rPr>
                <a:t>CoAP Client APP</a:t>
              </a:r>
              <a:endParaRPr lang="zh-TW" altLang="en-US" b="1" dirty="0">
                <a:solidFill>
                  <a:srgbClr val="0000FF"/>
                </a:solidFill>
              </a:endParaRPr>
            </a:p>
          </p:txBody>
        </p:sp>
      </p:grpSp>
    </p:spTree>
    <p:extLst>
      <p:ext uri="{BB962C8B-B14F-4D97-AF65-F5344CB8AC3E}">
        <p14:creationId xmlns:p14="http://schemas.microsoft.com/office/powerpoint/2010/main" val="10328843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 Observe</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40443" cy="5587028"/>
          </a:xfrm>
        </p:spPr>
        <p:txBody>
          <a:bodyPr>
            <a:noAutofit/>
          </a:bodyPr>
          <a:lstStyle/>
          <a:p>
            <a:pPr>
              <a:lnSpc>
                <a:spcPct val="100000"/>
              </a:lnSpc>
            </a:pPr>
            <a:r>
              <a:rPr lang="en-US" altLang="zh-TW" sz="2400" dirty="0">
                <a:ea typeface="微軟正黑體" panose="020B0604030504040204" pitchFamily="34" charset="-120"/>
              </a:rPr>
              <a:t>CoAP extends the HTTP request model with the ability to observe a resource. When the observe flag is set on a CoAP GET request, the server may continue to reply after the initial document has been transferred. This allows servers to stream state changes to clients as they occur. Either end may cancel the observation.</a:t>
            </a:r>
          </a:p>
          <a:p>
            <a:pPr>
              <a:lnSpc>
                <a:spcPct val="100000"/>
              </a:lnSpc>
            </a:pPr>
            <a:r>
              <a:rPr lang="en-US" altLang="zh-TW" sz="2400" dirty="0">
                <a:ea typeface="微軟正黑體" panose="020B0604030504040204" pitchFamily="34" charset="-120"/>
              </a:rPr>
              <a:t>In the subject(server)/observer(client) design pattern, an object, called the subject(CoAP server), maintains a list of interested parties, called observers(CoAP client), and notifies them automatically when a predefined condition, event or state change occurs. </a:t>
            </a:r>
          </a:p>
          <a:p>
            <a:pPr>
              <a:lnSpc>
                <a:spcPct val="100000"/>
              </a:lnSpc>
            </a:pPr>
            <a:endParaRPr lang="en-US" altLang="zh-TW" sz="2400" dirty="0">
              <a:ea typeface="微軟正黑體" panose="020B0604030504040204" pitchFamily="34" charset="-120"/>
            </a:endParaRPr>
          </a:p>
        </p:txBody>
      </p:sp>
    </p:spTree>
    <p:extLst>
      <p:ext uri="{BB962C8B-B14F-4D97-AF65-F5344CB8AC3E}">
        <p14:creationId xmlns:p14="http://schemas.microsoft.com/office/powerpoint/2010/main" val="116985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a:t>
            </a:r>
            <a:r>
              <a:rPr lang="en-US" altLang="zh-TW" b="1" dirty="0">
                <a:latin typeface="+mn-lt"/>
                <a:ea typeface="微軟正黑體" panose="020B0604030504040204" pitchFamily="34" charset="-120"/>
              </a:rPr>
              <a:t>- Observe</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40443" cy="5587028"/>
          </a:xfrm>
        </p:spPr>
        <p:txBody>
          <a:bodyPr>
            <a:noAutofit/>
          </a:bodyPr>
          <a:lstStyle/>
          <a:p>
            <a:pPr>
              <a:lnSpc>
                <a:spcPct val="100000"/>
              </a:lnSpc>
            </a:pPr>
            <a:r>
              <a:rPr lang="en-US" altLang="zh-TW" sz="2400" dirty="0">
                <a:ea typeface="微軟正黑體" panose="020B0604030504040204" pitchFamily="34" charset="-120"/>
              </a:rPr>
              <a:t>The subject typically provides a method for observers to register themselves with the subject.</a:t>
            </a:r>
          </a:p>
          <a:p>
            <a:pPr>
              <a:lnSpc>
                <a:spcPct val="100000"/>
              </a:lnSpc>
            </a:pPr>
            <a:r>
              <a:rPr lang="en-US" altLang="zh-TW" sz="2400" dirty="0">
                <a:ea typeface="微軟正黑體" panose="020B0604030504040204" pitchFamily="34" charset="-120"/>
              </a:rPr>
              <a:t>The order in which observers receive notifications is not defined; the subject is free to use any method to determine the order.</a:t>
            </a:r>
          </a:p>
        </p:txBody>
      </p:sp>
      <p:pic>
        <p:nvPicPr>
          <p:cNvPr id="4" name="圖片 3">
            <a:extLst>
              <a:ext uri="{FF2B5EF4-FFF2-40B4-BE49-F238E27FC236}">
                <a16:creationId xmlns:a16="http://schemas.microsoft.com/office/drawing/2014/main" id="{96390A4F-8BA7-4DFC-A441-9633D86B4BD8}"/>
              </a:ext>
            </a:extLst>
          </p:cNvPr>
          <p:cNvPicPr>
            <a:picLocks noChangeAspect="1"/>
          </p:cNvPicPr>
          <p:nvPr/>
        </p:nvPicPr>
        <p:blipFill>
          <a:blip r:embed="rId3"/>
          <a:stretch>
            <a:fillRect/>
          </a:stretch>
        </p:blipFill>
        <p:spPr>
          <a:xfrm>
            <a:off x="5715413" y="2563585"/>
            <a:ext cx="3642288" cy="4096339"/>
          </a:xfrm>
          <a:prstGeom prst="rect">
            <a:avLst/>
          </a:prstGeom>
        </p:spPr>
      </p:pic>
    </p:spTree>
    <p:extLst>
      <p:ext uri="{BB962C8B-B14F-4D97-AF65-F5344CB8AC3E}">
        <p14:creationId xmlns:p14="http://schemas.microsoft.com/office/powerpoint/2010/main" val="781993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The design pattern is realized in CoAP</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40443" cy="5587028"/>
          </a:xfrm>
        </p:spPr>
        <p:txBody>
          <a:bodyPr>
            <a:noAutofit/>
          </a:bodyPr>
          <a:lstStyle/>
          <a:p>
            <a:r>
              <a:rPr lang="en-US" altLang="zh-TW" sz="2200" b="1" dirty="0" err="1">
                <a:ea typeface="微軟正黑體" panose="020B0604030504040204" pitchFamily="34" charset="-120"/>
              </a:rPr>
              <a:t>Subject</a:t>
            </a:r>
            <a:r>
              <a:rPr lang="en-US" altLang="zh-TW" sz="2200" dirty="0" err="1">
                <a:ea typeface="微軟正黑體" panose="020B0604030504040204" pitchFamily="34" charset="-120"/>
              </a:rPr>
              <a:t>:In</a:t>
            </a:r>
            <a:r>
              <a:rPr lang="en-US" altLang="zh-TW" sz="2200" dirty="0">
                <a:ea typeface="微軟正黑體" panose="020B0604030504040204" pitchFamily="34" charset="-120"/>
              </a:rPr>
              <a:t> the context of CoAP, the subject is a resource located at some CoAP server. The state of the resource may change over time, ranging from infrequent changes to continuous state updates.</a:t>
            </a:r>
          </a:p>
          <a:p>
            <a:r>
              <a:rPr lang="en-US" altLang="zh-TW" sz="2200" b="1" dirty="0" err="1">
                <a:ea typeface="微軟正黑體" panose="020B0604030504040204" pitchFamily="34" charset="-120"/>
              </a:rPr>
              <a:t>Observer</a:t>
            </a:r>
            <a:r>
              <a:rPr lang="en-US" altLang="zh-TW" sz="2200" dirty="0" err="1">
                <a:ea typeface="微軟正黑體" panose="020B0604030504040204" pitchFamily="34" charset="-120"/>
              </a:rPr>
              <a:t>:The</a:t>
            </a:r>
            <a:r>
              <a:rPr lang="en-US" altLang="zh-TW" sz="2200" dirty="0">
                <a:ea typeface="微軟正黑體" panose="020B0604030504040204" pitchFamily="34" charset="-120"/>
              </a:rPr>
              <a:t> observer is a CoAP client that is interested in the current state of the resource at any given time.</a:t>
            </a:r>
          </a:p>
          <a:p>
            <a:r>
              <a:rPr lang="en-US" altLang="zh-TW" sz="2200" b="1" dirty="0">
                <a:ea typeface="微軟正黑體" panose="020B0604030504040204" pitchFamily="34" charset="-120"/>
              </a:rPr>
              <a:t>Observation </a:t>
            </a:r>
            <a:r>
              <a:rPr lang="en-US" altLang="zh-TW" sz="2200" b="1" dirty="0" err="1">
                <a:ea typeface="微軟正黑體" panose="020B0604030504040204" pitchFamily="34" charset="-120"/>
              </a:rPr>
              <a:t>Relationship</a:t>
            </a:r>
            <a:r>
              <a:rPr lang="en-US" altLang="zh-TW" sz="2200" dirty="0" err="1">
                <a:ea typeface="微軟正黑體" panose="020B0604030504040204" pitchFamily="34" charset="-120"/>
              </a:rPr>
              <a:t>:A</a:t>
            </a:r>
            <a:r>
              <a:rPr lang="en-US" altLang="zh-TW" sz="2200" dirty="0">
                <a:ea typeface="微軟正黑體" panose="020B0604030504040204" pitchFamily="34" charset="-120"/>
              </a:rPr>
              <a:t> client registers itself with a resource by sending a modified GET request to the server hosting the resource. The request causes the server to establish an observation relationship between the client and the resource. The response to the GET request supplies the client with a representation of the current resource state.</a:t>
            </a:r>
          </a:p>
          <a:p>
            <a:r>
              <a:rPr lang="en-US" altLang="zh-TW" sz="2200" b="1" dirty="0" err="1">
                <a:ea typeface="微軟正黑體" panose="020B0604030504040204" pitchFamily="34" charset="-120"/>
              </a:rPr>
              <a:t>Notification</a:t>
            </a:r>
            <a:r>
              <a:rPr lang="en-US" altLang="zh-TW" sz="2200" dirty="0" err="1">
                <a:ea typeface="微軟正黑體" panose="020B0604030504040204" pitchFamily="34" charset="-120"/>
              </a:rPr>
              <a:t>:Whenever</a:t>
            </a:r>
            <a:r>
              <a:rPr lang="en-US" altLang="zh-TW" sz="2200" dirty="0">
                <a:ea typeface="微軟正黑體" panose="020B0604030504040204" pitchFamily="34" charset="-120"/>
              </a:rPr>
              <a:t> the state of a resource changes, the server notifies each client that has an observation relationship to the resource. The notification is an additional response to the GET request; it supplies the client with a representation of the new resource state. The response echoes the token specified by the client in the request, so the client can easily correlate notifications.</a:t>
            </a:r>
          </a:p>
          <a:p>
            <a:r>
              <a:rPr lang="en-US" altLang="zh-TW" sz="2200" b="1" dirty="0" err="1">
                <a:ea typeface="微軟正黑體" panose="020B0604030504040204" pitchFamily="34" charset="-120"/>
              </a:rPr>
              <a:t>Lifetime</a:t>
            </a:r>
            <a:r>
              <a:rPr lang="en-US" altLang="zh-TW" sz="2200" dirty="0" err="1">
                <a:ea typeface="微軟正黑體" panose="020B0604030504040204" pitchFamily="34" charset="-120"/>
              </a:rPr>
              <a:t>:For</a:t>
            </a:r>
            <a:r>
              <a:rPr lang="en-US" altLang="zh-TW" sz="2200" dirty="0">
                <a:ea typeface="微軟正黑體" panose="020B0604030504040204" pitchFamily="34" charset="-120"/>
              </a:rPr>
              <a:t> robustness, an observation relationship is automatically ended after a negotiated duration of time. A client needs to refresh the relationship before the lifetime ends if it wants to be kept in the list of observers. The server includes the remaining lifetime duration in each notification.</a:t>
            </a:r>
          </a:p>
        </p:txBody>
      </p:sp>
    </p:spTree>
    <p:extLst>
      <p:ext uri="{BB962C8B-B14F-4D97-AF65-F5344CB8AC3E}">
        <p14:creationId xmlns:p14="http://schemas.microsoft.com/office/powerpoint/2010/main" val="1761471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The design pattern is realized in CoAP</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40443" cy="1015548"/>
          </a:xfrm>
        </p:spPr>
        <p:txBody>
          <a:bodyPr>
            <a:noAutofit/>
          </a:bodyPr>
          <a:lstStyle/>
          <a:p>
            <a:pPr marL="0" indent="0">
              <a:buNone/>
            </a:pPr>
            <a:r>
              <a:rPr lang="en-US" altLang="zh-TW" sz="2000" dirty="0">
                <a:ea typeface="微軟正黑體" panose="020B0604030504040204" pitchFamily="34" charset="-120"/>
              </a:rPr>
              <a:t>The following figure shows an example of a CoAP client establishing an observation relationship with a resource on a CoAP server and then being notified, once upon registration and then whenever the state of the resource changes.</a:t>
            </a:r>
          </a:p>
        </p:txBody>
      </p:sp>
      <p:pic>
        <p:nvPicPr>
          <p:cNvPr id="5" name="圖片 4">
            <a:extLst>
              <a:ext uri="{FF2B5EF4-FFF2-40B4-BE49-F238E27FC236}">
                <a16:creationId xmlns:a16="http://schemas.microsoft.com/office/drawing/2014/main" id="{D378C49F-B5F0-47F1-ACF6-17317DF728EE}"/>
              </a:ext>
            </a:extLst>
          </p:cNvPr>
          <p:cNvPicPr>
            <a:picLocks noChangeAspect="1"/>
          </p:cNvPicPr>
          <p:nvPr/>
        </p:nvPicPr>
        <p:blipFill>
          <a:blip r:embed="rId3"/>
          <a:stretch>
            <a:fillRect/>
          </a:stretch>
        </p:blipFill>
        <p:spPr>
          <a:xfrm>
            <a:off x="2848038" y="1805563"/>
            <a:ext cx="6744284" cy="4854361"/>
          </a:xfrm>
          <a:prstGeom prst="rect">
            <a:avLst/>
          </a:prstGeom>
        </p:spPr>
      </p:pic>
    </p:spTree>
    <p:extLst>
      <p:ext uri="{BB962C8B-B14F-4D97-AF65-F5344CB8AC3E}">
        <p14:creationId xmlns:p14="http://schemas.microsoft.com/office/powerpoint/2010/main" val="2316360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pPr fontAlgn="base"/>
            <a:r>
              <a:rPr lang="sv-SE" altLang="zh-TW" b="1" dirty="0">
                <a:latin typeface="+mn-lt"/>
                <a:ea typeface="微軟正黑體" panose="020B0604030504040204" pitchFamily="34" charset="-120"/>
              </a:rPr>
              <a:t>IoT Protocol Comparison</a:t>
            </a:r>
          </a:p>
        </p:txBody>
      </p:sp>
      <p:sp>
        <p:nvSpPr>
          <p:cNvPr id="9" name="文字方塊 8">
            <a:extLst>
              <a:ext uri="{FF2B5EF4-FFF2-40B4-BE49-F238E27FC236}">
                <a16:creationId xmlns:a16="http://schemas.microsoft.com/office/drawing/2014/main" id="{57F629B3-0CCA-47F1-8BBA-863D67CAE0BB}"/>
              </a:ext>
            </a:extLst>
          </p:cNvPr>
          <p:cNvSpPr txBox="1"/>
          <p:nvPr/>
        </p:nvSpPr>
        <p:spPr>
          <a:xfrm>
            <a:off x="4312989" y="6205621"/>
            <a:ext cx="3991414"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資料來源 </a:t>
            </a:r>
            <a:r>
              <a:rPr lang="en-US" altLang="zh-TW" sz="1200" dirty="0">
                <a:latin typeface="微軟正黑體" panose="020B0604030504040204" pitchFamily="34" charset="-120"/>
                <a:ea typeface="微軟正黑體" panose="020B0604030504040204" pitchFamily="34" charset="-120"/>
              </a:rPr>
              <a:t>:</a:t>
            </a:r>
            <a:r>
              <a:rPr lang="en-US" altLang="zh-TW" sz="1200" dirty="0"/>
              <a:t> </a:t>
            </a:r>
            <a:r>
              <a:rPr lang="en-US" altLang="zh-TW" sz="1200" dirty="0">
                <a:hlinkClick r:id="rId3"/>
              </a:rPr>
              <a:t> https://www.baseapp.com/iot/protocols-for-iot/</a:t>
            </a:r>
            <a:endParaRPr lang="zh-TW" altLang="en-US" sz="12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30A377C5-D6ED-48A0-9B7B-6B26329E165A}"/>
              </a:ext>
            </a:extLst>
          </p:cNvPr>
          <p:cNvPicPr>
            <a:picLocks noChangeAspect="1"/>
          </p:cNvPicPr>
          <p:nvPr/>
        </p:nvPicPr>
        <p:blipFill>
          <a:blip r:embed="rId4"/>
          <a:stretch>
            <a:fillRect/>
          </a:stretch>
        </p:blipFill>
        <p:spPr>
          <a:xfrm>
            <a:off x="1370701" y="1797270"/>
            <a:ext cx="9450598" cy="3951888"/>
          </a:xfrm>
          <a:prstGeom prst="rect">
            <a:avLst/>
          </a:prstGeom>
        </p:spPr>
      </p:pic>
    </p:spTree>
    <p:extLst>
      <p:ext uri="{BB962C8B-B14F-4D97-AF65-F5344CB8AC3E}">
        <p14:creationId xmlns:p14="http://schemas.microsoft.com/office/powerpoint/2010/main" val="843852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Stateful vs Stateless</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Autofit/>
          </a:bodyPr>
          <a:lstStyle/>
          <a:p>
            <a:pPr>
              <a:lnSpc>
                <a:spcPct val="100000"/>
              </a:lnSpc>
            </a:pPr>
            <a:r>
              <a:rPr lang="en-US" altLang="zh-TW" sz="2400" dirty="0">
                <a:ea typeface="微軟正黑體" panose="020B0604030504040204" pitchFamily="34" charset="-120"/>
              </a:rPr>
              <a:t>HTTP</a:t>
            </a:r>
            <a:r>
              <a:rPr lang="zh-TW" altLang="en-US" sz="2400" dirty="0">
                <a:ea typeface="微軟正黑體" panose="020B0604030504040204" pitchFamily="34" charset="-120"/>
              </a:rPr>
              <a:t>是</a:t>
            </a:r>
            <a:r>
              <a:rPr lang="en-US" altLang="zh-TW" sz="2400" dirty="0">
                <a:ea typeface="微軟正黑體" panose="020B0604030504040204" pitchFamily="34" charset="-120"/>
              </a:rPr>
              <a:t>Stateless(</a:t>
            </a:r>
            <a:r>
              <a:rPr lang="zh-TW" altLang="en-US" sz="2400" dirty="0">
                <a:ea typeface="微軟正黑體" panose="020B0604030504040204" pitchFamily="34" charset="-120"/>
              </a:rPr>
              <a:t>無狀態</a:t>
            </a:r>
            <a:r>
              <a:rPr lang="en-US" altLang="zh-TW" sz="2400" dirty="0">
                <a:ea typeface="微軟正黑體" panose="020B0604030504040204" pitchFamily="34" charset="-120"/>
              </a:rPr>
              <a:t>)</a:t>
            </a:r>
            <a:r>
              <a:rPr lang="zh-TW" altLang="en-US" sz="2400" dirty="0">
                <a:ea typeface="微軟正黑體" panose="020B0604030504040204" pitchFamily="34" charset="-120"/>
              </a:rPr>
              <a:t>這句話相信大家都聽過，而無狀態的意思就代表著</a:t>
            </a:r>
            <a:r>
              <a:rPr lang="en-US" altLang="zh-TW" sz="2400" dirty="0">
                <a:ea typeface="微軟正黑體" panose="020B0604030504040204" pitchFamily="34" charset="-120"/>
              </a:rPr>
              <a:t>Client</a:t>
            </a:r>
            <a:r>
              <a:rPr lang="zh-TW" altLang="en-US" sz="2400" dirty="0">
                <a:ea typeface="微軟正黑體" panose="020B0604030504040204" pitchFamily="34" charset="-120"/>
              </a:rPr>
              <a:t>與</a:t>
            </a:r>
            <a:r>
              <a:rPr lang="en-US" altLang="zh-TW" sz="2400" dirty="0">
                <a:ea typeface="微軟正黑體" panose="020B0604030504040204" pitchFamily="34" charset="-120"/>
              </a:rPr>
              <a:t>Server</a:t>
            </a:r>
            <a:r>
              <a:rPr lang="zh-TW" altLang="en-US" sz="2400" dirty="0">
                <a:ea typeface="微軟正黑體" panose="020B0604030504040204" pitchFamily="34" charset="-120"/>
              </a:rPr>
              <a:t>兩端不會記得先前的狀態</a:t>
            </a:r>
            <a:endParaRPr lang="en-US" altLang="zh-TW" sz="2400" dirty="0">
              <a:ea typeface="微軟正黑體" panose="020B0604030504040204" pitchFamily="34" charset="-120"/>
            </a:endParaRPr>
          </a:p>
          <a:p>
            <a:pPr>
              <a:lnSpc>
                <a:spcPct val="100000"/>
              </a:lnSpc>
            </a:pPr>
            <a:r>
              <a:rPr lang="en-US" altLang="zh-TW" sz="2400" b="1" dirty="0">
                <a:ea typeface="微軟正黑體" panose="020B0604030504040204" pitchFamily="34" charset="-120"/>
              </a:rPr>
              <a:t>Stateless</a:t>
            </a:r>
            <a:br>
              <a:rPr lang="en-US" altLang="zh-TW" sz="2400" b="1" dirty="0">
                <a:ea typeface="微軟正黑體" panose="020B0604030504040204" pitchFamily="34" charset="-120"/>
              </a:rPr>
            </a:br>
            <a:r>
              <a:rPr lang="en-US" altLang="zh-TW" sz="2000" dirty="0">
                <a:ea typeface="微軟正黑體" panose="020B0604030504040204" pitchFamily="34" charset="-120"/>
              </a:rPr>
              <a:t>1.</a:t>
            </a:r>
            <a:r>
              <a:rPr lang="zh-TW" altLang="en-US" sz="2000" dirty="0">
                <a:ea typeface="微軟正黑體" panose="020B0604030504040204" pitchFamily="34" charset="-120"/>
              </a:rPr>
              <a:t>不會記住</a:t>
            </a:r>
            <a:r>
              <a:rPr lang="en-US" altLang="zh-TW" sz="2000" dirty="0">
                <a:ea typeface="微軟正黑體" panose="020B0604030504040204" pitchFamily="34" charset="-120"/>
              </a:rPr>
              <a:t>(retain)</a:t>
            </a:r>
            <a:r>
              <a:rPr lang="zh-TW" altLang="en-US" sz="2000" dirty="0">
                <a:ea typeface="微軟正黑體" panose="020B0604030504040204" pitchFamily="34" charset="-120"/>
              </a:rPr>
              <a:t>之前的連線</a:t>
            </a:r>
            <a:br>
              <a:rPr lang="zh-TW" altLang="en-US" sz="2000" dirty="0">
                <a:ea typeface="微軟正黑體" panose="020B0604030504040204" pitchFamily="34" charset="-120"/>
              </a:rPr>
            </a:br>
            <a:r>
              <a:rPr lang="en-US" altLang="zh-TW" sz="2000" dirty="0">
                <a:ea typeface="微軟正黑體" panose="020B0604030504040204" pitchFamily="34" charset="-120"/>
              </a:rPr>
              <a:t>2.</a:t>
            </a:r>
            <a:r>
              <a:rPr lang="zh-TW" altLang="en-US" sz="2000" dirty="0">
                <a:ea typeface="微軟正黑體" panose="020B0604030504040204" pitchFamily="34" charset="-120"/>
              </a:rPr>
              <a:t>每個</a:t>
            </a:r>
            <a:r>
              <a:rPr lang="en-US" altLang="zh-TW" sz="2000" dirty="0">
                <a:ea typeface="微軟正黑體" panose="020B0604030504040204" pitchFamily="34" charset="-120"/>
              </a:rPr>
              <a:t>request</a:t>
            </a:r>
            <a:r>
              <a:rPr lang="zh-TW" altLang="en-US" sz="2000" dirty="0">
                <a:ea typeface="微軟正黑體" panose="020B0604030504040204" pitchFamily="34" charset="-120"/>
              </a:rPr>
              <a:t>都被視為是唯一且獨立的</a:t>
            </a:r>
            <a:endParaRPr lang="en-US" altLang="zh-TW" sz="2000" dirty="0">
              <a:ea typeface="微軟正黑體" panose="020B0604030504040204" pitchFamily="34" charset="-120"/>
            </a:endParaRPr>
          </a:p>
          <a:p>
            <a:pPr>
              <a:lnSpc>
                <a:spcPct val="100000"/>
              </a:lnSpc>
            </a:pPr>
            <a:r>
              <a:rPr lang="zh-TW" altLang="en-US" sz="2400" dirty="0">
                <a:ea typeface="微軟正黑體" panose="020B0604030504040204" pitchFamily="34" charset="-120"/>
              </a:rPr>
              <a:t>我可不可以看</a:t>
            </a:r>
            <a:r>
              <a:rPr lang="en-US" altLang="zh-TW" sz="2400" dirty="0">
                <a:ea typeface="微軟正黑體" panose="020B0604030504040204" pitchFamily="34" charset="-120"/>
              </a:rPr>
              <a:t>Yahoo</a:t>
            </a:r>
            <a:r>
              <a:rPr lang="zh-TW" altLang="en-US" sz="2400" dirty="0">
                <a:ea typeface="微軟正黑體" panose="020B0604030504040204" pitchFamily="34" charset="-120"/>
              </a:rPr>
              <a:t>新聞只跟我有沒有連到</a:t>
            </a:r>
            <a:r>
              <a:rPr lang="en-US" altLang="zh-TW" sz="2400" dirty="0">
                <a:ea typeface="微軟正黑體" panose="020B0604030504040204" pitchFamily="34" charset="-120"/>
                <a:hlinkClick r:id="rId3" tooltip="http://tw.news.yahoo.com/"/>
              </a:rPr>
              <a:t>http://tw.news.yahoo.com/</a:t>
            </a:r>
            <a:r>
              <a:rPr lang="zh-TW" altLang="en-US" sz="2400" dirty="0">
                <a:ea typeface="微軟正黑體" panose="020B0604030504040204" pitchFamily="34" charset="-120"/>
              </a:rPr>
              <a:t>這個網址有關，而與我前面的步驟無關，這種情況，我們稱之為</a:t>
            </a:r>
            <a:r>
              <a:rPr lang="en-US" altLang="zh-TW" sz="2400" dirty="0">
                <a:ea typeface="微軟正黑體" panose="020B0604030504040204" pitchFamily="34" charset="-120"/>
              </a:rPr>
              <a:t>Stateless</a:t>
            </a:r>
            <a:r>
              <a:rPr lang="zh-TW" altLang="en-US" sz="2400" dirty="0">
                <a:ea typeface="微軟正黑體" panose="020B0604030504040204" pitchFamily="34" charset="-120"/>
              </a:rPr>
              <a:t>。</a:t>
            </a:r>
            <a:r>
              <a:rPr lang="en-US" altLang="zh-TW" sz="2400" dirty="0">
                <a:ea typeface="微軟正黑體" panose="020B0604030504040204" pitchFamily="34" charset="-120"/>
              </a:rPr>
              <a:t> </a:t>
            </a:r>
          </a:p>
          <a:p>
            <a:pPr>
              <a:lnSpc>
                <a:spcPct val="100000"/>
              </a:lnSpc>
            </a:pPr>
            <a:r>
              <a:rPr lang="zh-TW" altLang="en-US" sz="2400" dirty="0">
                <a:ea typeface="微軟正黑體" panose="020B0604030504040204" pitchFamily="34" charset="-120"/>
              </a:rPr>
              <a:t>但網頁有沒有可能是</a:t>
            </a:r>
            <a:r>
              <a:rPr lang="en-US" altLang="zh-TW" sz="2400" dirty="0">
                <a:ea typeface="微軟正黑體" panose="020B0604030504040204" pitchFamily="34" charset="-120"/>
              </a:rPr>
              <a:t>Stateful(</a:t>
            </a:r>
            <a:r>
              <a:rPr lang="zh-TW" altLang="en-US" sz="2400" dirty="0">
                <a:ea typeface="微軟正黑體" panose="020B0604030504040204" pitchFamily="34" charset="-120"/>
              </a:rPr>
              <a:t>有狀態</a:t>
            </a:r>
            <a:r>
              <a:rPr lang="en-US" altLang="zh-TW" sz="2400" dirty="0">
                <a:ea typeface="微軟正黑體" panose="020B0604030504040204" pitchFamily="34" charset="-120"/>
              </a:rPr>
              <a:t>)</a:t>
            </a:r>
            <a:r>
              <a:rPr lang="zh-TW" altLang="en-US" sz="2400" dirty="0">
                <a:ea typeface="微軟正黑體" panose="020B0604030504040204" pitchFamily="34" charset="-120"/>
              </a:rPr>
              <a:t>呢？以博客來網路書店為例，如果我沒有登入，要直接看購物車的內容，就什麼都看不到</a:t>
            </a:r>
            <a:endParaRPr lang="en-US" altLang="zh-TW" sz="2400" dirty="0">
              <a:ea typeface="微軟正黑體" panose="020B0604030504040204" pitchFamily="34" charset="-120"/>
            </a:endParaRPr>
          </a:p>
          <a:p>
            <a:pPr>
              <a:lnSpc>
                <a:spcPct val="100000"/>
              </a:lnSpc>
            </a:pPr>
            <a:r>
              <a:rPr lang="zh-TW" altLang="en-US" sz="2400" dirty="0">
                <a:ea typeface="微軟正黑體" panose="020B0604030504040204" pitchFamily="34" charset="-120"/>
              </a:rPr>
              <a:t>相同的狀況我們可以在購物結帳的過程中看到，我沒有確認過購物明細的話，我是無法直接進入選擇付款方式的，就算我知道選擇付款方式的</a:t>
            </a:r>
            <a:r>
              <a:rPr lang="en-US" altLang="zh-TW" sz="2400" dirty="0">
                <a:ea typeface="微軟正黑體" panose="020B0604030504040204" pitchFamily="34" charset="-120"/>
              </a:rPr>
              <a:t>URL</a:t>
            </a:r>
            <a:r>
              <a:rPr lang="zh-TW" altLang="en-US" sz="2400" dirty="0">
                <a:ea typeface="微軟正黑體" panose="020B0604030504040204" pitchFamily="34" charset="-120"/>
              </a:rPr>
              <a:t>也是一樣，因為</a:t>
            </a:r>
            <a:r>
              <a:rPr lang="en-US" altLang="zh-TW" sz="2400" dirty="0">
                <a:ea typeface="微軟正黑體" panose="020B0604030504040204" pitchFamily="34" charset="-120"/>
              </a:rPr>
              <a:t>Server</a:t>
            </a:r>
            <a:r>
              <a:rPr lang="zh-TW" altLang="en-US" sz="2400" dirty="0">
                <a:ea typeface="微軟正黑體" panose="020B0604030504040204" pitchFamily="34" charset="-120"/>
              </a:rPr>
              <a:t>端就會記得你還沒有確認過購物明細這件事，而這種時候，我們就稱之為</a:t>
            </a:r>
            <a:r>
              <a:rPr lang="en-US" altLang="zh-TW" sz="2400" dirty="0">
                <a:ea typeface="微軟正黑體" panose="020B0604030504040204" pitchFamily="34" charset="-120"/>
              </a:rPr>
              <a:t>Stateful</a:t>
            </a:r>
            <a:r>
              <a:rPr lang="zh-TW" altLang="en-US" sz="2400" dirty="0">
                <a:ea typeface="微軟正黑體" panose="020B0604030504040204" pitchFamily="34" charset="-120"/>
              </a:rPr>
              <a:t>了。</a:t>
            </a:r>
            <a:r>
              <a:rPr lang="en-US" altLang="zh-TW" sz="2400" dirty="0">
                <a:ea typeface="微軟正黑體" panose="020B0604030504040204" pitchFamily="34" charset="-120"/>
              </a:rPr>
              <a:t>    </a:t>
            </a:r>
            <a:r>
              <a:rPr lang="zh-TW" altLang="en-US" sz="2400" dirty="0">
                <a:ea typeface="微軟正黑體" panose="020B0604030504040204" pitchFamily="34" charset="-120"/>
              </a:rPr>
              <a:t> </a:t>
            </a: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2865400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Cookie vs Session</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Autofit/>
          </a:bodyPr>
          <a:lstStyle/>
          <a:p>
            <a:pPr>
              <a:lnSpc>
                <a:spcPct val="100000"/>
              </a:lnSpc>
            </a:pPr>
            <a:r>
              <a:rPr lang="en-US" altLang="zh-TW" sz="2400" dirty="0">
                <a:ea typeface="微軟正黑體" panose="020B0604030504040204" pitchFamily="34" charset="-120"/>
              </a:rPr>
              <a:t>An </a:t>
            </a:r>
            <a:r>
              <a:rPr lang="en-US" altLang="zh-TW" sz="2400" i="1" dirty="0">
                <a:ea typeface="微軟正黑體" panose="020B0604030504040204" pitchFamily="34" charset="-120"/>
              </a:rPr>
              <a:t>HTTP </a:t>
            </a:r>
            <a:r>
              <a:rPr lang="en-US" altLang="zh-TW" sz="2400" b="1" i="1" dirty="0">
                <a:solidFill>
                  <a:srgbClr val="0000FF"/>
                </a:solidFill>
                <a:ea typeface="微軟正黑體" panose="020B0604030504040204" pitchFamily="34" charset="-120"/>
              </a:rPr>
              <a:t>cookie</a:t>
            </a:r>
            <a:r>
              <a:rPr lang="en-US" altLang="zh-TW" sz="2400" dirty="0">
                <a:ea typeface="微軟正黑體" panose="020B0604030504040204" pitchFamily="34" charset="-120"/>
              </a:rPr>
              <a:t> (web cookie, browser cookie) is a small piece of data that a server sends to the user's web browser. The browser may store it and send it back with the next request to the same server. Typically, it's used to tell if two requests came from the same browser — keeping a user logged-in, for example. It remembers </a:t>
            </a:r>
            <a:r>
              <a:rPr lang="en-US" altLang="zh-TW" sz="2400" b="1" dirty="0">
                <a:solidFill>
                  <a:srgbClr val="0000FF"/>
                </a:solidFill>
                <a:ea typeface="微軟正黑體" panose="020B0604030504040204" pitchFamily="34" charset="-120"/>
              </a:rPr>
              <a:t>stateful</a:t>
            </a:r>
            <a:r>
              <a:rPr lang="en-US" altLang="zh-TW" sz="2400" dirty="0">
                <a:ea typeface="微軟正黑體" panose="020B0604030504040204" pitchFamily="34" charset="-120"/>
              </a:rPr>
              <a:t> information for the </a:t>
            </a:r>
            <a:r>
              <a:rPr lang="en-US" altLang="zh-TW" sz="2400" b="1" dirty="0">
                <a:solidFill>
                  <a:srgbClr val="0000FF"/>
                </a:solidFill>
                <a:ea typeface="微軟正黑體" panose="020B0604030504040204" pitchFamily="34" charset="-120"/>
                <a:hlinkClick r:id="rId3">
                  <a:extLst>
                    <a:ext uri="{A12FA001-AC4F-418D-AE19-62706E023703}">
                      <ahyp:hlinkClr xmlns:ahyp="http://schemas.microsoft.com/office/drawing/2018/hyperlinkcolor" val="tx"/>
                    </a:ext>
                  </a:extLst>
                </a:hlinkClick>
              </a:rPr>
              <a:t>stateless</a:t>
            </a:r>
            <a:r>
              <a:rPr lang="en-US" altLang="zh-TW" sz="2400" dirty="0">
                <a:ea typeface="微軟正黑體" panose="020B0604030504040204" pitchFamily="34" charset="-120"/>
              </a:rPr>
              <a:t> HTTP protocol.</a:t>
            </a:r>
          </a:p>
          <a:p>
            <a:pPr>
              <a:lnSpc>
                <a:spcPct val="100000"/>
              </a:lnSpc>
            </a:pPr>
            <a:r>
              <a:rPr lang="en-US" altLang="zh-TW" sz="2400" dirty="0">
                <a:ea typeface="微軟正黑體" panose="020B0604030504040204" pitchFamily="34" charset="-120"/>
              </a:rPr>
              <a:t>Session</a:t>
            </a:r>
            <a:r>
              <a:rPr lang="zh-TW" altLang="en-US" sz="2400" dirty="0">
                <a:ea typeface="微軟正黑體" panose="020B0604030504040204" pitchFamily="34" charset="-120"/>
              </a:rPr>
              <a:t>有點類似會話的概念，可以泛指有始有終的系列動作</a:t>
            </a:r>
            <a:r>
              <a:rPr lang="en-US" altLang="zh-TW" sz="2400" dirty="0">
                <a:ea typeface="微軟正黑體" panose="020B0604030504040204" pitchFamily="34" charset="-120"/>
              </a:rPr>
              <a:t>/</a:t>
            </a:r>
            <a:r>
              <a:rPr lang="zh-TW" altLang="en-US" sz="2400" dirty="0">
                <a:ea typeface="微軟正黑體" panose="020B0604030504040204" pitchFamily="34" charset="-120"/>
              </a:rPr>
              <a:t>消息，比如從播打電話到交談、掛斷，這樣的一個會話期間，可以稱之為</a:t>
            </a:r>
            <a:r>
              <a:rPr lang="en-US" altLang="zh-TW" sz="2400" dirty="0">
                <a:ea typeface="微軟正黑體" panose="020B0604030504040204" pitchFamily="34" charset="-120"/>
              </a:rPr>
              <a:t>Session</a:t>
            </a:r>
            <a:endParaRPr lang="zh-TW" altLang="en-US" sz="2400" dirty="0">
              <a:ea typeface="微軟正黑體" panose="020B0604030504040204" pitchFamily="34" charset="-120"/>
            </a:endParaRPr>
          </a:p>
          <a:p>
            <a:pPr>
              <a:lnSpc>
                <a:spcPct val="100000"/>
              </a:lnSpc>
            </a:pPr>
            <a:r>
              <a:rPr lang="en-US" altLang="zh-TW" sz="2400" dirty="0">
                <a:ea typeface="微軟正黑體" panose="020B0604030504040204" pitchFamily="34" charset="-120"/>
              </a:rPr>
              <a:t>Session</a:t>
            </a:r>
            <a:r>
              <a:rPr lang="zh-TW" altLang="en-US" sz="2400" dirty="0">
                <a:ea typeface="微軟正黑體" panose="020B0604030504040204" pitchFamily="34" charset="-120"/>
              </a:rPr>
              <a:t>則是一種持久網路協定，讓</a:t>
            </a:r>
            <a:r>
              <a:rPr lang="en-US" altLang="zh-TW" sz="2400" dirty="0">
                <a:ea typeface="微軟正黑體" panose="020B0604030504040204" pitchFamily="34" charset="-120"/>
              </a:rPr>
              <a:t>Client</a:t>
            </a:r>
            <a:r>
              <a:rPr lang="zh-TW" altLang="en-US" sz="2400" dirty="0">
                <a:ea typeface="微軟正黑體" panose="020B0604030504040204" pitchFamily="34" charset="-120"/>
              </a:rPr>
              <a:t>端與</a:t>
            </a:r>
            <a:r>
              <a:rPr lang="en-US" altLang="zh-TW" sz="2400" dirty="0">
                <a:ea typeface="微軟正黑體" panose="020B0604030504040204" pitchFamily="34" charset="-120"/>
              </a:rPr>
              <a:t>Server</a:t>
            </a:r>
            <a:r>
              <a:rPr lang="zh-TW" altLang="en-US" sz="2400" dirty="0">
                <a:ea typeface="微軟正黑體" panose="020B0604030504040204" pitchFamily="34" charset="-120"/>
              </a:rPr>
              <a:t>端可以作一種對話，並將兩端建立關連，保持伺服器與</a:t>
            </a:r>
            <a:r>
              <a:rPr lang="en-US" altLang="zh-TW" sz="2400" dirty="0">
                <a:ea typeface="微軟正黑體" panose="020B0604030504040204" pitchFamily="34" charset="-120"/>
              </a:rPr>
              <a:t>Client</a:t>
            </a:r>
            <a:r>
              <a:rPr lang="zh-TW" altLang="en-US" sz="2400" dirty="0">
                <a:ea typeface="微軟正黑體" panose="020B0604030504040204" pitchFamily="34" charset="-120"/>
              </a:rPr>
              <a:t>可以持續的與</a:t>
            </a:r>
            <a:r>
              <a:rPr lang="en-US" altLang="zh-TW" sz="2400" dirty="0">
                <a:ea typeface="微軟正黑體" panose="020B0604030504040204" pitchFamily="34" charset="-120"/>
              </a:rPr>
              <a:t>Server</a:t>
            </a:r>
            <a:r>
              <a:rPr lang="zh-TW" altLang="en-US" sz="2400" dirty="0">
                <a:ea typeface="微軟正黑體" panose="020B0604030504040204" pitchFamily="34" charset="-120"/>
              </a:rPr>
              <a:t>作交談。</a:t>
            </a:r>
            <a:endParaRPr lang="en-US" altLang="zh-TW" sz="2400" dirty="0">
              <a:ea typeface="微軟正黑體" panose="020B0604030504040204" pitchFamily="34" charset="-120"/>
            </a:endParaRPr>
          </a:p>
          <a:p>
            <a:pPr>
              <a:lnSpc>
                <a:spcPct val="100000"/>
              </a:lnSpc>
            </a:pP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35119626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Node-</a:t>
            </a:r>
            <a:r>
              <a:rPr lang="en-US" altLang="zh-TW" b="1" dirty="0" err="1">
                <a:latin typeface="+mn-lt"/>
                <a:ea typeface="微軟正黑體" panose="020B0604030504040204" pitchFamily="34" charset="-120"/>
              </a:rPr>
              <a:t>coap</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Autofit/>
          </a:bodyPr>
          <a:lstStyle/>
          <a:p>
            <a:pPr>
              <a:lnSpc>
                <a:spcPct val="100000"/>
              </a:lnSpc>
            </a:pPr>
            <a:r>
              <a:rPr lang="en-US" altLang="zh-TW" sz="2400" b="1" dirty="0">
                <a:ea typeface="微軟正黑體" panose="020B0604030504040204" pitchFamily="34" charset="-120"/>
              </a:rPr>
              <a:t>CoAP</a:t>
            </a:r>
            <a:r>
              <a:rPr lang="en-US" altLang="zh-TW" sz="2400" dirty="0">
                <a:ea typeface="微軟正黑體" panose="020B0604030504040204" pitchFamily="34" charset="-120"/>
              </a:rPr>
              <a:t> is an application layer protocol that allows devices to communicate with each other </a:t>
            </a:r>
            <a:r>
              <a:rPr lang="en-US" altLang="zh-TW" sz="2400" dirty="0" err="1">
                <a:ea typeface="微軟正黑體" panose="020B0604030504040204" pitchFamily="34" charset="-120"/>
              </a:rPr>
              <a:t>RESTfully</a:t>
            </a:r>
            <a:r>
              <a:rPr lang="en-US" altLang="zh-TW" sz="2400" dirty="0">
                <a:ea typeface="微軟正黑體" panose="020B0604030504040204" pitchFamily="34" charset="-120"/>
              </a:rPr>
              <a:t> over the Internet. </a:t>
            </a:r>
          </a:p>
          <a:p>
            <a:pPr>
              <a:lnSpc>
                <a:spcPct val="100000"/>
              </a:lnSpc>
            </a:pPr>
            <a:r>
              <a:rPr lang="en-US" altLang="zh-TW" sz="2400" b="1" dirty="0" err="1">
                <a:ea typeface="微軟正黑體" panose="020B0604030504040204" pitchFamily="34" charset="-120"/>
              </a:rPr>
              <a:t>coap</a:t>
            </a:r>
            <a:r>
              <a:rPr lang="en-US" altLang="zh-TW" sz="2400" b="1" dirty="0">
                <a:ea typeface="微軟正黑體" panose="020B0604030504040204" pitchFamily="34" charset="-120"/>
              </a:rPr>
              <a:t>-shepherd</a:t>
            </a:r>
            <a:r>
              <a:rPr lang="en-US" altLang="zh-TW" sz="2400" dirty="0">
                <a:ea typeface="微軟正黑體" panose="020B0604030504040204" pitchFamily="34" charset="-120"/>
              </a:rPr>
              <a:t>, </a:t>
            </a:r>
            <a:r>
              <a:rPr lang="en-US" altLang="zh-TW" sz="2400" b="1" dirty="0" err="1">
                <a:ea typeface="微軟正黑體" panose="020B0604030504040204" pitchFamily="34" charset="-120"/>
              </a:rPr>
              <a:t>coap</a:t>
            </a:r>
            <a:r>
              <a:rPr lang="en-US" altLang="zh-TW" sz="2400" b="1" dirty="0">
                <a:ea typeface="微軟正黑體" panose="020B0604030504040204" pitchFamily="34" charset="-120"/>
              </a:rPr>
              <a:t>-node</a:t>
            </a:r>
            <a:r>
              <a:rPr lang="en-US" altLang="zh-TW" sz="2400" dirty="0">
                <a:ea typeface="微軟正黑體" panose="020B0604030504040204" pitchFamily="34" charset="-120"/>
              </a:rPr>
              <a:t> and </a:t>
            </a:r>
            <a:r>
              <a:rPr lang="en-US" altLang="zh-TW" sz="2400" b="1" dirty="0">
                <a:ea typeface="微軟正黑體" panose="020B0604030504040204" pitchFamily="34" charset="-120"/>
              </a:rPr>
              <a:t>lwm2m-bs-server</a:t>
            </a:r>
            <a:r>
              <a:rPr lang="en-US" altLang="zh-TW" sz="2400" dirty="0">
                <a:ea typeface="微軟正黑體" panose="020B0604030504040204" pitchFamily="34" charset="-120"/>
              </a:rPr>
              <a:t> modules aim to provide a simple way to build and manage a </a:t>
            </a:r>
            <a:r>
              <a:rPr lang="en-US" altLang="zh-TW" sz="2400" b="1" dirty="0">
                <a:ea typeface="微軟正黑體" panose="020B0604030504040204" pitchFamily="34" charset="-120"/>
              </a:rPr>
              <a:t>LWM2M</a:t>
            </a:r>
            <a:r>
              <a:rPr lang="en-US" altLang="zh-TW" sz="2400" dirty="0">
                <a:ea typeface="微軟正黑體" panose="020B0604030504040204" pitchFamily="34" charset="-120"/>
              </a:rPr>
              <a:t> machine network.  </a:t>
            </a:r>
          </a:p>
          <a:p>
            <a:pPr marL="649288" lvl="1" indent="-342900">
              <a:buFont typeface="Wingdings" panose="05000000000000000000" pitchFamily="2" charset="2"/>
              <a:buChar char="Ø"/>
            </a:pPr>
            <a:r>
              <a:rPr lang="en-US" altLang="zh-TW" sz="2000" dirty="0">
                <a:ea typeface="微軟正黑體" panose="020B0604030504040204" pitchFamily="34" charset="-120"/>
              </a:rPr>
              <a:t>Server-side library: </a:t>
            </a:r>
            <a:r>
              <a:rPr lang="en-US" altLang="zh-TW" sz="2000" b="1" dirty="0" err="1">
                <a:ea typeface="微軟正黑體" panose="020B0604030504040204" pitchFamily="34" charset="-120"/>
                <a:hlinkClick r:id="rId3"/>
              </a:rPr>
              <a:t>coap</a:t>
            </a:r>
            <a:r>
              <a:rPr lang="en-US" altLang="zh-TW" sz="2000" b="1" dirty="0">
                <a:ea typeface="微軟正黑體" panose="020B0604030504040204" pitchFamily="34" charset="-120"/>
                <a:hlinkClick r:id="rId3"/>
              </a:rPr>
              <a:t>-shepherd</a:t>
            </a:r>
            <a:endParaRPr lang="en-US" altLang="zh-TW" sz="2000" dirty="0">
              <a:ea typeface="微軟正黑體" panose="020B0604030504040204" pitchFamily="34" charset="-120"/>
            </a:endParaRPr>
          </a:p>
          <a:p>
            <a:pPr marL="649288" lvl="1" indent="-342900">
              <a:buFont typeface="Wingdings" panose="05000000000000000000" pitchFamily="2" charset="2"/>
              <a:buChar char="Ø"/>
            </a:pPr>
            <a:r>
              <a:rPr lang="en-US" altLang="zh-TW" sz="2000" dirty="0">
                <a:ea typeface="微軟正黑體" panose="020B0604030504040204" pitchFamily="34" charset="-120"/>
              </a:rPr>
              <a:t>Client-side library: </a:t>
            </a:r>
            <a:r>
              <a:rPr lang="en-US" altLang="zh-TW" sz="2000" b="1" dirty="0" err="1">
                <a:ea typeface="微軟正黑體" panose="020B0604030504040204" pitchFamily="34" charset="-120"/>
              </a:rPr>
              <a:t>coap</a:t>
            </a:r>
            <a:r>
              <a:rPr lang="en-US" altLang="zh-TW" sz="2000" b="1" dirty="0">
                <a:ea typeface="微軟正黑體" panose="020B0604030504040204" pitchFamily="34" charset="-120"/>
              </a:rPr>
              <a:t>-node</a:t>
            </a:r>
            <a:r>
              <a:rPr lang="en-US" altLang="zh-TW" sz="2000" dirty="0">
                <a:ea typeface="微軟正黑體" panose="020B0604030504040204" pitchFamily="34" charset="-120"/>
              </a:rPr>
              <a:t> (this module)</a:t>
            </a:r>
          </a:p>
          <a:p>
            <a:pPr marL="649288" lvl="1" indent="-342900">
              <a:buFont typeface="Wingdings" panose="05000000000000000000" pitchFamily="2" charset="2"/>
              <a:buChar char="Ø"/>
            </a:pPr>
            <a:r>
              <a:rPr lang="en-US" altLang="zh-TW" sz="2000" dirty="0">
                <a:ea typeface="微軟正黑體" panose="020B0604030504040204" pitchFamily="34" charset="-120"/>
              </a:rPr>
              <a:t>Bootstrap server library: </a:t>
            </a:r>
            <a:r>
              <a:rPr lang="en-US" altLang="zh-TW" sz="2000" b="1" dirty="0">
                <a:ea typeface="微軟正黑體" panose="020B0604030504040204" pitchFamily="34" charset="-120"/>
                <a:hlinkClick r:id="rId4"/>
              </a:rPr>
              <a:t>lwm2m-bs-server</a:t>
            </a:r>
            <a:endParaRPr lang="en-US" altLang="zh-TW" sz="2000" dirty="0">
              <a:ea typeface="微軟正黑體" panose="020B0604030504040204" pitchFamily="34" charset="-120"/>
            </a:endParaRPr>
          </a:p>
          <a:p>
            <a:pPr marL="649288" lvl="1" indent="-342900">
              <a:buFont typeface="Wingdings" panose="05000000000000000000" pitchFamily="2" charset="2"/>
              <a:buChar char="Ø"/>
            </a:pPr>
            <a:r>
              <a:rPr lang="en-US" altLang="zh-TW" sz="2000" b="1" dirty="0">
                <a:ea typeface="微軟正黑體" panose="020B0604030504040204" pitchFamily="34" charset="-120"/>
                <a:hlinkClick r:id="rId5"/>
              </a:rPr>
              <a:t>A simple demo </a:t>
            </a:r>
            <a:r>
              <a:rPr lang="en-US" altLang="zh-TW" sz="2000" b="1" dirty="0" err="1">
                <a:ea typeface="微軟正黑體" panose="020B0604030504040204" pitchFamily="34" charset="-120"/>
                <a:hlinkClick r:id="rId5"/>
              </a:rPr>
              <a:t>webapp</a:t>
            </a:r>
            <a:endParaRPr lang="en-US" altLang="zh-TW" sz="2000" dirty="0">
              <a:ea typeface="微軟正黑體" panose="020B0604030504040204" pitchFamily="34" charset="-120"/>
            </a:endParaRPr>
          </a:p>
          <a:p>
            <a:pPr>
              <a:lnSpc>
                <a:spcPct val="100000"/>
              </a:lnSpc>
            </a:pPr>
            <a:r>
              <a:rPr lang="en-US" altLang="zh-TW" sz="2400" dirty="0">
                <a:ea typeface="微軟正黑體" panose="020B0604030504040204" pitchFamily="34" charset="-120"/>
              </a:rPr>
              <a:t>node-</a:t>
            </a:r>
            <a:r>
              <a:rPr lang="en-US" altLang="zh-TW" sz="2400" dirty="0" err="1">
                <a:ea typeface="微軟正黑體" panose="020B0604030504040204" pitchFamily="34" charset="-120"/>
              </a:rPr>
              <a:t>coap</a:t>
            </a:r>
            <a:r>
              <a:rPr lang="en-US" altLang="zh-TW" sz="2400" dirty="0">
                <a:ea typeface="微軟正黑體" panose="020B0604030504040204" pitchFamily="34" charset="-120"/>
              </a:rPr>
              <a:t> is a client and server library for CoAP modelled after the http module.  </a:t>
            </a:r>
          </a:p>
          <a:p>
            <a:pPr>
              <a:lnSpc>
                <a:spcPct val="100000"/>
              </a:lnSpc>
            </a:pPr>
            <a:r>
              <a:rPr lang="en-US" altLang="zh-TW" sz="2400" dirty="0">
                <a:ea typeface="微軟正黑體" panose="020B0604030504040204" pitchFamily="34" charset="-120"/>
              </a:rPr>
              <a:t> </a:t>
            </a:r>
          </a:p>
        </p:txBody>
      </p:sp>
    </p:spTree>
    <p:extLst>
      <p:ext uri="{BB962C8B-B14F-4D97-AF65-F5344CB8AC3E}">
        <p14:creationId xmlns:p14="http://schemas.microsoft.com/office/powerpoint/2010/main" val="35482063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zh-TW" altLang="en-US" sz="4000" b="1" dirty="0">
                <a:latin typeface="+mn-lt"/>
                <a:ea typeface="微軟正黑體" panose="020B0604030504040204" pitchFamily="34" charset="-120"/>
              </a:rPr>
              <a:t>在</a:t>
            </a:r>
            <a:r>
              <a:rPr lang="en-US" altLang="zh-TW" sz="4000" b="1" dirty="0">
                <a:latin typeface="+mn-lt"/>
                <a:ea typeface="微軟正黑體" panose="020B0604030504040204" pitchFamily="34" charset="-120"/>
              </a:rPr>
              <a:t>Windows</a:t>
            </a:r>
            <a:r>
              <a:rPr lang="zh-TW" altLang="en-US" sz="4000" b="1" dirty="0">
                <a:latin typeface="+mn-lt"/>
                <a:ea typeface="微軟正黑體" panose="020B0604030504040204" pitchFamily="34" charset="-120"/>
              </a:rPr>
              <a:t>上安裝</a:t>
            </a:r>
            <a:r>
              <a:rPr lang="en-US" altLang="zh-TW" sz="4000" b="1" dirty="0">
                <a:latin typeface="+mn-lt"/>
                <a:ea typeface="微軟正黑體" panose="020B0604030504040204" pitchFamily="34" charset="-120"/>
              </a:rPr>
              <a:t>node-</a:t>
            </a:r>
            <a:r>
              <a:rPr lang="en-US" altLang="zh-TW" sz="4000" b="1" dirty="0" err="1">
                <a:latin typeface="+mn-lt"/>
                <a:ea typeface="微軟正黑體" panose="020B0604030504040204" pitchFamily="34" charset="-120"/>
              </a:rPr>
              <a:t>coap</a:t>
            </a:r>
            <a:r>
              <a:rPr lang="en-US" altLang="zh-TW" sz="4000" b="1" dirty="0">
                <a:latin typeface="+mn-lt"/>
                <a:ea typeface="微軟正黑體" panose="020B0604030504040204" pitchFamily="34" charset="-120"/>
              </a:rPr>
              <a:t> &amp; </a:t>
            </a:r>
            <a:r>
              <a:rPr lang="en-US" altLang="zh-TW" sz="4000" b="1" dirty="0" err="1">
                <a:latin typeface="+mn-lt"/>
                <a:ea typeface="微軟正黑體" panose="020B0604030504040204" pitchFamily="34" charset="-120"/>
              </a:rPr>
              <a:t>libcoap</a:t>
            </a:r>
            <a:endParaRPr lang="zh-TW" altLang="en-US" sz="4000"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5"/>
            <a:ext cx="11774311" cy="5684743"/>
          </a:xfrm>
        </p:spPr>
        <p:txBody>
          <a:bodyPr>
            <a:noAutofit/>
          </a:bodyPr>
          <a:lstStyle/>
          <a:p>
            <a:pPr>
              <a:lnSpc>
                <a:spcPct val="100000"/>
              </a:lnSpc>
            </a:pPr>
            <a:r>
              <a:rPr lang="zh-TW" altLang="en-US" sz="2400" dirty="0">
                <a:ea typeface="微軟正黑體" panose="020B0604030504040204" pitchFamily="34" charset="-120"/>
              </a:rPr>
              <a:t>先安裝</a:t>
            </a:r>
            <a:r>
              <a:rPr lang="en-US" altLang="zh-TW" sz="2400" dirty="0">
                <a:ea typeface="微軟正黑體" panose="020B0604030504040204" pitchFamily="34" charset="-120"/>
              </a:rPr>
              <a:t>Node.js</a:t>
            </a:r>
            <a:r>
              <a:rPr lang="zh-TW" altLang="en-US" sz="2400" dirty="0">
                <a:ea typeface="微軟正黑體" panose="020B0604030504040204" pitchFamily="34" charset="-120"/>
              </a:rPr>
              <a:t> </a:t>
            </a:r>
            <a:r>
              <a:rPr lang="en-US" altLang="zh-TW" sz="2400" b="1" dirty="0">
                <a:solidFill>
                  <a:srgbClr val="FF0000"/>
                </a:solidFill>
                <a:ea typeface="微軟正黑體" panose="020B0604030504040204" pitchFamily="34" charset="-120"/>
              </a:rPr>
              <a:t>10.16.0</a:t>
            </a:r>
            <a:r>
              <a:rPr lang="zh-TW" altLang="en-US" sz="2400" dirty="0">
                <a:ea typeface="微軟正黑體" panose="020B0604030504040204" pitchFamily="34" charset="-120"/>
              </a:rPr>
              <a:t>版本 </a:t>
            </a:r>
            <a:r>
              <a:rPr lang="en-US" altLang="zh-TW" sz="2400" dirty="0">
                <a:ea typeface="微軟正黑體" panose="020B0604030504040204" pitchFamily="34" charset="-120"/>
              </a:rPr>
              <a:t>(</a:t>
            </a:r>
            <a:r>
              <a:rPr lang="zh-TW" altLang="en-US" sz="2400" dirty="0">
                <a:ea typeface="微軟正黑體" panose="020B0604030504040204" pitchFamily="34" charset="-120"/>
              </a:rPr>
              <a:t>參考</a:t>
            </a:r>
            <a:r>
              <a:rPr lang="en-US" altLang="zh-TW" sz="2400" dirty="0">
                <a:ea typeface="微軟正黑體" panose="020B0604030504040204" pitchFamily="34" charset="-120"/>
              </a:rPr>
              <a:t>node.js</a:t>
            </a:r>
            <a:r>
              <a:rPr lang="zh-TW" altLang="en-US" sz="2400" dirty="0">
                <a:ea typeface="微軟正黑體" panose="020B0604030504040204" pitchFamily="34" charset="-120"/>
              </a:rPr>
              <a:t>安裝設定</a:t>
            </a:r>
            <a:r>
              <a:rPr lang="en-US" altLang="zh-TW" sz="2400" dirty="0">
                <a:ea typeface="微軟正黑體" panose="020B0604030504040204" pitchFamily="34" charset="-120"/>
              </a:rPr>
              <a:t>)</a:t>
            </a:r>
          </a:p>
          <a:p>
            <a:pPr>
              <a:lnSpc>
                <a:spcPct val="100000"/>
              </a:lnSpc>
            </a:pPr>
            <a:r>
              <a:rPr lang="zh-TW" altLang="en-US" sz="2400" b="1" dirty="0">
                <a:ea typeface="微軟正黑體" panose="020B0604030504040204" pitchFamily="34" charset="-120"/>
              </a:rPr>
              <a:t>安裝</a:t>
            </a:r>
            <a:r>
              <a:rPr lang="en-US" altLang="zh-TW" sz="2400" b="1" dirty="0">
                <a:solidFill>
                  <a:srgbClr val="FF0000"/>
                </a:solidFill>
                <a:ea typeface="微軟正黑體" panose="020B0604030504040204" pitchFamily="34" charset="-120"/>
              </a:rPr>
              <a:t>node-</a:t>
            </a:r>
            <a:r>
              <a:rPr lang="en-US" altLang="zh-TW" sz="2400" b="1" dirty="0" err="1">
                <a:solidFill>
                  <a:srgbClr val="FF0000"/>
                </a:solidFill>
                <a:ea typeface="微軟正黑體" panose="020B0604030504040204" pitchFamily="34" charset="-120"/>
              </a:rPr>
              <a:t>coap</a:t>
            </a:r>
            <a:endParaRPr lang="en-US" altLang="zh-TW" sz="2400" b="1" dirty="0">
              <a:solidFill>
                <a:srgbClr val="FF0000"/>
              </a:solidFill>
              <a:ea typeface="微軟正黑體" panose="020B0604030504040204" pitchFamily="34" charset="-120"/>
            </a:endParaRPr>
          </a:p>
          <a:p>
            <a:pPr lvl="1">
              <a:lnSpc>
                <a:spcPct val="100000"/>
              </a:lnSpc>
            </a:pPr>
            <a:r>
              <a:rPr lang="en-US" altLang="zh-TW" sz="2000" b="1" dirty="0" err="1">
                <a:solidFill>
                  <a:srgbClr val="0000FF"/>
                </a:solidFill>
              </a:rPr>
              <a:t>npm</a:t>
            </a:r>
            <a:r>
              <a:rPr lang="en-US" altLang="zh-TW" sz="2000" b="1" dirty="0">
                <a:solidFill>
                  <a:srgbClr val="0000FF"/>
                </a:solidFill>
              </a:rPr>
              <a:t> install </a:t>
            </a:r>
            <a:r>
              <a:rPr lang="en-US" altLang="zh-TW" sz="2000" b="1" dirty="0" err="1">
                <a:solidFill>
                  <a:srgbClr val="0000FF"/>
                </a:solidFill>
              </a:rPr>
              <a:t>coap</a:t>
            </a:r>
            <a:r>
              <a:rPr lang="en-US" altLang="zh-TW" sz="2000" b="1" dirty="0">
                <a:solidFill>
                  <a:srgbClr val="0000FF"/>
                </a:solidFill>
              </a:rPr>
              <a:t> --save</a:t>
            </a:r>
            <a:endParaRPr lang="en-US" altLang="zh-TW" sz="2000" b="1" dirty="0">
              <a:solidFill>
                <a:srgbClr val="0000FF"/>
              </a:solidFill>
              <a:ea typeface="微軟正黑體" panose="020B0604030504040204" pitchFamily="34" charset="-120"/>
            </a:endParaRPr>
          </a:p>
          <a:p>
            <a:pPr>
              <a:lnSpc>
                <a:spcPct val="100000"/>
              </a:lnSpc>
            </a:pPr>
            <a:r>
              <a:rPr lang="zh-TW" altLang="en-US" sz="2400" dirty="0">
                <a:ea typeface="微軟正黑體" panose="020B0604030504040204" pitchFamily="34" charset="-120"/>
              </a:rPr>
              <a:t>安裝</a:t>
            </a:r>
            <a:r>
              <a:rPr lang="en-US" altLang="zh-TW" sz="2400" b="1" dirty="0" err="1">
                <a:solidFill>
                  <a:srgbClr val="FF0000"/>
                </a:solidFill>
                <a:ea typeface="微軟正黑體" panose="020B0604030504040204" pitchFamily="34" charset="-120"/>
              </a:rPr>
              <a:t>coap</a:t>
            </a:r>
            <a:r>
              <a:rPr lang="en-US" altLang="zh-TW" sz="2400" b="1" dirty="0">
                <a:solidFill>
                  <a:srgbClr val="FF0000"/>
                </a:solidFill>
                <a:ea typeface="微軟正黑體" panose="020B0604030504040204" pitchFamily="34" charset="-120"/>
              </a:rPr>
              <a:t>-cli</a:t>
            </a:r>
          </a:p>
          <a:p>
            <a:pPr lvl="1">
              <a:lnSpc>
                <a:spcPct val="100000"/>
              </a:lnSpc>
            </a:pPr>
            <a:r>
              <a:rPr lang="en-US" altLang="zh-TW" sz="2000" b="1" dirty="0" err="1">
                <a:solidFill>
                  <a:srgbClr val="0000FF"/>
                </a:solidFill>
              </a:rPr>
              <a:t>npm</a:t>
            </a:r>
            <a:r>
              <a:rPr lang="en-US" altLang="zh-TW" sz="2000" b="1" dirty="0">
                <a:solidFill>
                  <a:srgbClr val="0000FF"/>
                </a:solidFill>
              </a:rPr>
              <a:t> install </a:t>
            </a:r>
            <a:r>
              <a:rPr lang="en-US" altLang="zh-TW" sz="2000" b="1" dirty="0" err="1">
                <a:solidFill>
                  <a:srgbClr val="0000FF"/>
                </a:solidFill>
              </a:rPr>
              <a:t>coap</a:t>
            </a:r>
            <a:r>
              <a:rPr lang="en-US" altLang="zh-TW" sz="2000" b="1" dirty="0">
                <a:solidFill>
                  <a:srgbClr val="0000FF"/>
                </a:solidFill>
              </a:rPr>
              <a:t>-cli</a:t>
            </a:r>
            <a:r>
              <a:rPr lang="en-US" altLang="zh-TW" sz="2000" b="1" dirty="0">
                <a:solidFill>
                  <a:srgbClr val="0000FF"/>
                </a:solidFill>
                <a:ea typeface="微軟正黑體" panose="020B0604030504040204" pitchFamily="34" charset="-120"/>
              </a:rPr>
              <a:t>  </a:t>
            </a:r>
          </a:p>
          <a:p>
            <a:pPr>
              <a:lnSpc>
                <a:spcPct val="100000"/>
              </a:lnSpc>
            </a:pPr>
            <a:r>
              <a:rPr lang="zh-TW" altLang="en-US" sz="2400" b="1" dirty="0">
                <a:ea typeface="微軟正黑體" panose="020B0604030504040204" pitchFamily="34" charset="-120"/>
              </a:rPr>
              <a:t>安裝</a:t>
            </a:r>
            <a:r>
              <a:rPr lang="en-US" altLang="zh-TW" sz="2400" b="1" dirty="0" err="1">
                <a:solidFill>
                  <a:srgbClr val="FF0000"/>
                </a:solidFill>
                <a:ea typeface="微軟正黑體" panose="020B0604030504040204" pitchFamily="34" charset="-120"/>
              </a:rPr>
              <a:t>libcoap</a:t>
            </a:r>
            <a:endParaRPr lang="en-US" altLang="zh-TW" sz="2400" b="1" dirty="0">
              <a:solidFill>
                <a:srgbClr val="FF0000"/>
              </a:solidFill>
              <a:ea typeface="微軟正黑體" panose="020B0604030504040204" pitchFamily="34" charset="-120"/>
            </a:endParaRPr>
          </a:p>
          <a:p>
            <a:pPr lvl="1">
              <a:lnSpc>
                <a:spcPct val="100000"/>
              </a:lnSpc>
            </a:pPr>
            <a:r>
              <a:rPr lang="zh-TW" altLang="en-US" sz="2000" dirty="0">
                <a:ea typeface="微軟正黑體" panose="020B0604030504040204" pitchFamily="34" charset="-120"/>
              </a:rPr>
              <a:t>先進</a:t>
            </a:r>
            <a:r>
              <a:rPr lang="en-US" altLang="zh-TW" sz="2000" dirty="0">
                <a:ea typeface="微軟正黑體" panose="020B0604030504040204" pitchFamily="34" charset="-120"/>
              </a:rPr>
              <a:t>Ubuntu Bash Shell</a:t>
            </a:r>
          </a:p>
          <a:p>
            <a:pPr marL="903288" lvl="2" indent="-257175">
              <a:lnSpc>
                <a:spcPct val="100000"/>
              </a:lnSpc>
              <a:buFont typeface="Wingdings" panose="05000000000000000000" pitchFamily="2" charset="2"/>
              <a:buChar char="Ø"/>
            </a:pPr>
            <a:r>
              <a:rPr lang="en-US" altLang="zh-TW" sz="1600" dirty="0">
                <a:ea typeface="微軟正黑體" panose="020B0604030504040204" pitchFamily="34" charset="-120"/>
              </a:rPr>
              <a:t>D:\Kevin\My Works\</a:t>
            </a:r>
            <a:r>
              <a:rPr lang="en-US" altLang="zh-TW" sz="1600" b="1" dirty="0" err="1">
                <a:solidFill>
                  <a:srgbClr val="0000FF"/>
                </a:solidFill>
                <a:ea typeface="微軟正黑體" panose="020B0604030504040204" pitchFamily="34" charset="-120"/>
              </a:rPr>
              <a:t>libcoap</a:t>
            </a:r>
            <a:r>
              <a:rPr lang="zh-TW" altLang="en-US" sz="1600" dirty="0">
                <a:ea typeface="微軟正黑體" panose="020B0604030504040204" pitchFamily="34" charset="-120"/>
              </a:rPr>
              <a:t> </a:t>
            </a:r>
            <a:r>
              <a:rPr lang="en-US" altLang="zh-TW" sz="1600" dirty="0">
                <a:ea typeface="微軟正黑體" panose="020B0604030504040204" pitchFamily="34" charset="-120"/>
              </a:rPr>
              <a:t>(</a:t>
            </a:r>
            <a:r>
              <a:rPr lang="zh-TW" altLang="en-US" sz="1600" dirty="0">
                <a:ea typeface="微軟正黑體" panose="020B0604030504040204" pitchFamily="34" charset="-120"/>
              </a:rPr>
              <a:t>先將目錄移到</a:t>
            </a:r>
            <a:r>
              <a:rPr lang="en-US" altLang="zh-TW" sz="1600" dirty="0" err="1">
                <a:ea typeface="微軟正黑體" panose="020B0604030504040204" pitchFamily="34" charset="-120"/>
              </a:rPr>
              <a:t>libcoap</a:t>
            </a:r>
            <a:r>
              <a:rPr lang="zh-TW" altLang="en-US" sz="1600" dirty="0">
                <a:ea typeface="微軟正黑體" panose="020B0604030504040204" pitchFamily="34" charset="-120"/>
              </a:rPr>
              <a:t>目錄下</a:t>
            </a:r>
            <a:r>
              <a:rPr lang="en-US" altLang="zh-TW" sz="1600" dirty="0">
                <a:ea typeface="微軟正黑體" panose="020B0604030504040204" pitchFamily="34" charset="-120"/>
              </a:rPr>
              <a:t>)</a:t>
            </a:r>
          </a:p>
          <a:p>
            <a:pPr marL="903288" lvl="2" indent="-257175">
              <a:lnSpc>
                <a:spcPct val="100000"/>
              </a:lnSpc>
              <a:buFont typeface="Wingdings" panose="05000000000000000000" pitchFamily="2" charset="2"/>
              <a:buChar char="Ø"/>
            </a:pPr>
            <a:r>
              <a:rPr lang="en-US" altLang="zh-TW" sz="1600" dirty="0">
                <a:ea typeface="微軟正黑體" panose="020B0604030504040204" pitchFamily="34" charset="-120"/>
              </a:rPr>
              <a:t>$ </a:t>
            </a:r>
            <a:r>
              <a:rPr lang="en-US" altLang="zh-TW" sz="1600" b="1" dirty="0">
                <a:solidFill>
                  <a:srgbClr val="0000FF"/>
                </a:solidFill>
                <a:ea typeface="微軟正黑體" panose="020B0604030504040204" pitchFamily="34" charset="-120"/>
              </a:rPr>
              <a:t>bash</a:t>
            </a:r>
            <a:r>
              <a:rPr lang="zh-TW" altLang="en-US" sz="1600" dirty="0">
                <a:ea typeface="微軟正黑體" panose="020B0604030504040204" pitchFamily="34" charset="-120"/>
              </a:rPr>
              <a:t>  </a:t>
            </a:r>
            <a:r>
              <a:rPr lang="en-US" altLang="zh-TW" sz="1600" dirty="0">
                <a:ea typeface="微軟正黑體" panose="020B0604030504040204" pitchFamily="34" charset="-120"/>
              </a:rPr>
              <a:t>(</a:t>
            </a:r>
            <a:r>
              <a:rPr lang="zh-TW" altLang="en-US" sz="1600" dirty="0">
                <a:ea typeface="微軟正黑體" panose="020B0604030504040204" pitchFamily="34" charset="-120"/>
              </a:rPr>
              <a:t>執行</a:t>
            </a:r>
            <a:r>
              <a:rPr lang="en-US" altLang="zh-TW" sz="1600" dirty="0">
                <a:ea typeface="微軟正黑體" panose="020B0604030504040204" pitchFamily="34" charset="-120"/>
              </a:rPr>
              <a:t>Bash Shell)</a:t>
            </a:r>
          </a:p>
          <a:p>
            <a:pPr marL="903288" lvl="2" indent="-257175">
              <a:lnSpc>
                <a:spcPct val="100000"/>
              </a:lnSpc>
              <a:buFont typeface="Wingdings" panose="05000000000000000000" pitchFamily="2" charset="2"/>
              <a:buChar char="Ø"/>
            </a:pPr>
            <a:r>
              <a:rPr lang="en-US" altLang="zh-TW" sz="1600" dirty="0" err="1">
                <a:ea typeface="微軟正黑體" panose="020B0604030504040204" pitchFamily="34" charset="-120"/>
              </a:rPr>
              <a:t>tkttsai@Kevin-PC</a:t>
            </a:r>
            <a:r>
              <a:rPr lang="en-US" altLang="zh-TW" sz="1600" dirty="0">
                <a:ea typeface="微軟正黑體" panose="020B0604030504040204" pitchFamily="34" charset="-120"/>
              </a:rPr>
              <a:t>:/</a:t>
            </a:r>
            <a:r>
              <a:rPr lang="en-US" altLang="zh-TW" sz="1600" dirty="0" err="1">
                <a:ea typeface="微軟正黑體" panose="020B0604030504040204" pitchFamily="34" charset="-120"/>
              </a:rPr>
              <a:t>mnt</a:t>
            </a:r>
            <a:r>
              <a:rPr lang="en-US" altLang="zh-TW" sz="1600" dirty="0">
                <a:ea typeface="微軟正黑體" panose="020B0604030504040204" pitchFamily="34" charset="-120"/>
              </a:rPr>
              <a:t>/d/Kevin/My Works/</a:t>
            </a:r>
            <a:r>
              <a:rPr lang="en-US" altLang="zh-TW" sz="1600" dirty="0" err="1">
                <a:ea typeface="微軟正黑體" panose="020B0604030504040204" pitchFamily="34" charset="-120"/>
              </a:rPr>
              <a:t>libcoap</a:t>
            </a:r>
            <a:r>
              <a:rPr lang="en-US" altLang="zh-TW" sz="1600" dirty="0">
                <a:ea typeface="微軟正黑體" panose="020B0604030504040204" pitchFamily="34" charset="-120"/>
              </a:rPr>
              <a:t>$</a:t>
            </a:r>
            <a:r>
              <a:rPr lang="zh-TW" altLang="en-US" sz="1600" dirty="0">
                <a:ea typeface="微軟正黑體" panose="020B0604030504040204" pitchFamily="34" charset="-120"/>
              </a:rPr>
              <a:t> </a:t>
            </a:r>
            <a:r>
              <a:rPr lang="en-US" altLang="zh-TW" sz="1600" dirty="0">
                <a:ea typeface="微軟正黑體" panose="020B0604030504040204" pitchFamily="34" charset="-120"/>
              </a:rPr>
              <a:t> </a:t>
            </a:r>
          </a:p>
          <a:p>
            <a:pPr lvl="1">
              <a:lnSpc>
                <a:spcPct val="100000"/>
              </a:lnSpc>
            </a:pPr>
            <a:r>
              <a:rPr lang="zh-TW" altLang="en-US" sz="2000" dirty="0">
                <a:ea typeface="微軟正黑體" panose="020B0604030504040204" pitchFamily="34" charset="-120"/>
              </a:rPr>
              <a:t>分別執行下列三個指令</a:t>
            </a:r>
            <a:endParaRPr lang="en-US" altLang="zh-TW" sz="2000" dirty="0">
              <a:ea typeface="微軟正黑體" panose="020B0604030504040204" pitchFamily="34" charset="-120"/>
            </a:endParaRPr>
          </a:p>
          <a:p>
            <a:pPr marL="714375" lvl="2" indent="0">
              <a:lnSpc>
                <a:spcPct val="100000"/>
              </a:lnSpc>
              <a:buNone/>
            </a:pPr>
            <a:r>
              <a:rPr lang="zh-TW" altLang="en-US" sz="1600" b="1" dirty="0">
                <a:solidFill>
                  <a:srgbClr val="0000FF"/>
                </a:solidFill>
                <a:ea typeface="微軟正黑體" panose="020B0604030504040204" pitchFamily="34" charset="-120"/>
              </a:rPr>
              <a:t> </a:t>
            </a:r>
            <a:r>
              <a:rPr lang="en-US" altLang="zh-TW" sz="1600" b="1" dirty="0">
                <a:solidFill>
                  <a:srgbClr val="0000FF"/>
                </a:solidFill>
                <a:ea typeface="微軟正黑體" panose="020B0604030504040204" pitchFamily="34" charset="-120"/>
              </a:rPr>
              <a:t>./autogen.sh</a:t>
            </a:r>
          </a:p>
          <a:p>
            <a:pPr marL="714375" lvl="2" indent="0">
              <a:lnSpc>
                <a:spcPct val="100000"/>
              </a:lnSpc>
              <a:buNone/>
            </a:pPr>
            <a:r>
              <a:rPr lang="en-US" altLang="zh-TW" sz="1600" b="1" dirty="0">
                <a:solidFill>
                  <a:srgbClr val="0000FF"/>
                </a:solidFill>
                <a:ea typeface="微軟正黑體" panose="020B0604030504040204" pitchFamily="34" charset="-120"/>
              </a:rPr>
              <a:t>./configure --enable-documentation=no --enable-tests=no --enable-</a:t>
            </a:r>
            <a:r>
              <a:rPr lang="en-US" altLang="zh-TW" sz="1600" b="1" dirty="0" err="1">
                <a:solidFill>
                  <a:srgbClr val="0000FF"/>
                </a:solidFill>
                <a:ea typeface="微軟正黑體" panose="020B0604030504040204" pitchFamily="34" charset="-120"/>
              </a:rPr>
              <a:t>dtls</a:t>
            </a:r>
            <a:r>
              <a:rPr lang="en-US" altLang="zh-TW" sz="1600" b="1" dirty="0">
                <a:solidFill>
                  <a:srgbClr val="0000FF"/>
                </a:solidFill>
                <a:ea typeface="微軟正黑體" panose="020B0604030504040204" pitchFamily="34" charset="-120"/>
              </a:rPr>
              <a:t>=no</a:t>
            </a:r>
          </a:p>
          <a:p>
            <a:pPr marL="714375" lvl="2" indent="0">
              <a:lnSpc>
                <a:spcPct val="100000"/>
              </a:lnSpc>
              <a:buNone/>
            </a:pPr>
            <a:r>
              <a:rPr lang="en-US" altLang="zh-TW" sz="1600" b="1" dirty="0">
                <a:solidFill>
                  <a:srgbClr val="0000FF"/>
                </a:solidFill>
                <a:ea typeface="微軟正黑體" panose="020B0604030504040204" pitchFamily="34" charset="-120"/>
              </a:rPr>
              <a:t>make</a:t>
            </a:r>
          </a:p>
          <a:p>
            <a:pPr lvl="1">
              <a:lnSpc>
                <a:spcPct val="100000"/>
              </a:lnSpc>
            </a:pPr>
            <a:r>
              <a:rPr lang="zh-TW" altLang="en-US" sz="2000" dirty="0">
                <a:ea typeface="微軟正黑體" panose="020B0604030504040204" pitchFamily="34" charset="-120"/>
              </a:rPr>
              <a:t>測試指令</a:t>
            </a:r>
            <a:r>
              <a:rPr lang="en-US" altLang="zh-TW" sz="2000" dirty="0">
                <a:ea typeface="微軟正黑體" panose="020B0604030504040204" pitchFamily="34" charset="-120"/>
              </a:rPr>
              <a:t>: </a:t>
            </a:r>
            <a:r>
              <a:rPr lang="en-US" altLang="zh-TW" sz="2000" b="1" dirty="0" err="1">
                <a:solidFill>
                  <a:srgbClr val="0000FF"/>
                </a:solidFill>
                <a:ea typeface="微軟正黑體" panose="020B0604030504040204" pitchFamily="34" charset="-120"/>
              </a:rPr>
              <a:t>coap</a:t>
            </a:r>
            <a:r>
              <a:rPr lang="en-US" altLang="zh-TW" sz="2000" b="1" dirty="0">
                <a:solidFill>
                  <a:srgbClr val="0000FF"/>
                </a:solidFill>
                <a:ea typeface="微軟正黑體" panose="020B0604030504040204" pitchFamily="34" charset="-120"/>
              </a:rPr>
              <a:t>-server</a:t>
            </a:r>
            <a:r>
              <a:rPr lang="en-US" altLang="zh-TW" sz="2000" dirty="0">
                <a:ea typeface="微軟正黑體" panose="020B0604030504040204" pitchFamily="34" charset="-120"/>
              </a:rPr>
              <a:t>  or </a:t>
            </a:r>
            <a:r>
              <a:rPr lang="en-US" altLang="zh-TW" sz="2000" b="1" dirty="0" err="1">
                <a:solidFill>
                  <a:srgbClr val="0000FF"/>
                </a:solidFill>
                <a:ea typeface="微軟正黑體" panose="020B0604030504040204" pitchFamily="34" charset="-120"/>
              </a:rPr>
              <a:t>coap</a:t>
            </a:r>
            <a:r>
              <a:rPr lang="en-US" altLang="zh-TW" sz="2000" b="1" dirty="0">
                <a:solidFill>
                  <a:srgbClr val="0000FF"/>
                </a:solidFill>
                <a:ea typeface="微軟正黑體" panose="020B0604030504040204" pitchFamily="34" charset="-120"/>
              </a:rPr>
              <a:t>-client</a:t>
            </a:r>
            <a:r>
              <a:rPr lang="zh-TW" altLang="en-US" sz="2000" dirty="0">
                <a:ea typeface="微軟正黑體" panose="020B0604030504040204" pitchFamily="34" charset="-120"/>
              </a:rPr>
              <a:t> </a:t>
            </a:r>
            <a:endParaRPr lang="en-US" altLang="zh-TW" sz="2000" dirty="0">
              <a:ea typeface="微軟正黑體" panose="020B0604030504040204" pitchFamily="34" charset="-120"/>
            </a:endParaRPr>
          </a:p>
        </p:txBody>
      </p:sp>
    </p:spTree>
    <p:extLst>
      <p:ext uri="{BB962C8B-B14F-4D97-AF65-F5344CB8AC3E}">
        <p14:creationId xmlns:p14="http://schemas.microsoft.com/office/powerpoint/2010/main" val="2253167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zh-TW" altLang="en-US" sz="4000" b="1" dirty="0">
                <a:latin typeface="+mn-lt"/>
                <a:ea typeface="微軟正黑體" panose="020B0604030504040204" pitchFamily="34" charset="-120"/>
              </a:rPr>
              <a:t>測試</a:t>
            </a:r>
            <a:r>
              <a:rPr lang="en-US" altLang="zh-TW" sz="4000" b="1" dirty="0" err="1">
                <a:latin typeface="+mn-lt"/>
                <a:ea typeface="微軟正黑體" panose="020B0604030504040204" pitchFamily="34" charset="-120"/>
              </a:rPr>
              <a:t>libcoap</a:t>
            </a:r>
            <a:r>
              <a:rPr lang="zh-TW" altLang="en-US" sz="4000" b="1" dirty="0">
                <a:latin typeface="+mn-lt"/>
                <a:ea typeface="微軟正黑體" panose="020B0604030504040204" pitchFamily="34" charset="-120"/>
              </a:rPr>
              <a:t> </a:t>
            </a:r>
            <a:r>
              <a:rPr lang="en-US" altLang="zh-TW" sz="4000" b="1" dirty="0">
                <a:latin typeface="+mn-lt"/>
                <a:ea typeface="微軟正黑體" panose="020B0604030504040204" pitchFamily="34" charset="-120"/>
              </a:rPr>
              <a:t>- </a:t>
            </a:r>
            <a:r>
              <a:rPr lang="en-US" altLang="zh-TW" b="1" dirty="0">
                <a:latin typeface="+mn-lt"/>
                <a:ea typeface="微軟正黑體" panose="020B0604030504040204" pitchFamily="34" charset="-120"/>
              </a:rPr>
              <a:t>CoAP </a:t>
            </a:r>
            <a:r>
              <a:rPr lang="zh-TW" altLang="en-US" b="1" dirty="0">
                <a:latin typeface="+mn-lt"/>
                <a:ea typeface="微軟正黑體" panose="020B0604030504040204" pitchFamily="34" charset="-120"/>
              </a:rPr>
              <a:t>命令列工具</a:t>
            </a:r>
            <a:endParaRPr lang="zh-TW" altLang="en-US" sz="4000"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5"/>
            <a:ext cx="11774311" cy="5684743"/>
          </a:xfrm>
        </p:spPr>
        <p:txBody>
          <a:bodyPr>
            <a:noAutofit/>
          </a:bodyPr>
          <a:lstStyle/>
          <a:p>
            <a:r>
              <a:rPr lang="zh-CN" altLang="en-US" sz="2400" dirty="0">
                <a:ea typeface="微軟正黑體" panose="020B0604030504040204" pitchFamily="34" charset="-120"/>
              </a:rPr>
              <a:t>為了測試測試我們的代碼是否是正確工作，我們需要一個</a:t>
            </a:r>
            <a:r>
              <a:rPr lang="en-US" altLang="zh-CN" sz="2400" dirty="0">
                <a:ea typeface="微軟正黑體" panose="020B0604030504040204" pitchFamily="34" charset="-120"/>
              </a:rPr>
              <a:t>CoAP</a:t>
            </a:r>
            <a:r>
              <a:rPr lang="zh-CN" altLang="en-US" sz="2400" dirty="0">
                <a:ea typeface="微軟正黑體" panose="020B0604030504040204" pitchFamily="34" charset="-120"/>
              </a:rPr>
              <a:t>的命令列工具。目前有</a:t>
            </a:r>
            <a:r>
              <a:rPr lang="zh-TW" altLang="en-US" sz="2400" dirty="0">
                <a:ea typeface="微軟正黑體" panose="020B0604030504040204" pitchFamily="34" charset="-120"/>
              </a:rPr>
              <a:t>幾</a:t>
            </a:r>
            <a:r>
              <a:rPr lang="zh-CN" altLang="en-US" sz="2400" dirty="0">
                <a:ea typeface="微軟正黑體" panose="020B0604030504040204" pitchFamily="34" charset="-120"/>
              </a:rPr>
              <a:t>個不錯的工具可以使用。</a:t>
            </a:r>
          </a:p>
          <a:p>
            <a:pPr lvl="1"/>
            <a:r>
              <a:rPr lang="en-US" altLang="zh-CN" sz="2000" dirty="0">
                <a:ea typeface="微軟正黑體" panose="020B0604030504040204" pitchFamily="34" charset="-120"/>
              </a:rPr>
              <a:t>CoAP-cli</a:t>
            </a:r>
            <a:r>
              <a:rPr lang="zh-CN" altLang="en-US" sz="2000" dirty="0">
                <a:ea typeface="微軟正黑體" panose="020B0604030504040204" pitchFamily="34" charset="-120"/>
              </a:rPr>
              <a:t>，一個基於</a:t>
            </a:r>
            <a:r>
              <a:rPr lang="en-US" altLang="zh-CN" sz="2000" dirty="0">
                <a:ea typeface="微軟正黑體" panose="020B0604030504040204" pitchFamily="34" charset="-120"/>
              </a:rPr>
              <a:t>NodeJS</a:t>
            </a:r>
            <a:r>
              <a:rPr lang="zh-CN" altLang="en-US" sz="2000" dirty="0">
                <a:ea typeface="微軟正黑體" panose="020B0604030504040204" pitchFamily="34" charset="-120"/>
              </a:rPr>
              <a:t>的</a:t>
            </a:r>
            <a:r>
              <a:rPr lang="en-US" altLang="zh-CN" sz="2000" dirty="0">
                <a:ea typeface="微軟正黑體" panose="020B0604030504040204" pitchFamily="34" charset="-120"/>
              </a:rPr>
              <a:t>CoAP</a:t>
            </a:r>
            <a:r>
              <a:rPr lang="zh-CN" altLang="en-US" sz="2000" dirty="0">
                <a:ea typeface="微軟正黑體" panose="020B0604030504040204" pitchFamily="34" charset="-120"/>
              </a:rPr>
              <a:t>命令列工具，其核心是基於</a:t>
            </a:r>
            <a:r>
              <a:rPr lang="en-US" altLang="zh-CN" sz="2000" dirty="0">
                <a:ea typeface="微軟正黑體" panose="020B0604030504040204" pitchFamily="34" charset="-120"/>
              </a:rPr>
              <a:t>Node-CoAP</a:t>
            </a:r>
            <a:r>
              <a:rPr lang="zh-CN" altLang="en-US" sz="2000" dirty="0">
                <a:ea typeface="微軟正黑體" panose="020B0604030504040204" pitchFamily="34" charset="-120"/>
              </a:rPr>
              <a:t>庫。</a:t>
            </a:r>
            <a:r>
              <a:rPr lang="en-US" altLang="zh-CN" sz="2000" dirty="0">
                <a:ea typeface="微軟正黑體" panose="020B0604030504040204" pitchFamily="34" charset="-120"/>
              </a:rPr>
              <a:t>(</a:t>
            </a:r>
            <a:r>
              <a:rPr lang="zh-TW" altLang="en-US" sz="2000" dirty="0">
                <a:ea typeface="微軟正黑體" panose="020B0604030504040204" pitchFamily="34" charset="-120"/>
              </a:rPr>
              <a:t>上一頁</a:t>
            </a:r>
            <a:r>
              <a:rPr lang="en-US" altLang="zh-TW" sz="2000" dirty="0">
                <a:ea typeface="微軟正黑體" panose="020B0604030504040204" pitchFamily="34" charset="-120"/>
              </a:rPr>
              <a:t>)</a:t>
            </a:r>
            <a:endParaRPr lang="zh-CN" altLang="en-US" sz="2000" dirty="0">
              <a:ea typeface="微軟正黑體" panose="020B0604030504040204" pitchFamily="34" charset="-120"/>
            </a:endParaRPr>
          </a:p>
          <a:p>
            <a:pPr lvl="1"/>
            <a:r>
              <a:rPr lang="en-US" altLang="zh-CN" sz="2000" dirty="0" err="1">
                <a:ea typeface="微軟正黑體" panose="020B0604030504040204" pitchFamily="34" charset="-120"/>
              </a:rPr>
              <a:t>libcooap</a:t>
            </a:r>
            <a:r>
              <a:rPr lang="zh-CN" altLang="en-US" sz="2000" dirty="0">
                <a:ea typeface="微軟正黑體" panose="020B0604030504040204" pitchFamily="34" charset="-120"/>
              </a:rPr>
              <a:t>，一個用</a:t>
            </a:r>
            <a:r>
              <a:rPr lang="en-US" altLang="zh-CN" sz="2000" dirty="0">
                <a:ea typeface="微軟正黑體" panose="020B0604030504040204" pitchFamily="34" charset="-120"/>
              </a:rPr>
              <a:t>C</a:t>
            </a:r>
            <a:r>
              <a:rPr lang="zh-CN" altLang="en-US" sz="2000" dirty="0">
                <a:ea typeface="微軟正黑體" panose="020B0604030504040204" pitchFamily="34" charset="-120"/>
              </a:rPr>
              <a:t>寫的</a:t>
            </a:r>
            <a:r>
              <a:rPr lang="en-US" altLang="zh-CN" sz="2000" dirty="0">
                <a:ea typeface="微軟正黑體" panose="020B0604030504040204" pitchFamily="34" charset="-120"/>
              </a:rPr>
              <a:t>CoAP</a:t>
            </a:r>
            <a:r>
              <a:rPr lang="zh-CN" altLang="en-US" sz="2000" dirty="0">
                <a:ea typeface="微軟正黑體" panose="020B0604030504040204" pitchFamily="34" charset="-120"/>
              </a:rPr>
              <a:t>命令列工具。</a:t>
            </a:r>
            <a:r>
              <a:rPr lang="en-US" altLang="zh-CN" sz="2000" dirty="0">
                <a:ea typeface="微軟正黑體" panose="020B0604030504040204" pitchFamily="34" charset="-120"/>
              </a:rPr>
              <a:t>(</a:t>
            </a:r>
            <a:r>
              <a:rPr lang="zh-TW" altLang="en-US" sz="2000" dirty="0">
                <a:ea typeface="微軟正黑體" panose="020B0604030504040204" pitchFamily="34" charset="-120"/>
              </a:rPr>
              <a:t>上一頁</a:t>
            </a:r>
            <a:r>
              <a:rPr lang="en-US" altLang="zh-TW" sz="2000" dirty="0">
                <a:ea typeface="微軟正黑體" panose="020B0604030504040204" pitchFamily="34" charset="-120"/>
              </a:rPr>
              <a:t>)</a:t>
            </a:r>
            <a:endParaRPr lang="zh-CN" altLang="en-US" sz="2000" dirty="0">
              <a:ea typeface="微軟正黑體" panose="020B0604030504040204" pitchFamily="34" charset="-120"/>
            </a:endParaRPr>
          </a:p>
          <a:p>
            <a:pPr lvl="1"/>
            <a:r>
              <a:rPr lang="en-US" altLang="zh-CN" sz="2000" dirty="0" err="1">
                <a:ea typeface="微軟正黑體" panose="020B0604030504040204" pitchFamily="34" charset="-120"/>
              </a:rPr>
              <a:t>FireFox</a:t>
            </a:r>
            <a:r>
              <a:rPr lang="en-US" altLang="zh-CN" sz="2000" dirty="0">
                <a:ea typeface="微軟正黑體" panose="020B0604030504040204" pitchFamily="34" charset="-120"/>
              </a:rPr>
              <a:t> Copper</a:t>
            </a:r>
            <a:r>
              <a:rPr lang="zh-CN" altLang="en-US" sz="2000" dirty="0">
                <a:ea typeface="微軟正黑體" panose="020B0604030504040204" pitchFamily="34" charset="-120"/>
              </a:rPr>
              <a:t>， 一個</a:t>
            </a:r>
            <a:r>
              <a:rPr lang="en-US" altLang="zh-CN" sz="2000" dirty="0">
                <a:ea typeface="微軟正黑體" panose="020B0604030504040204" pitchFamily="34" charset="-120"/>
              </a:rPr>
              <a:t>Firefox</a:t>
            </a:r>
            <a:r>
              <a:rPr lang="zh-CN" altLang="en-US" sz="2000" dirty="0">
                <a:ea typeface="微軟正黑體" panose="020B0604030504040204" pitchFamily="34" charset="-120"/>
              </a:rPr>
              <a:t>的外掛程式。</a:t>
            </a:r>
            <a:r>
              <a:rPr lang="en-US" altLang="zh-CN" sz="2000" dirty="0">
                <a:ea typeface="微軟正黑體" panose="020B0604030504040204" pitchFamily="34" charset="-120"/>
              </a:rPr>
              <a:t>(</a:t>
            </a:r>
            <a:r>
              <a:rPr lang="en-US" altLang="zh-CN" sz="2000" b="1" dirty="0">
                <a:solidFill>
                  <a:srgbClr val="FF0000"/>
                </a:solidFill>
                <a:ea typeface="微軟正黑體" panose="020B0604030504040204" pitchFamily="34" charset="-120"/>
              </a:rPr>
              <a:t>Firefox</a:t>
            </a:r>
            <a:r>
              <a:rPr lang="zh-TW" altLang="en-US" sz="2000" b="1" dirty="0">
                <a:solidFill>
                  <a:srgbClr val="FF0000"/>
                </a:solidFill>
                <a:ea typeface="微軟正黑體" panose="020B0604030504040204" pitchFamily="34" charset="-120"/>
              </a:rPr>
              <a:t>已不支援</a:t>
            </a:r>
            <a:r>
              <a:rPr lang="en-US" altLang="zh-TW" sz="2000" dirty="0">
                <a:ea typeface="微軟正黑體" panose="020B0604030504040204" pitchFamily="34" charset="-120"/>
              </a:rPr>
              <a:t>)</a:t>
            </a:r>
            <a:endParaRPr lang="zh-CN" altLang="en-US" sz="2000" dirty="0">
              <a:ea typeface="微軟正黑體" panose="020B0604030504040204" pitchFamily="34" charset="-120"/>
            </a:endParaRPr>
          </a:p>
          <a:p>
            <a:pPr>
              <a:lnSpc>
                <a:spcPct val="100000"/>
              </a:lnSpc>
            </a:pPr>
            <a:r>
              <a:rPr lang="zh-TW" altLang="en-US" sz="2400" dirty="0">
                <a:ea typeface="微軟正黑體" panose="020B0604030504040204" pitchFamily="34" charset="-120"/>
              </a:rPr>
              <a:t>在</a:t>
            </a:r>
            <a:r>
              <a:rPr lang="en-US" altLang="zh-TW" sz="2400" dirty="0" err="1">
                <a:ea typeface="微軟正黑體" panose="020B0604030504040204" pitchFamily="34" charset="-120"/>
              </a:rPr>
              <a:t>coap</a:t>
            </a:r>
            <a:r>
              <a:rPr lang="en-US" altLang="zh-TW" sz="2400" dirty="0">
                <a:ea typeface="微軟正黑體" panose="020B0604030504040204" pitchFamily="34" charset="-120"/>
              </a:rPr>
              <a:t>-cli</a:t>
            </a:r>
            <a:r>
              <a:rPr lang="zh-TW" altLang="en-US" sz="2400" dirty="0">
                <a:ea typeface="微軟正黑體" panose="020B0604030504040204" pitchFamily="34" charset="-120"/>
              </a:rPr>
              <a:t>中，一共有四個方法。分別表示</a:t>
            </a:r>
            <a:r>
              <a:rPr lang="en-US" altLang="zh-TW" sz="2400" dirty="0">
                <a:ea typeface="微軟正黑體" panose="020B0604030504040204" pitchFamily="34" charset="-120"/>
              </a:rPr>
              <a:t>REST</a:t>
            </a:r>
            <a:r>
              <a:rPr lang="zh-TW" altLang="en-US" sz="2400" dirty="0">
                <a:ea typeface="微軟正黑體" panose="020B0604030504040204" pitchFamily="34" charset="-120"/>
              </a:rPr>
              <a:t>的四種不同的方式</a:t>
            </a:r>
            <a:endParaRPr lang="en-US" altLang="zh-TW" sz="2400" dirty="0">
              <a:ea typeface="微軟正黑體" panose="020B0604030504040204" pitchFamily="34" charset="-120"/>
            </a:endParaRPr>
          </a:p>
          <a:p>
            <a:pPr lvl="1">
              <a:buFont typeface="Wingdings" panose="05000000000000000000" pitchFamily="2" charset="2"/>
              <a:buChar char="Ø"/>
            </a:pPr>
            <a:r>
              <a:rPr lang="en-US" altLang="zh-TW" sz="2000" dirty="0">
                <a:ea typeface="微軟正黑體" panose="020B0604030504040204" pitchFamily="34" charset="-120"/>
              </a:rPr>
              <a:t>get 	performs a GET request </a:t>
            </a:r>
          </a:p>
          <a:p>
            <a:pPr lvl="1">
              <a:buFont typeface="Wingdings" panose="05000000000000000000" pitchFamily="2" charset="2"/>
              <a:buChar char="Ø"/>
            </a:pPr>
            <a:r>
              <a:rPr lang="en-US" altLang="zh-TW" sz="2000" dirty="0">
                <a:ea typeface="微軟正黑體" panose="020B0604030504040204" pitchFamily="34" charset="-120"/>
              </a:rPr>
              <a:t>put 	performs a PUT request </a:t>
            </a:r>
          </a:p>
          <a:p>
            <a:pPr lvl="1">
              <a:buFont typeface="Wingdings" panose="05000000000000000000" pitchFamily="2" charset="2"/>
              <a:buChar char="Ø"/>
            </a:pPr>
            <a:r>
              <a:rPr lang="en-US" altLang="zh-TW" sz="2000" dirty="0">
                <a:ea typeface="微軟正黑體" panose="020B0604030504040204" pitchFamily="34" charset="-120"/>
              </a:rPr>
              <a:t>post 	performs a POST request </a:t>
            </a:r>
          </a:p>
          <a:p>
            <a:pPr lvl="1">
              <a:buFont typeface="Wingdings" panose="05000000000000000000" pitchFamily="2" charset="2"/>
              <a:buChar char="Ø"/>
            </a:pPr>
            <a:r>
              <a:rPr lang="en-US" altLang="zh-TW" sz="2000" dirty="0">
                <a:ea typeface="微軟正黑體" panose="020B0604030504040204" pitchFamily="34" charset="-120"/>
              </a:rPr>
              <a:t>Delete	performs a DELETE request</a:t>
            </a:r>
            <a:r>
              <a:rPr lang="en-US" altLang="zh-TW" sz="2000" b="1" dirty="0">
                <a:solidFill>
                  <a:srgbClr val="0000FF"/>
                </a:solidFill>
                <a:ea typeface="微軟正黑體" panose="020B0604030504040204" pitchFamily="34" charset="-120"/>
              </a:rPr>
              <a:t>  </a:t>
            </a:r>
          </a:p>
          <a:p>
            <a:pPr>
              <a:lnSpc>
                <a:spcPct val="100000"/>
              </a:lnSpc>
            </a:pPr>
            <a:r>
              <a:rPr lang="zh-TW" altLang="en-US" sz="2000" dirty="0">
                <a:ea typeface="微軟正黑體" panose="020B0604030504040204" pitchFamily="34" charset="-120"/>
              </a:rPr>
              <a:t>測試</a:t>
            </a:r>
            <a:r>
              <a:rPr lang="en-US" altLang="zh-TW" sz="2000" dirty="0">
                <a:ea typeface="微軟正黑體" panose="020B0604030504040204" pitchFamily="34" charset="-120"/>
              </a:rPr>
              <a:t>, </a:t>
            </a:r>
            <a:r>
              <a:rPr lang="zh-TW" altLang="en-US" sz="2000" dirty="0">
                <a:ea typeface="微軟正黑體" panose="020B0604030504040204" pitchFamily="34" charset="-120"/>
              </a:rPr>
              <a:t>客戶端獲取數據</a:t>
            </a:r>
            <a:r>
              <a:rPr lang="en-US" altLang="zh-TW" sz="2000" dirty="0">
                <a:ea typeface="微軟正黑體" panose="020B0604030504040204" pitchFamily="34" charset="-120"/>
              </a:rPr>
              <a:t> </a:t>
            </a:r>
          </a:p>
          <a:p>
            <a:pPr marL="457200" lvl="1" indent="0">
              <a:lnSpc>
                <a:spcPct val="100000"/>
              </a:lnSpc>
              <a:buNone/>
            </a:pPr>
            <a:r>
              <a:rPr lang="en-US" altLang="zh-TW" sz="2000" dirty="0" err="1">
                <a:ea typeface="微軟正黑體" panose="020B0604030504040204" pitchFamily="34" charset="-120"/>
              </a:rPr>
              <a:t>tkttsai@Kevin-PC</a:t>
            </a:r>
            <a:r>
              <a:rPr lang="en-US" altLang="zh-TW" sz="2000" dirty="0">
                <a:ea typeface="微軟正黑體" panose="020B0604030504040204" pitchFamily="34" charset="-120"/>
              </a:rPr>
              <a:t>:/</a:t>
            </a:r>
            <a:r>
              <a:rPr lang="en-US" altLang="zh-TW" sz="2000" dirty="0" err="1">
                <a:ea typeface="微軟正黑體" panose="020B0604030504040204" pitchFamily="34" charset="-120"/>
              </a:rPr>
              <a:t>mnt</a:t>
            </a:r>
            <a:r>
              <a:rPr lang="en-US" altLang="zh-TW" sz="2000" dirty="0">
                <a:ea typeface="微軟正黑體" panose="020B0604030504040204" pitchFamily="34" charset="-120"/>
              </a:rPr>
              <a:t>/d/Kevin/My Works/</a:t>
            </a:r>
            <a:r>
              <a:rPr lang="en-US" altLang="zh-TW" sz="2000" dirty="0" err="1">
                <a:ea typeface="微軟正黑體" panose="020B0604030504040204" pitchFamily="34" charset="-120"/>
              </a:rPr>
              <a:t>libcoap</a:t>
            </a:r>
            <a:r>
              <a:rPr lang="en-US" altLang="zh-TW" sz="2000" dirty="0">
                <a:ea typeface="微軟正黑體" panose="020B0604030504040204" pitchFamily="34" charset="-120"/>
              </a:rPr>
              <a:t>$ </a:t>
            </a:r>
            <a:r>
              <a:rPr lang="en-US" altLang="zh-TW" sz="2000" b="1" dirty="0" err="1">
                <a:solidFill>
                  <a:srgbClr val="0000FF"/>
                </a:solidFill>
                <a:ea typeface="微軟正黑體" panose="020B0604030504040204" pitchFamily="34" charset="-120"/>
              </a:rPr>
              <a:t>coap</a:t>
            </a:r>
            <a:r>
              <a:rPr lang="en-US" altLang="zh-TW" sz="2000" b="1" dirty="0">
                <a:solidFill>
                  <a:srgbClr val="0000FF"/>
                </a:solidFill>
                <a:ea typeface="微軟正黑體" panose="020B0604030504040204" pitchFamily="34" charset="-120"/>
              </a:rPr>
              <a:t>-client -m get coap://localhost</a:t>
            </a:r>
          </a:p>
          <a:p>
            <a:pPr marL="457200" lvl="1" indent="0">
              <a:lnSpc>
                <a:spcPct val="100000"/>
              </a:lnSpc>
              <a:buNone/>
            </a:pPr>
            <a:r>
              <a:rPr lang="en-US" altLang="zh-TW" sz="2000" b="1" dirty="0">
                <a:solidFill>
                  <a:srgbClr val="00B0F0"/>
                </a:solidFill>
                <a:ea typeface="微軟正黑體" panose="020B0604030504040204" pitchFamily="34" charset="-120"/>
              </a:rPr>
              <a:t>v:1 t:CON c:GET i:958f {} [ ]</a:t>
            </a:r>
          </a:p>
        </p:txBody>
      </p:sp>
    </p:spTree>
    <p:extLst>
      <p:ext uri="{BB962C8B-B14F-4D97-AF65-F5344CB8AC3E}">
        <p14:creationId xmlns:p14="http://schemas.microsoft.com/office/powerpoint/2010/main" val="37765417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sz="4000" b="1" dirty="0">
                <a:latin typeface="+mn-lt"/>
                <a:ea typeface="微軟正黑體" panose="020B0604030504040204" pitchFamily="34" charset="-120"/>
              </a:rPr>
              <a:t>ESP-CoAP example</a:t>
            </a:r>
            <a:endParaRPr lang="zh-TW" altLang="en-US" sz="4000"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5"/>
            <a:ext cx="11774311" cy="5684743"/>
          </a:xfrm>
        </p:spPr>
        <p:txBody>
          <a:bodyPr>
            <a:noAutofit/>
          </a:bodyPr>
          <a:lstStyle/>
          <a:p>
            <a:r>
              <a:rPr lang="en-US" altLang="zh-TW" dirty="0" err="1"/>
              <a:t>coapserver.ino</a:t>
            </a:r>
            <a:r>
              <a:rPr lang="en-US" altLang="zh-TW" dirty="0"/>
              <a:t>: simple server endpoint </a:t>
            </a:r>
            <a:r>
              <a:rPr lang="en-US" altLang="zh-TW" dirty="0" err="1"/>
              <a:t>url</a:t>
            </a:r>
            <a:r>
              <a:rPr lang="en-US" altLang="zh-TW" dirty="0"/>
              <a:t> callback sample.</a:t>
            </a:r>
          </a:p>
          <a:p>
            <a:r>
              <a:rPr lang="en-US" altLang="zh-TW" dirty="0" err="1"/>
              <a:t>coapclient.ino</a:t>
            </a:r>
            <a:r>
              <a:rPr lang="en-US" altLang="zh-TW" dirty="0"/>
              <a:t>: simple client response callback sample.</a:t>
            </a:r>
          </a:p>
          <a:p>
            <a:r>
              <a:rPr lang="en-US" altLang="zh-TW" b="1" dirty="0"/>
              <a:t>working with CoAP server</a:t>
            </a:r>
          </a:p>
          <a:p>
            <a:pPr marL="541338" lvl="1"/>
            <a:r>
              <a:rPr lang="en-US" altLang="zh-TW" dirty="0"/>
              <a:t>Upload the server example code to ESP-12E and open Serial Monitor to get the </a:t>
            </a:r>
            <a:r>
              <a:rPr lang="en-US" altLang="zh-TW" dirty="0" err="1"/>
              <a:t>IPaddress</a:t>
            </a:r>
            <a:r>
              <a:rPr lang="en-US" altLang="zh-TW" dirty="0"/>
              <a:t> of ESP-12E(server)</a:t>
            </a:r>
          </a:p>
          <a:p>
            <a:pPr marL="541338" lvl="1"/>
            <a:r>
              <a:rPr lang="en-US" altLang="zh-TW" dirty="0"/>
              <a:t>Run the </a:t>
            </a:r>
            <a:r>
              <a:rPr lang="en-US" altLang="zh-TW" dirty="0" err="1"/>
              <a:t>coap</a:t>
            </a:r>
            <a:r>
              <a:rPr lang="en-US" altLang="zh-TW" dirty="0"/>
              <a:t> client(web browser) with following URI coap://IPaddress:default port number/resource, to connect to ESP-12E server.</a:t>
            </a:r>
          </a:p>
          <a:p>
            <a:r>
              <a:rPr lang="en-US" altLang="zh-TW" b="1" dirty="0"/>
              <a:t>working with CoAP client</a:t>
            </a:r>
          </a:p>
          <a:p>
            <a:pPr marL="541338" lvl="1"/>
            <a:r>
              <a:rPr lang="en-US" altLang="zh-TW" dirty="0"/>
              <a:t>Upload the client example </a:t>
            </a:r>
            <a:r>
              <a:rPr lang="en-US" altLang="zh-TW" dirty="0" err="1"/>
              <a:t>cose</a:t>
            </a:r>
            <a:r>
              <a:rPr lang="en-US" altLang="zh-TW" dirty="0"/>
              <a:t> to ESP-12E, check the working by taking ETH Zurich as server.</a:t>
            </a:r>
          </a:p>
        </p:txBody>
      </p:sp>
    </p:spTree>
    <p:extLst>
      <p:ext uri="{BB962C8B-B14F-4D97-AF65-F5344CB8AC3E}">
        <p14:creationId xmlns:p14="http://schemas.microsoft.com/office/powerpoint/2010/main" val="12029100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sz="4000" b="1" dirty="0">
                <a:latin typeface="+mn-lt"/>
                <a:ea typeface="微軟正黑體" panose="020B0604030504040204" pitchFamily="34" charset="-120"/>
              </a:rPr>
              <a:t>ESP-CoAP example</a:t>
            </a:r>
            <a:endParaRPr lang="zh-TW" altLang="en-US" sz="4000"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5"/>
            <a:ext cx="11774311" cy="5684743"/>
          </a:xfrm>
        </p:spPr>
        <p:txBody>
          <a:bodyPr>
            <a:noAutofit/>
          </a:bodyPr>
          <a:lstStyle/>
          <a:p>
            <a:r>
              <a:rPr lang="en-US" altLang="zh-TW" sz="2000" b="1" dirty="0">
                <a:ea typeface="微軟正黑體" panose="020B0604030504040204" pitchFamily="34" charset="-120"/>
              </a:rPr>
              <a:t>Server Side Working:</a:t>
            </a:r>
          </a:p>
          <a:p>
            <a:pPr lvl="1"/>
            <a:r>
              <a:rPr lang="en-US" altLang="zh-TW" sz="1800" dirty="0">
                <a:ea typeface="微軟正黑體" panose="020B0604030504040204" pitchFamily="34" charset="-120"/>
              </a:rPr>
              <a:t>Methods</a:t>
            </a:r>
          </a:p>
          <a:p>
            <a:pPr lvl="2"/>
            <a:r>
              <a:rPr lang="en-US" altLang="zh-TW" sz="1600" dirty="0">
                <a:ea typeface="微軟正黑體" panose="020B0604030504040204" pitchFamily="34" charset="-120"/>
              </a:rPr>
              <a:t>GET</a:t>
            </a:r>
          </a:p>
          <a:p>
            <a:pPr lvl="2"/>
            <a:r>
              <a:rPr lang="en-US" altLang="zh-TW" sz="1600" dirty="0">
                <a:ea typeface="微軟正黑體" panose="020B0604030504040204" pitchFamily="34" charset="-120"/>
              </a:rPr>
              <a:t>PUT</a:t>
            </a:r>
          </a:p>
          <a:p>
            <a:pPr lvl="2"/>
            <a:r>
              <a:rPr lang="en-US" altLang="zh-TW" sz="1600" dirty="0">
                <a:ea typeface="微軟正黑體" panose="020B0604030504040204" pitchFamily="34" charset="-120"/>
              </a:rPr>
              <a:t>POST (update </a:t>
            </a:r>
            <a:r>
              <a:rPr lang="en-US" altLang="zh-TW" sz="1600" dirty="0" err="1">
                <a:ea typeface="微軟正黑體" panose="020B0604030504040204" pitchFamily="34" charset="-120"/>
              </a:rPr>
              <a:t>working,creation</a:t>
            </a:r>
            <a:r>
              <a:rPr lang="en-US" altLang="zh-TW" sz="1600" dirty="0">
                <a:ea typeface="微軟正黑體" panose="020B0604030504040204" pitchFamily="34" charset="-120"/>
              </a:rPr>
              <a:t> not working)</a:t>
            </a:r>
          </a:p>
          <a:p>
            <a:pPr lvl="2"/>
            <a:r>
              <a:rPr lang="en-US" altLang="zh-TW" sz="1600" dirty="0">
                <a:ea typeface="微軟正黑體" panose="020B0604030504040204" pitchFamily="34" charset="-120"/>
              </a:rPr>
              <a:t>DELETE (not working)</a:t>
            </a:r>
          </a:p>
          <a:p>
            <a:pPr lvl="1"/>
            <a:r>
              <a:rPr lang="en-US" altLang="zh-TW" sz="1800" dirty="0">
                <a:ea typeface="微軟正黑體" panose="020B0604030504040204" pitchFamily="34" charset="-120"/>
              </a:rPr>
              <a:t>Ping</a:t>
            </a:r>
          </a:p>
          <a:p>
            <a:pPr lvl="1"/>
            <a:r>
              <a:rPr lang="en-US" altLang="zh-TW" sz="1800" dirty="0">
                <a:ea typeface="微軟正黑體" panose="020B0604030504040204" pitchFamily="34" charset="-120"/>
              </a:rPr>
              <a:t>Observe (only 1 resource; only 10 observers)</a:t>
            </a:r>
          </a:p>
          <a:p>
            <a:pPr lvl="1"/>
            <a:r>
              <a:rPr lang="en-US" altLang="zh-TW" sz="1800" dirty="0">
                <a:ea typeface="微軟正黑體" panose="020B0604030504040204" pitchFamily="34" charset="-120"/>
              </a:rPr>
              <a:t>Resource Discovery</a:t>
            </a:r>
          </a:p>
          <a:p>
            <a:pPr lvl="1"/>
            <a:r>
              <a:rPr lang="en-US" altLang="zh-TW" sz="1800" dirty="0">
                <a:ea typeface="微軟正黑體" panose="020B0604030504040204" pitchFamily="34" charset="-120"/>
              </a:rPr>
              <a:t>Block Transfer (WIP)</a:t>
            </a:r>
          </a:p>
          <a:p>
            <a:r>
              <a:rPr lang="en-US" altLang="zh-TW" sz="2000" b="1" dirty="0">
                <a:ea typeface="微軟正黑體" panose="020B0604030504040204" pitchFamily="34" charset="-120"/>
              </a:rPr>
              <a:t>Client Side Working:</a:t>
            </a:r>
          </a:p>
          <a:p>
            <a:pPr lvl="1"/>
            <a:r>
              <a:rPr lang="en-US" altLang="zh-TW" sz="1800" dirty="0">
                <a:ea typeface="微軟正黑體" panose="020B0604030504040204" pitchFamily="34" charset="-120"/>
              </a:rPr>
              <a:t>Methods</a:t>
            </a:r>
          </a:p>
          <a:p>
            <a:pPr lvl="2"/>
            <a:r>
              <a:rPr lang="en-US" altLang="zh-TW" sz="1600" dirty="0">
                <a:ea typeface="微軟正黑體" panose="020B0604030504040204" pitchFamily="34" charset="-120"/>
              </a:rPr>
              <a:t>GET</a:t>
            </a:r>
          </a:p>
          <a:p>
            <a:pPr lvl="2"/>
            <a:r>
              <a:rPr lang="en-US" altLang="zh-TW" sz="1600" dirty="0">
                <a:ea typeface="微軟正黑體" panose="020B0604030504040204" pitchFamily="34" charset="-120"/>
              </a:rPr>
              <a:t>PUT</a:t>
            </a:r>
          </a:p>
          <a:p>
            <a:pPr lvl="2"/>
            <a:r>
              <a:rPr lang="en-US" altLang="zh-TW" sz="1600" dirty="0">
                <a:ea typeface="微軟正黑體" panose="020B0604030504040204" pitchFamily="34" charset="-120"/>
              </a:rPr>
              <a:t>POST</a:t>
            </a:r>
          </a:p>
          <a:p>
            <a:pPr lvl="2"/>
            <a:r>
              <a:rPr lang="en-US" altLang="zh-TW" sz="1600" dirty="0">
                <a:ea typeface="微軟正黑體" panose="020B0604030504040204" pitchFamily="34" charset="-120"/>
              </a:rPr>
              <a:t>DELETE</a:t>
            </a:r>
          </a:p>
          <a:p>
            <a:pPr lvl="1"/>
            <a:r>
              <a:rPr lang="en-US" altLang="zh-TW" sz="1800" dirty="0">
                <a:ea typeface="微軟正黑體" panose="020B0604030504040204" pitchFamily="34" charset="-120"/>
              </a:rPr>
              <a:t>Observe</a:t>
            </a:r>
          </a:p>
          <a:p>
            <a:pPr lvl="1"/>
            <a:r>
              <a:rPr lang="en-US" altLang="zh-TW" sz="1800" dirty="0">
                <a:ea typeface="微軟正黑體" panose="020B0604030504040204" pitchFamily="34" charset="-120"/>
              </a:rPr>
              <a:t>Ping</a:t>
            </a:r>
          </a:p>
        </p:txBody>
      </p:sp>
    </p:spTree>
    <p:extLst>
      <p:ext uri="{BB962C8B-B14F-4D97-AF65-F5344CB8AC3E}">
        <p14:creationId xmlns:p14="http://schemas.microsoft.com/office/powerpoint/2010/main" val="2858921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7CBEC746-83CE-40A1-8C1A-97FF3359909B}"/>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Android IoT CoAP APP</a:t>
            </a:r>
            <a:endParaRPr lang="zh-TW" altLang="en-US" b="1" dirty="0">
              <a:latin typeface="+mn-lt"/>
              <a:ea typeface="微軟正黑體" panose="020B0604030504040204" pitchFamily="34" charset="-120"/>
            </a:endParaRPr>
          </a:p>
        </p:txBody>
      </p:sp>
      <p:pic>
        <p:nvPicPr>
          <p:cNvPr id="3" name="圖片 2">
            <a:extLst>
              <a:ext uri="{FF2B5EF4-FFF2-40B4-BE49-F238E27FC236}">
                <a16:creationId xmlns:a16="http://schemas.microsoft.com/office/drawing/2014/main" id="{1C33F88A-F0F6-4BEE-86EA-E777F5423656}"/>
              </a:ext>
            </a:extLst>
          </p:cNvPr>
          <p:cNvPicPr>
            <a:picLocks noChangeAspect="1"/>
          </p:cNvPicPr>
          <p:nvPr/>
        </p:nvPicPr>
        <p:blipFill>
          <a:blip r:embed="rId3"/>
          <a:stretch>
            <a:fillRect/>
          </a:stretch>
        </p:blipFill>
        <p:spPr>
          <a:xfrm>
            <a:off x="4278472" y="1072896"/>
            <a:ext cx="3635055" cy="3497883"/>
          </a:xfrm>
          <a:prstGeom prst="rect">
            <a:avLst/>
          </a:prstGeom>
        </p:spPr>
      </p:pic>
      <p:pic>
        <p:nvPicPr>
          <p:cNvPr id="4" name="圖片 3">
            <a:extLst>
              <a:ext uri="{FF2B5EF4-FFF2-40B4-BE49-F238E27FC236}">
                <a16:creationId xmlns:a16="http://schemas.microsoft.com/office/drawing/2014/main" id="{005D401E-E102-4E4E-BA45-572E7DD71F46}"/>
              </a:ext>
            </a:extLst>
          </p:cNvPr>
          <p:cNvPicPr>
            <a:picLocks noChangeAspect="1"/>
          </p:cNvPicPr>
          <p:nvPr/>
        </p:nvPicPr>
        <p:blipFill>
          <a:blip r:embed="rId4"/>
          <a:stretch>
            <a:fillRect/>
          </a:stretch>
        </p:blipFill>
        <p:spPr>
          <a:xfrm>
            <a:off x="234191" y="1072896"/>
            <a:ext cx="3863675" cy="5723116"/>
          </a:xfrm>
          <a:prstGeom prst="rect">
            <a:avLst/>
          </a:prstGeom>
        </p:spPr>
      </p:pic>
      <p:pic>
        <p:nvPicPr>
          <p:cNvPr id="6" name="圖片 5">
            <a:extLst>
              <a:ext uri="{FF2B5EF4-FFF2-40B4-BE49-F238E27FC236}">
                <a16:creationId xmlns:a16="http://schemas.microsoft.com/office/drawing/2014/main" id="{2C1E8F54-4C0C-4C31-ADB0-A38CA511A84D}"/>
              </a:ext>
            </a:extLst>
          </p:cNvPr>
          <p:cNvPicPr>
            <a:picLocks noChangeAspect="1"/>
          </p:cNvPicPr>
          <p:nvPr/>
        </p:nvPicPr>
        <p:blipFill>
          <a:blip r:embed="rId5"/>
          <a:stretch>
            <a:fillRect/>
          </a:stretch>
        </p:blipFill>
        <p:spPr>
          <a:xfrm>
            <a:off x="8322754" y="1072896"/>
            <a:ext cx="3635055" cy="4084674"/>
          </a:xfrm>
          <a:prstGeom prst="rect">
            <a:avLst/>
          </a:prstGeom>
        </p:spPr>
      </p:pic>
    </p:spTree>
    <p:extLst>
      <p:ext uri="{BB962C8B-B14F-4D97-AF65-F5344CB8AC3E}">
        <p14:creationId xmlns:p14="http://schemas.microsoft.com/office/powerpoint/2010/main" val="3348754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7CBEC746-83CE-40A1-8C1A-97FF3359909B}"/>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Android IoT CoAP APP</a:t>
            </a:r>
            <a:endParaRPr lang="zh-TW" altLang="en-US" b="1" dirty="0">
              <a:latin typeface="+mn-lt"/>
              <a:ea typeface="微軟正黑體" panose="020B0604030504040204" pitchFamily="34" charset="-120"/>
            </a:endParaRPr>
          </a:p>
        </p:txBody>
      </p:sp>
      <p:pic>
        <p:nvPicPr>
          <p:cNvPr id="3" name="圖片 2">
            <a:extLst>
              <a:ext uri="{FF2B5EF4-FFF2-40B4-BE49-F238E27FC236}">
                <a16:creationId xmlns:a16="http://schemas.microsoft.com/office/drawing/2014/main" id="{3E8E58F1-5A41-4AD2-8977-8DE73EBA5FA5}"/>
              </a:ext>
            </a:extLst>
          </p:cNvPr>
          <p:cNvPicPr>
            <a:picLocks noChangeAspect="1"/>
          </p:cNvPicPr>
          <p:nvPr/>
        </p:nvPicPr>
        <p:blipFill>
          <a:blip r:embed="rId3"/>
          <a:stretch>
            <a:fillRect/>
          </a:stretch>
        </p:blipFill>
        <p:spPr>
          <a:xfrm>
            <a:off x="8673363" y="1403109"/>
            <a:ext cx="2895455" cy="4230909"/>
          </a:xfrm>
          <a:prstGeom prst="rect">
            <a:avLst/>
          </a:prstGeom>
        </p:spPr>
      </p:pic>
      <p:pic>
        <p:nvPicPr>
          <p:cNvPr id="4" name="圖片 3">
            <a:extLst>
              <a:ext uri="{FF2B5EF4-FFF2-40B4-BE49-F238E27FC236}">
                <a16:creationId xmlns:a16="http://schemas.microsoft.com/office/drawing/2014/main" id="{9D40CDED-2631-43C8-9189-AAF8E61E6228}"/>
              </a:ext>
            </a:extLst>
          </p:cNvPr>
          <p:cNvPicPr>
            <a:picLocks noChangeAspect="1"/>
          </p:cNvPicPr>
          <p:nvPr/>
        </p:nvPicPr>
        <p:blipFill>
          <a:blip r:embed="rId4"/>
          <a:stretch>
            <a:fillRect/>
          </a:stretch>
        </p:blipFill>
        <p:spPr>
          <a:xfrm>
            <a:off x="270935" y="1251197"/>
            <a:ext cx="3650296" cy="4084674"/>
          </a:xfrm>
          <a:prstGeom prst="rect">
            <a:avLst/>
          </a:prstGeom>
        </p:spPr>
      </p:pic>
      <p:pic>
        <p:nvPicPr>
          <p:cNvPr id="6" name="圖片 5">
            <a:extLst>
              <a:ext uri="{FF2B5EF4-FFF2-40B4-BE49-F238E27FC236}">
                <a16:creationId xmlns:a16="http://schemas.microsoft.com/office/drawing/2014/main" id="{69BB6022-B130-46FD-B264-9A5059307927}"/>
              </a:ext>
            </a:extLst>
          </p:cNvPr>
          <p:cNvPicPr>
            <a:picLocks noChangeAspect="1"/>
          </p:cNvPicPr>
          <p:nvPr/>
        </p:nvPicPr>
        <p:blipFill>
          <a:blip r:embed="rId5"/>
          <a:stretch>
            <a:fillRect/>
          </a:stretch>
        </p:blipFill>
        <p:spPr>
          <a:xfrm>
            <a:off x="4304878" y="1251197"/>
            <a:ext cx="3642676" cy="4854361"/>
          </a:xfrm>
          <a:prstGeom prst="rect">
            <a:avLst/>
          </a:prstGeom>
        </p:spPr>
      </p:pic>
    </p:spTree>
    <p:extLst>
      <p:ext uri="{BB962C8B-B14F-4D97-AF65-F5344CB8AC3E}">
        <p14:creationId xmlns:p14="http://schemas.microsoft.com/office/powerpoint/2010/main" val="2551466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40926"/>
            <a:ext cx="11774310" cy="874820"/>
          </a:xfrm>
        </p:spPr>
        <p:txBody>
          <a:bodyPr>
            <a:normAutofit/>
          </a:bodyPr>
          <a:lstStyle/>
          <a:p>
            <a:r>
              <a:rPr lang="en-US" altLang="zh-TW" sz="4000" b="1" dirty="0">
                <a:latin typeface="+mn-lt"/>
                <a:ea typeface="微軟正黑體" panose="020B0604030504040204" pitchFamily="34" charset="-120"/>
              </a:rPr>
              <a:t>CoAP-simple-library for Arduino IDE</a:t>
            </a:r>
            <a:endParaRPr lang="zh-TW" altLang="en-US" sz="4000"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5"/>
            <a:ext cx="11774311" cy="5684743"/>
          </a:xfrm>
        </p:spPr>
        <p:txBody>
          <a:bodyPr>
            <a:noAutofit/>
          </a:bodyPr>
          <a:lstStyle/>
          <a:p>
            <a:pPr marL="0" indent="0">
              <a:buNone/>
            </a:pPr>
            <a:r>
              <a:rPr lang="en-US" altLang="zh-TW" sz="2400" dirty="0">
                <a:ea typeface="微軟正黑體" panose="020B0604030504040204" pitchFamily="34" charset="-120"/>
              </a:rPr>
              <a:t>cd </a:t>
            </a:r>
            <a:r>
              <a:rPr lang="en-US" altLang="zh-TW" sz="2400" dirty="0" err="1">
                <a:ea typeface="微軟正黑體" panose="020B0604030504040204" pitchFamily="34" charset="-120"/>
              </a:rPr>
              <a:t>libcoap</a:t>
            </a:r>
            <a:r>
              <a:rPr lang="en-US" altLang="zh-TW" sz="2400" dirty="0">
                <a:ea typeface="微軟正黑體" panose="020B0604030504040204" pitchFamily="34" charset="-120"/>
              </a:rPr>
              <a:t>/ </a:t>
            </a:r>
          </a:p>
          <a:p>
            <a:pPr marL="0" indent="0">
              <a:buNone/>
            </a:pPr>
            <a:r>
              <a:rPr lang="en-US" altLang="zh-TW" sz="2400" dirty="0">
                <a:ea typeface="微軟正黑體" panose="020B0604030504040204" pitchFamily="34" charset="-120"/>
              </a:rPr>
              <a:t>./autogen.sh </a:t>
            </a:r>
          </a:p>
          <a:p>
            <a:pPr marL="0" indent="0">
              <a:buNone/>
            </a:pPr>
            <a:r>
              <a:rPr lang="en-US" altLang="zh-TW" sz="2400" dirty="0">
                <a:ea typeface="微軟正黑體" panose="020B0604030504040204" pitchFamily="34" charset="-120"/>
              </a:rPr>
              <a:t>./configure </a:t>
            </a:r>
          </a:p>
          <a:p>
            <a:pPr marL="0" indent="0">
              <a:buNone/>
            </a:pPr>
            <a:r>
              <a:rPr lang="en-US" altLang="zh-TW" sz="2400" dirty="0">
                <a:ea typeface="微軟正黑體" panose="020B0604030504040204" pitchFamily="34" charset="-120"/>
              </a:rPr>
              <a:t>make </a:t>
            </a:r>
          </a:p>
          <a:p>
            <a:pPr marL="0" indent="0">
              <a:buNone/>
            </a:pPr>
            <a:r>
              <a:rPr lang="en-US" altLang="zh-TW" sz="2400" dirty="0">
                <a:ea typeface="微軟正黑體" panose="020B0604030504040204" pitchFamily="34" charset="-120"/>
              </a:rPr>
              <a:t>export LD_LIBRARY_PATH=$</a:t>
            </a:r>
            <a:r>
              <a:rPr lang="en-US" altLang="zh-TW" sz="2400" dirty="0" err="1">
                <a:ea typeface="微軟正黑體" panose="020B0604030504040204" pitchFamily="34" charset="-120"/>
              </a:rPr>
              <a:t>LD_LIBRARY_PATH:.libs</a:t>
            </a:r>
            <a:r>
              <a:rPr lang="en-US" altLang="zh-TW" sz="2400" dirty="0">
                <a:ea typeface="微軟正黑體" panose="020B0604030504040204" pitchFamily="34" charset="-120"/>
              </a:rPr>
              <a:t> </a:t>
            </a:r>
          </a:p>
          <a:p>
            <a:pPr marL="0" indent="0">
              <a:buNone/>
            </a:pPr>
            <a:r>
              <a:rPr lang="en-US" altLang="zh-TW" sz="2400" dirty="0" err="1">
                <a:ea typeface="微軟正黑體" panose="020B0604030504040204" pitchFamily="34" charset="-120"/>
              </a:rPr>
              <a:t>gcc</a:t>
            </a:r>
            <a:r>
              <a:rPr lang="en-US" altLang="zh-TW" sz="2400" dirty="0">
                <a:ea typeface="微軟正黑體" panose="020B0604030504040204" pitchFamily="34" charset="-120"/>
              </a:rPr>
              <a:t> -o </a:t>
            </a:r>
            <a:r>
              <a:rPr lang="en-US" altLang="zh-TW" sz="2400" dirty="0" err="1">
                <a:ea typeface="微軟正黑體" panose="020B0604030504040204" pitchFamily="34" charset="-120"/>
              </a:rPr>
              <a:t>coap</a:t>
            </a:r>
            <a:r>
              <a:rPr lang="en-US" altLang="zh-TW" sz="2400" dirty="0">
                <a:ea typeface="微軟正黑體" panose="020B0604030504040204" pitchFamily="34" charset="-120"/>
              </a:rPr>
              <a:t>-server ./examples/</a:t>
            </a:r>
            <a:r>
              <a:rPr lang="en-US" altLang="zh-TW" sz="2400" dirty="0" err="1">
                <a:ea typeface="微軟正黑體" panose="020B0604030504040204" pitchFamily="34" charset="-120"/>
              </a:rPr>
              <a:t>coap-server.c</a:t>
            </a:r>
            <a:r>
              <a:rPr lang="en-US" altLang="zh-TW" sz="2400" dirty="0">
                <a:ea typeface="微軟正黑體" panose="020B0604030504040204" pitchFamily="34" charset="-120"/>
              </a:rPr>
              <a:t> -I./include -I. -</a:t>
            </a:r>
            <a:r>
              <a:rPr lang="en-US" altLang="zh-TW" sz="2400" dirty="0" err="1">
                <a:ea typeface="微軟正黑體" panose="020B0604030504040204" pitchFamily="34" charset="-120"/>
              </a:rPr>
              <a:t>L.libs</a:t>
            </a:r>
            <a:r>
              <a:rPr lang="en-US" altLang="zh-TW" sz="2400" dirty="0">
                <a:ea typeface="微軟正黑體" panose="020B0604030504040204" pitchFamily="34" charset="-120"/>
              </a:rPr>
              <a:t> -lcoap-1 -DWITH_POSIX</a:t>
            </a:r>
          </a:p>
          <a:p>
            <a:pPr marL="0" indent="0">
              <a:buNone/>
            </a:pPr>
            <a:r>
              <a:rPr lang="en-US" altLang="zh-TW" sz="2400" dirty="0" err="1">
                <a:ea typeface="微軟正黑體" panose="020B0604030504040204" pitchFamily="34" charset="-120"/>
              </a:rPr>
              <a:t>gcc</a:t>
            </a:r>
            <a:r>
              <a:rPr lang="en-US" altLang="zh-TW" sz="2400" dirty="0">
                <a:ea typeface="微軟正黑體" panose="020B0604030504040204" pitchFamily="34" charset="-120"/>
              </a:rPr>
              <a:t> -o </a:t>
            </a:r>
            <a:r>
              <a:rPr lang="en-US" altLang="zh-TW" sz="2400" dirty="0" err="1">
                <a:ea typeface="微軟正黑體" panose="020B0604030504040204" pitchFamily="34" charset="-120"/>
              </a:rPr>
              <a:t>coap</a:t>
            </a:r>
            <a:r>
              <a:rPr lang="en-US" altLang="zh-TW" sz="2400" dirty="0">
                <a:ea typeface="微軟正黑體" panose="020B0604030504040204" pitchFamily="34" charset="-120"/>
              </a:rPr>
              <a:t>-client ./examples/</a:t>
            </a:r>
            <a:r>
              <a:rPr lang="en-US" altLang="zh-TW" sz="2400" dirty="0" err="1">
                <a:ea typeface="微軟正黑體" panose="020B0604030504040204" pitchFamily="34" charset="-120"/>
              </a:rPr>
              <a:t>client.c</a:t>
            </a:r>
            <a:r>
              <a:rPr lang="en-US" altLang="zh-TW" sz="2400" dirty="0">
                <a:ea typeface="微軟正黑體" panose="020B0604030504040204" pitchFamily="34" charset="-120"/>
              </a:rPr>
              <a:t> ./examples/</a:t>
            </a:r>
            <a:r>
              <a:rPr lang="en-US" altLang="zh-TW" sz="2400" dirty="0" err="1">
                <a:ea typeface="微軟正黑體" panose="020B0604030504040204" pitchFamily="34" charset="-120"/>
              </a:rPr>
              <a:t>coap_list.c</a:t>
            </a:r>
            <a:r>
              <a:rPr lang="en-US" altLang="zh-TW" sz="2400" dirty="0">
                <a:ea typeface="微軟正黑體" panose="020B0604030504040204" pitchFamily="34" charset="-120"/>
              </a:rPr>
              <a:t> -I./include -I. -</a:t>
            </a:r>
            <a:r>
              <a:rPr lang="en-US" altLang="zh-TW" sz="2400" dirty="0" err="1">
                <a:ea typeface="微軟正黑體" panose="020B0604030504040204" pitchFamily="34" charset="-120"/>
              </a:rPr>
              <a:t>L.libs</a:t>
            </a:r>
            <a:r>
              <a:rPr lang="en-US" altLang="zh-TW" sz="2400" dirty="0">
                <a:ea typeface="微軟正黑體" panose="020B0604030504040204" pitchFamily="34" charset="-120"/>
              </a:rPr>
              <a:t> -lcoap-1 -DWITH_POSIX</a:t>
            </a:r>
          </a:p>
          <a:p>
            <a:pPr marL="0" indent="0">
              <a:buNone/>
            </a:pPr>
            <a:r>
              <a:rPr lang="en-US" altLang="zh-TW" sz="2400" dirty="0">
                <a:ea typeface="微軟正黑體" panose="020B0604030504040204" pitchFamily="34" charset="-120"/>
              </a:rPr>
              <a:t>./</a:t>
            </a:r>
            <a:r>
              <a:rPr lang="en-US" altLang="zh-TW" sz="2400" dirty="0" err="1">
                <a:ea typeface="微軟正黑體" panose="020B0604030504040204" pitchFamily="34" charset="-120"/>
              </a:rPr>
              <a:t>coap</a:t>
            </a:r>
            <a:r>
              <a:rPr lang="en-US" altLang="zh-TW" sz="2400" dirty="0">
                <a:ea typeface="微軟正黑體" panose="020B0604030504040204" pitchFamily="34" charset="-120"/>
              </a:rPr>
              <a:t>-server </a:t>
            </a:r>
          </a:p>
          <a:p>
            <a:pPr marL="0" indent="0">
              <a:buNone/>
            </a:pPr>
            <a:r>
              <a:rPr lang="en-US" altLang="zh-TW" sz="2400" dirty="0">
                <a:ea typeface="微軟正黑體" panose="020B0604030504040204" pitchFamily="34" charset="-120"/>
              </a:rPr>
              <a:t># next start Arduino and check the request/response.</a:t>
            </a:r>
          </a:p>
        </p:txBody>
      </p:sp>
    </p:spTree>
    <p:extLst>
      <p:ext uri="{BB962C8B-B14F-4D97-AF65-F5344CB8AC3E}">
        <p14:creationId xmlns:p14="http://schemas.microsoft.com/office/powerpoint/2010/main" val="157622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232FDC-1130-4A1C-99CE-AA7BA4A10738}"/>
              </a:ext>
            </a:extLst>
          </p:cNvPr>
          <p:cNvSpPr>
            <a:spLocks noGrp="1"/>
          </p:cNvSpPr>
          <p:nvPr>
            <p:ph type="title"/>
          </p:nvPr>
        </p:nvSpPr>
        <p:spPr>
          <a:xfrm>
            <a:off x="831850" y="1709738"/>
            <a:ext cx="10515600" cy="1853269"/>
          </a:xfrm>
        </p:spPr>
        <p:txBody>
          <a:bodyPr/>
          <a:lstStyle/>
          <a:p>
            <a:r>
              <a:rPr lang="en-US" altLang="zh-TW" b="1" dirty="0">
                <a:latin typeface="+mn-lt"/>
                <a:ea typeface="微軟正黑體" panose="020B0604030504040204" pitchFamily="34" charset="-120"/>
              </a:rPr>
              <a:t>MQTT</a:t>
            </a:r>
            <a:r>
              <a:rPr lang="zh-TW" altLang="en-US" b="1" dirty="0">
                <a:latin typeface="+mn-lt"/>
                <a:ea typeface="微軟正黑體" panose="020B0604030504040204" pitchFamily="34" charset="-120"/>
              </a:rPr>
              <a:t> 通訊協定</a:t>
            </a:r>
          </a:p>
        </p:txBody>
      </p:sp>
      <p:sp>
        <p:nvSpPr>
          <p:cNvPr id="3" name="文字版面配置區 2">
            <a:extLst>
              <a:ext uri="{FF2B5EF4-FFF2-40B4-BE49-F238E27FC236}">
                <a16:creationId xmlns:a16="http://schemas.microsoft.com/office/drawing/2014/main" id="{6ACF83F5-A646-4241-9560-69C3B69BA88B}"/>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19561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sz="4000" b="1" dirty="0">
                <a:latin typeface="+mn-lt"/>
                <a:ea typeface="微軟正黑體" panose="020B0604030504040204" pitchFamily="34" charset="-120"/>
              </a:rPr>
              <a:t>microcoap for Arduino</a:t>
            </a:r>
            <a:endParaRPr lang="zh-TW" altLang="en-US" sz="4000"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5"/>
            <a:ext cx="11774311" cy="5684743"/>
          </a:xfrm>
        </p:spPr>
        <p:txBody>
          <a:bodyPr>
            <a:noAutofit/>
          </a:bodyPr>
          <a:lstStyle/>
          <a:p>
            <a:r>
              <a:rPr lang="en-US" altLang="zh-TW" b="1" dirty="0">
                <a:ea typeface="微軟正黑體" panose="020B0604030504040204" pitchFamily="34" charset="-120"/>
              </a:rPr>
              <a:t>For </a:t>
            </a:r>
            <a:r>
              <a:rPr lang="en-US" altLang="zh-TW" b="1" dirty="0" err="1">
                <a:ea typeface="微軟正黑體" panose="020B0604030504040204" pitchFamily="34" charset="-120"/>
              </a:rPr>
              <a:t>linux</a:t>
            </a:r>
            <a:r>
              <a:rPr lang="en-US" altLang="zh-TW" b="1" dirty="0">
                <a:ea typeface="微軟正黑體" panose="020B0604030504040204" pitchFamily="34" charset="-120"/>
              </a:rPr>
              <a:t>/OSX</a:t>
            </a:r>
          </a:p>
          <a:p>
            <a:pPr marL="457200" lvl="1" indent="0">
              <a:buNone/>
            </a:pPr>
            <a:r>
              <a:rPr lang="en-US" altLang="zh-TW" dirty="0">
                <a:solidFill>
                  <a:srgbClr val="0000FF"/>
                </a:solidFill>
                <a:ea typeface="微軟正黑體" panose="020B0604030504040204" pitchFamily="34" charset="-120"/>
              </a:rPr>
              <a:t>make</a:t>
            </a:r>
          </a:p>
          <a:p>
            <a:pPr marL="457200" lvl="1" indent="0">
              <a:buNone/>
            </a:pPr>
            <a:r>
              <a:rPr lang="en-US" altLang="zh-TW" dirty="0">
                <a:solidFill>
                  <a:srgbClr val="0000FF"/>
                </a:solidFill>
                <a:ea typeface="微軟正黑體" panose="020B0604030504040204" pitchFamily="34" charset="-120"/>
              </a:rPr>
              <a:t>./</a:t>
            </a:r>
            <a:r>
              <a:rPr lang="en-US" altLang="zh-TW" dirty="0" err="1">
                <a:solidFill>
                  <a:srgbClr val="0000FF"/>
                </a:solidFill>
                <a:ea typeface="微軟正黑體" panose="020B0604030504040204" pitchFamily="34" charset="-120"/>
              </a:rPr>
              <a:t>coap</a:t>
            </a:r>
            <a:endParaRPr lang="en-US" altLang="zh-TW" dirty="0">
              <a:solidFill>
                <a:srgbClr val="0000FF"/>
              </a:solidFill>
              <a:ea typeface="微軟正黑體" panose="020B0604030504040204" pitchFamily="34" charset="-120"/>
            </a:endParaRPr>
          </a:p>
          <a:p>
            <a:r>
              <a:rPr lang="en-US" altLang="zh-TW" b="1" dirty="0">
                <a:ea typeface="微軟正黑體" panose="020B0604030504040204" pitchFamily="34" charset="-120"/>
              </a:rPr>
              <a:t>For Arduino</a:t>
            </a:r>
          </a:p>
          <a:p>
            <a:pPr marL="457200" lvl="1" indent="0">
              <a:buNone/>
            </a:pPr>
            <a:r>
              <a:rPr lang="en-US" altLang="zh-TW" dirty="0">
                <a:ea typeface="微軟正黑體" panose="020B0604030504040204" pitchFamily="34" charset="-120"/>
              </a:rPr>
              <a:t>open </a:t>
            </a:r>
            <a:r>
              <a:rPr lang="en-US" altLang="zh-TW" dirty="0" err="1">
                <a:ea typeface="微軟正黑體" panose="020B0604030504040204" pitchFamily="34" charset="-120"/>
              </a:rPr>
              <a:t>microcoap.ino</a:t>
            </a:r>
            <a:endParaRPr lang="en-US" altLang="zh-TW" dirty="0">
              <a:ea typeface="微軟正黑體" panose="020B0604030504040204" pitchFamily="34" charset="-120"/>
            </a:endParaRPr>
          </a:p>
          <a:p>
            <a:r>
              <a:rPr lang="en-US" altLang="zh-TW" b="1" dirty="0">
                <a:ea typeface="微軟正黑體" panose="020B0604030504040204" pitchFamily="34" charset="-120"/>
              </a:rPr>
              <a:t>To test, use </a:t>
            </a:r>
            <a:r>
              <a:rPr lang="en-US" altLang="zh-TW" b="1" dirty="0" err="1">
                <a:ea typeface="微軟正黑體" panose="020B0604030504040204" pitchFamily="34" charset="-120"/>
              </a:rPr>
              <a:t>libcoap</a:t>
            </a:r>
            <a:endParaRPr lang="en-US" altLang="zh-TW" b="1" dirty="0">
              <a:ea typeface="微軟正黑體" panose="020B0604030504040204" pitchFamily="34" charset="-120"/>
            </a:endParaRPr>
          </a:p>
          <a:p>
            <a:pPr marL="457200" lvl="1" indent="0">
              <a:buNone/>
            </a:pPr>
            <a:r>
              <a:rPr lang="en-US" altLang="zh-TW" dirty="0">
                <a:solidFill>
                  <a:srgbClr val="0000FF"/>
                </a:solidFill>
                <a:ea typeface="微軟正黑體" panose="020B0604030504040204" pitchFamily="34" charset="-120"/>
              </a:rPr>
              <a:t>./</a:t>
            </a:r>
            <a:r>
              <a:rPr lang="en-US" altLang="zh-TW" dirty="0" err="1">
                <a:solidFill>
                  <a:srgbClr val="0000FF"/>
                </a:solidFill>
                <a:ea typeface="微軟正黑體" panose="020B0604030504040204" pitchFamily="34" charset="-120"/>
              </a:rPr>
              <a:t>coap</a:t>
            </a:r>
            <a:r>
              <a:rPr lang="en-US" altLang="zh-TW" dirty="0">
                <a:solidFill>
                  <a:srgbClr val="0000FF"/>
                </a:solidFill>
                <a:ea typeface="微軟正黑體" panose="020B0604030504040204" pitchFamily="34" charset="-120"/>
              </a:rPr>
              <a:t>-client -v 100 -m get coap://127.0.0.1/.well-known/core</a:t>
            </a:r>
          </a:p>
          <a:p>
            <a:pPr marL="457200" lvl="1" indent="0">
              <a:buNone/>
            </a:pPr>
            <a:r>
              <a:rPr lang="en-US" altLang="zh-TW" dirty="0">
                <a:solidFill>
                  <a:srgbClr val="0000FF"/>
                </a:solidFill>
                <a:ea typeface="微軟正黑體" panose="020B0604030504040204" pitchFamily="34" charset="-120"/>
              </a:rPr>
              <a:t>./</a:t>
            </a:r>
            <a:r>
              <a:rPr lang="en-US" altLang="zh-TW" dirty="0" err="1">
                <a:solidFill>
                  <a:srgbClr val="0000FF"/>
                </a:solidFill>
                <a:ea typeface="微軟正黑體" panose="020B0604030504040204" pitchFamily="34" charset="-120"/>
              </a:rPr>
              <a:t>coap</a:t>
            </a:r>
            <a:r>
              <a:rPr lang="en-US" altLang="zh-TW" dirty="0">
                <a:solidFill>
                  <a:srgbClr val="0000FF"/>
                </a:solidFill>
                <a:ea typeface="微軟正黑體" panose="020B0604030504040204" pitchFamily="34" charset="-120"/>
              </a:rPr>
              <a:t>-client -v 100 -m get coap://127.0.0.1/light</a:t>
            </a:r>
          </a:p>
          <a:p>
            <a:pPr marL="457200" lvl="1" indent="0">
              <a:buNone/>
            </a:pPr>
            <a:r>
              <a:rPr lang="en-US" altLang="zh-TW" dirty="0">
                <a:solidFill>
                  <a:srgbClr val="0000FF"/>
                </a:solidFill>
                <a:ea typeface="微軟正黑體" panose="020B0604030504040204" pitchFamily="34" charset="-120"/>
              </a:rPr>
              <a:t>./</a:t>
            </a:r>
            <a:r>
              <a:rPr lang="en-US" altLang="zh-TW" dirty="0" err="1">
                <a:solidFill>
                  <a:srgbClr val="0000FF"/>
                </a:solidFill>
                <a:ea typeface="微軟正黑體" panose="020B0604030504040204" pitchFamily="34" charset="-120"/>
              </a:rPr>
              <a:t>coap</a:t>
            </a:r>
            <a:r>
              <a:rPr lang="en-US" altLang="zh-TW" dirty="0">
                <a:solidFill>
                  <a:srgbClr val="0000FF"/>
                </a:solidFill>
                <a:ea typeface="微軟正黑體" panose="020B0604030504040204" pitchFamily="34" charset="-120"/>
              </a:rPr>
              <a:t>-client -e "1" -m put coap://127.0.0.1/light</a:t>
            </a:r>
          </a:p>
          <a:p>
            <a:pPr marL="457200" lvl="1" indent="0">
              <a:buNone/>
            </a:pPr>
            <a:r>
              <a:rPr lang="en-US" altLang="zh-TW" dirty="0">
                <a:solidFill>
                  <a:srgbClr val="0000FF"/>
                </a:solidFill>
                <a:ea typeface="微軟正黑體" panose="020B0604030504040204" pitchFamily="34" charset="-120"/>
              </a:rPr>
              <a:t>./</a:t>
            </a:r>
            <a:r>
              <a:rPr lang="en-US" altLang="zh-TW" dirty="0" err="1">
                <a:solidFill>
                  <a:srgbClr val="0000FF"/>
                </a:solidFill>
                <a:ea typeface="微軟正黑體" panose="020B0604030504040204" pitchFamily="34" charset="-120"/>
              </a:rPr>
              <a:t>coap</a:t>
            </a:r>
            <a:r>
              <a:rPr lang="en-US" altLang="zh-TW" dirty="0">
                <a:solidFill>
                  <a:srgbClr val="0000FF"/>
                </a:solidFill>
                <a:ea typeface="微軟正黑體" panose="020B0604030504040204" pitchFamily="34" charset="-120"/>
              </a:rPr>
              <a:t>-client -e "0" -m put coap://127.0.0.1/light</a:t>
            </a:r>
          </a:p>
        </p:txBody>
      </p:sp>
    </p:spTree>
    <p:extLst>
      <p:ext uri="{BB962C8B-B14F-4D97-AF65-F5344CB8AC3E}">
        <p14:creationId xmlns:p14="http://schemas.microsoft.com/office/powerpoint/2010/main" val="22780824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sz="4000" b="1" dirty="0">
                <a:latin typeface="+mn-lt"/>
                <a:ea typeface="微軟正黑體" panose="020B0604030504040204" pitchFamily="34" charset="-120"/>
              </a:rPr>
              <a:t>node-</a:t>
            </a:r>
            <a:r>
              <a:rPr lang="en-US" altLang="zh-TW" sz="4000" b="1" dirty="0" err="1">
                <a:latin typeface="+mn-lt"/>
                <a:ea typeface="微軟正黑體" panose="020B0604030504040204" pitchFamily="34" charset="-120"/>
              </a:rPr>
              <a:t>coap</a:t>
            </a:r>
            <a:r>
              <a:rPr lang="zh-TW" altLang="en-US" sz="4000" b="1" dirty="0">
                <a:latin typeface="+mn-lt"/>
                <a:ea typeface="微軟正黑體" panose="020B0604030504040204" pitchFamily="34" charset="-120"/>
              </a:rPr>
              <a:t>入門</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5"/>
            <a:ext cx="11774311" cy="1087375"/>
          </a:xfrm>
        </p:spPr>
        <p:txBody>
          <a:bodyPr>
            <a:noAutofit/>
          </a:bodyPr>
          <a:lstStyle/>
          <a:p>
            <a:r>
              <a:rPr lang="zh-TW" altLang="en-US" sz="2400" b="1" dirty="0">
                <a:ea typeface="微軟正黑體" panose="020B0604030504040204" pitchFamily="34" charset="-120"/>
              </a:rPr>
              <a:t>先完成</a:t>
            </a:r>
            <a:r>
              <a:rPr lang="en-US" altLang="zh-TW" sz="2400" b="1" dirty="0" err="1">
                <a:ea typeface="微軟正黑體" panose="020B0604030504040204" pitchFamily="34" charset="-120"/>
              </a:rPr>
              <a:t>Cmder</a:t>
            </a:r>
            <a:r>
              <a:rPr lang="zh-TW" altLang="en-US" sz="2400" b="1" dirty="0">
                <a:ea typeface="微軟正黑體" panose="020B0604030504040204" pitchFamily="34" charset="-120"/>
              </a:rPr>
              <a:t>、</a:t>
            </a:r>
            <a:r>
              <a:rPr lang="en-US" altLang="zh-TW" sz="2400" b="1" dirty="0">
                <a:ea typeface="微軟正黑體" panose="020B0604030504040204" pitchFamily="34" charset="-120"/>
              </a:rPr>
              <a:t>Ubuntu</a:t>
            </a:r>
            <a:r>
              <a:rPr lang="zh-TW" altLang="en-US" sz="2400" b="1" dirty="0">
                <a:ea typeface="微軟正黑體" panose="020B0604030504040204" pitchFamily="34" charset="-120"/>
              </a:rPr>
              <a:t>、</a:t>
            </a:r>
            <a:r>
              <a:rPr lang="en-US" altLang="zh-TW" sz="2400" b="1" dirty="0">
                <a:ea typeface="微軟正黑體" panose="020B0604030504040204" pitchFamily="34" charset="-120"/>
              </a:rPr>
              <a:t>Bash Shell</a:t>
            </a:r>
            <a:r>
              <a:rPr lang="zh-TW" altLang="en-US" sz="2400" b="1" dirty="0">
                <a:ea typeface="微軟正黑體" panose="020B0604030504040204" pitchFamily="34" charset="-120"/>
              </a:rPr>
              <a:t>、</a:t>
            </a:r>
            <a:r>
              <a:rPr lang="en-US" altLang="zh-TW" sz="2400" b="1" dirty="0">
                <a:ea typeface="微軟正黑體" panose="020B0604030504040204" pitchFamily="34" charset="-120"/>
              </a:rPr>
              <a:t>node.js</a:t>
            </a:r>
            <a:r>
              <a:rPr lang="zh-TW" altLang="en-US" sz="2400" b="1" dirty="0">
                <a:ea typeface="微軟正黑體" panose="020B0604030504040204" pitchFamily="34" charset="-120"/>
              </a:rPr>
              <a:t>的安裝</a:t>
            </a:r>
            <a:endParaRPr lang="en-US" altLang="zh-TW" sz="2400" b="1" dirty="0">
              <a:ea typeface="微軟正黑體" panose="020B0604030504040204" pitchFamily="34" charset="-120"/>
            </a:endParaRPr>
          </a:p>
          <a:p>
            <a:r>
              <a:rPr lang="zh-TW" altLang="en-US" sz="2400" b="1" dirty="0">
                <a:ea typeface="微軟正黑體" panose="020B0604030504040204" pitchFamily="34" charset="-120"/>
              </a:rPr>
              <a:t>編輯</a:t>
            </a:r>
            <a:r>
              <a:rPr lang="en-US" altLang="zh-TW" sz="2400" b="1" dirty="0">
                <a:ea typeface="微軟正黑體" panose="020B0604030504040204" pitchFamily="34" charset="-120"/>
              </a:rPr>
              <a:t>server</a:t>
            </a:r>
            <a:r>
              <a:rPr lang="zh-TW" altLang="en-US" sz="2400" b="1" dirty="0">
                <a:ea typeface="微軟正黑體" panose="020B0604030504040204" pitchFamily="34" charset="-120"/>
              </a:rPr>
              <a:t>程式及</a:t>
            </a:r>
            <a:r>
              <a:rPr lang="en-US" altLang="zh-TW" sz="2400" b="1" dirty="0">
                <a:ea typeface="微軟正黑體" panose="020B0604030504040204" pitchFamily="34" charset="-120"/>
              </a:rPr>
              <a:t>client</a:t>
            </a:r>
            <a:r>
              <a:rPr lang="zh-TW" altLang="en-US" sz="2400" b="1" dirty="0">
                <a:ea typeface="微軟正黑體" panose="020B0604030504040204" pitchFamily="34" charset="-120"/>
              </a:rPr>
              <a:t>程式</a:t>
            </a:r>
            <a:r>
              <a:rPr lang="en-US" altLang="zh-TW" sz="2400" b="1" dirty="0">
                <a:ea typeface="微軟正黑體" panose="020B0604030504040204" pitchFamily="34" charset="-120"/>
              </a:rPr>
              <a:t> </a:t>
            </a:r>
          </a:p>
        </p:txBody>
      </p:sp>
      <p:sp>
        <p:nvSpPr>
          <p:cNvPr id="4" name="文字方塊 3">
            <a:extLst>
              <a:ext uri="{FF2B5EF4-FFF2-40B4-BE49-F238E27FC236}">
                <a16:creationId xmlns:a16="http://schemas.microsoft.com/office/drawing/2014/main" id="{645B3E24-D463-4E92-8298-82A0F348E913}"/>
              </a:ext>
            </a:extLst>
          </p:cNvPr>
          <p:cNvSpPr txBox="1"/>
          <p:nvPr/>
        </p:nvSpPr>
        <p:spPr>
          <a:xfrm>
            <a:off x="420511" y="2368785"/>
            <a:ext cx="4743450" cy="3970318"/>
          </a:xfrm>
          <a:prstGeom prst="rect">
            <a:avLst/>
          </a:prstGeom>
          <a:noFill/>
          <a:ln>
            <a:solidFill>
              <a:schemeClr val="tx1"/>
            </a:solidFill>
          </a:ln>
        </p:spPr>
        <p:txBody>
          <a:bodyPr wrap="square" rtlCol="0">
            <a:spAutoFit/>
          </a:bodyPr>
          <a:lstStyle/>
          <a:p>
            <a:r>
              <a:rPr lang="en-US" altLang="zh-TW" dirty="0">
                <a:ea typeface="微軟正黑體" panose="020B0604030504040204" pitchFamily="34" charset="-120"/>
              </a:rPr>
              <a:t>const </a:t>
            </a:r>
            <a:r>
              <a:rPr lang="en-US" altLang="zh-TW" dirty="0" err="1">
                <a:ea typeface="微軟正黑體" panose="020B0604030504040204" pitchFamily="34" charset="-120"/>
              </a:rPr>
              <a:t>coap</a:t>
            </a:r>
            <a:r>
              <a:rPr lang="en-US" altLang="zh-TW" dirty="0">
                <a:ea typeface="微軟正黑體" panose="020B0604030504040204" pitchFamily="34" charset="-120"/>
              </a:rPr>
              <a:t> = require("</a:t>
            </a:r>
            <a:r>
              <a:rPr lang="en-US" altLang="zh-TW" dirty="0" err="1">
                <a:ea typeface="微軟正黑體" panose="020B0604030504040204" pitchFamily="34" charset="-120"/>
              </a:rPr>
              <a:t>coap</a:t>
            </a:r>
            <a:r>
              <a:rPr lang="en-US" altLang="zh-TW" dirty="0">
                <a:ea typeface="微軟正黑體" panose="020B0604030504040204" pitchFamily="34" charset="-120"/>
              </a:rPr>
              <a:t>"), //</a:t>
            </a:r>
            <a:r>
              <a:rPr lang="zh-TW" altLang="en-US" dirty="0">
                <a:ea typeface="微軟正黑體" panose="020B0604030504040204" pitchFamily="34" charset="-120"/>
              </a:rPr>
              <a:t>載入</a:t>
            </a:r>
            <a:r>
              <a:rPr lang="en-US" altLang="zh-TW" dirty="0" err="1">
                <a:ea typeface="微軟正黑體" panose="020B0604030504040204" pitchFamily="34" charset="-120"/>
              </a:rPr>
              <a:t>coap</a:t>
            </a:r>
            <a:r>
              <a:rPr lang="zh-TW" altLang="en-US" dirty="0">
                <a:ea typeface="微軟正黑體" panose="020B0604030504040204" pitchFamily="34" charset="-120"/>
              </a:rPr>
              <a:t>模組</a:t>
            </a:r>
          </a:p>
          <a:p>
            <a:r>
              <a:rPr lang="zh-TW" altLang="en-US" dirty="0">
                <a:ea typeface="微軟正黑體" panose="020B0604030504040204" pitchFamily="34" charset="-120"/>
              </a:rPr>
              <a:t>  </a:t>
            </a:r>
            <a:r>
              <a:rPr lang="en-US" altLang="zh-TW" dirty="0">
                <a:ea typeface="微軟正黑體" panose="020B0604030504040204" pitchFamily="34" charset="-120"/>
              </a:rPr>
              <a:t>server = </a:t>
            </a:r>
            <a:r>
              <a:rPr lang="en-US" altLang="zh-TW" dirty="0" err="1">
                <a:ea typeface="微軟正黑體" panose="020B0604030504040204" pitchFamily="34" charset="-120"/>
              </a:rPr>
              <a:t>coap.createServer</a:t>
            </a:r>
            <a:r>
              <a:rPr lang="en-US" altLang="zh-TW" dirty="0">
                <a:ea typeface="微軟正黑體" panose="020B0604030504040204" pitchFamily="34" charset="-120"/>
              </a:rPr>
              <a:t>(); //</a:t>
            </a:r>
            <a:r>
              <a:rPr lang="zh-TW" altLang="en-US" dirty="0">
                <a:ea typeface="微軟正黑體" panose="020B0604030504040204" pitchFamily="34" charset="-120"/>
              </a:rPr>
              <a:t>創建</a:t>
            </a:r>
            <a:r>
              <a:rPr lang="en-US" altLang="zh-TW" dirty="0" err="1">
                <a:ea typeface="微軟正黑體" panose="020B0604030504040204" pitchFamily="34" charset="-120"/>
              </a:rPr>
              <a:t>coap</a:t>
            </a:r>
            <a:r>
              <a:rPr lang="zh-TW" altLang="en-US" dirty="0">
                <a:ea typeface="微軟正黑體" panose="020B0604030504040204" pitchFamily="34" charset="-120"/>
              </a:rPr>
              <a:t>服務</a:t>
            </a:r>
          </a:p>
          <a:p>
            <a:br>
              <a:rPr lang="zh-TW" altLang="en-US" dirty="0">
                <a:ea typeface="微軟正黑體" panose="020B0604030504040204" pitchFamily="34" charset="-120"/>
              </a:rPr>
            </a:br>
            <a:r>
              <a:rPr lang="en-US" altLang="zh-TW" dirty="0">
                <a:ea typeface="微軟正黑體" panose="020B0604030504040204" pitchFamily="34" charset="-120"/>
              </a:rPr>
              <a:t>//</a:t>
            </a:r>
            <a:r>
              <a:rPr lang="zh-TW" altLang="en-US" dirty="0">
                <a:ea typeface="微軟正黑體" panose="020B0604030504040204" pitchFamily="34" charset="-120"/>
              </a:rPr>
              <a:t>伺服器監聽到</a:t>
            </a:r>
            <a:r>
              <a:rPr lang="en-US" altLang="zh-TW" dirty="0">
                <a:ea typeface="微軟正黑體" panose="020B0604030504040204" pitchFamily="34" charset="-120"/>
              </a:rPr>
              <a:t>request</a:t>
            </a:r>
            <a:r>
              <a:rPr lang="zh-TW" altLang="en-US" dirty="0">
                <a:ea typeface="微軟正黑體" panose="020B0604030504040204" pitchFamily="34" charset="-120"/>
              </a:rPr>
              <a:t>後執行的函數</a:t>
            </a:r>
          </a:p>
          <a:p>
            <a:r>
              <a:rPr lang="en-US" altLang="zh-TW" dirty="0" err="1">
                <a:ea typeface="微軟正黑體" panose="020B0604030504040204" pitchFamily="34" charset="-120"/>
              </a:rPr>
              <a:t>server.on</a:t>
            </a:r>
            <a:r>
              <a:rPr lang="en-US" altLang="zh-TW" dirty="0">
                <a:ea typeface="微軟正黑體" panose="020B0604030504040204" pitchFamily="34" charset="-120"/>
              </a:rPr>
              <a:t>("request", function(req, res) {</a:t>
            </a:r>
          </a:p>
          <a:p>
            <a:r>
              <a:rPr lang="en-US" altLang="zh-TW" dirty="0">
                <a:ea typeface="微軟正黑體" panose="020B0604030504040204" pitchFamily="34" charset="-120"/>
              </a:rPr>
              <a:t>  //req</a:t>
            </a:r>
            <a:r>
              <a:rPr lang="zh-TW" altLang="en-US" dirty="0">
                <a:ea typeface="微軟正黑體" panose="020B0604030504040204" pitchFamily="34" charset="-120"/>
              </a:rPr>
              <a:t>：用戶端的請求變數</a:t>
            </a:r>
          </a:p>
          <a:p>
            <a:r>
              <a:rPr lang="zh-TW" altLang="en-US" dirty="0">
                <a:ea typeface="微軟正黑體" panose="020B0604030504040204" pitchFamily="34" charset="-120"/>
              </a:rPr>
              <a:t>  </a:t>
            </a:r>
            <a:r>
              <a:rPr lang="en-US" altLang="zh-TW" dirty="0">
                <a:ea typeface="微軟正黑體" panose="020B0604030504040204" pitchFamily="34" charset="-120"/>
              </a:rPr>
              <a:t>//res</a:t>
            </a:r>
            <a:r>
              <a:rPr lang="zh-TW" altLang="en-US" dirty="0">
                <a:ea typeface="微軟正黑體" panose="020B0604030504040204" pitchFamily="34" charset="-120"/>
              </a:rPr>
              <a:t>：回應變數</a:t>
            </a:r>
          </a:p>
          <a:p>
            <a:r>
              <a:rPr lang="zh-TW" altLang="en-US" dirty="0">
                <a:ea typeface="微軟正黑體" panose="020B0604030504040204" pitchFamily="34" charset="-120"/>
              </a:rPr>
              <a:t>  </a:t>
            </a:r>
            <a:r>
              <a:rPr lang="en-US" altLang="zh-TW" dirty="0" err="1">
                <a:ea typeface="微軟正黑體" panose="020B0604030504040204" pitchFamily="34" charset="-120"/>
              </a:rPr>
              <a:t>res.end</a:t>
            </a:r>
            <a:r>
              <a:rPr lang="en-US" altLang="zh-TW" dirty="0">
                <a:ea typeface="微軟正黑體" panose="020B0604030504040204" pitchFamily="34" charset="-120"/>
              </a:rPr>
              <a:t>("Hello " + </a:t>
            </a:r>
            <a:r>
              <a:rPr lang="en-US" altLang="zh-TW" dirty="0" err="1">
                <a:ea typeface="微軟正黑體" panose="020B0604030504040204" pitchFamily="34" charset="-120"/>
              </a:rPr>
              <a:t>req.url.split</a:t>
            </a:r>
            <a:r>
              <a:rPr lang="en-US" altLang="zh-TW" dirty="0">
                <a:ea typeface="微軟正黑體" panose="020B0604030504040204" pitchFamily="34" charset="-120"/>
              </a:rPr>
              <a:t>("/")[1] + "\n");</a:t>
            </a:r>
          </a:p>
          <a:p>
            <a:r>
              <a:rPr lang="en-US" altLang="zh-TW" dirty="0">
                <a:ea typeface="微軟正黑體" panose="020B0604030504040204" pitchFamily="34" charset="-120"/>
              </a:rPr>
              <a:t>});</a:t>
            </a:r>
          </a:p>
          <a:p>
            <a:br>
              <a:rPr lang="en-US" altLang="zh-TW" dirty="0">
                <a:ea typeface="微軟正黑體" panose="020B0604030504040204" pitchFamily="34" charset="-120"/>
              </a:rPr>
            </a:br>
            <a:r>
              <a:rPr lang="en-US" altLang="zh-TW" dirty="0">
                <a:ea typeface="微軟正黑體" panose="020B0604030504040204" pitchFamily="34" charset="-120"/>
              </a:rPr>
              <a:t>//</a:t>
            </a:r>
            <a:r>
              <a:rPr lang="zh-TW" altLang="en-US" dirty="0">
                <a:ea typeface="微軟正黑體" panose="020B0604030504040204" pitchFamily="34" charset="-120"/>
              </a:rPr>
              <a:t>伺服器啟動後執行的函數</a:t>
            </a:r>
          </a:p>
          <a:p>
            <a:r>
              <a:rPr lang="en-US" altLang="zh-TW" dirty="0" err="1">
                <a:ea typeface="微軟正黑體" panose="020B0604030504040204" pitchFamily="34" charset="-120"/>
              </a:rPr>
              <a:t>server.listen</a:t>
            </a:r>
            <a:r>
              <a:rPr lang="en-US" altLang="zh-TW" dirty="0">
                <a:ea typeface="微軟正黑體" panose="020B0604030504040204" pitchFamily="34" charset="-120"/>
              </a:rPr>
              <a:t>(function() {</a:t>
            </a:r>
          </a:p>
          <a:p>
            <a:r>
              <a:rPr lang="en-US" altLang="zh-TW" dirty="0">
                <a:ea typeface="微軟正黑體" panose="020B0604030504040204" pitchFamily="34" charset="-120"/>
              </a:rPr>
              <a:t>  console.log("server started");</a:t>
            </a:r>
          </a:p>
          <a:p>
            <a:r>
              <a:rPr lang="en-US" altLang="zh-TW" dirty="0">
                <a:ea typeface="微軟正黑體" panose="020B0604030504040204" pitchFamily="34" charset="-120"/>
              </a:rPr>
              <a:t>});</a:t>
            </a:r>
          </a:p>
        </p:txBody>
      </p:sp>
      <p:sp>
        <p:nvSpPr>
          <p:cNvPr id="5" name="文字方塊 4">
            <a:extLst>
              <a:ext uri="{FF2B5EF4-FFF2-40B4-BE49-F238E27FC236}">
                <a16:creationId xmlns:a16="http://schemas.microsoft.com/office/drawing/2014/main" id="{CA465482-40B2-46D7-8070-40685B83C0EE}"/>
              </a:ext>
            </a:extLst>
          </p:cNvPr>
          <p:cNvSpPr txBox="1"/>
          <p:nvPr/>
        </p:nvSpPr>
        <p:spPr>
          <a:xfrm>
            <a:off x="5473559" y="2368785"/>
            <a:ext cx="6297930" cy="3139321"/>
          </a:xfrm>
          <a:prstGeom prst="rect">
            <a:avLst/>
          </a:prstGeom>
          <a:noFill/>
          <a:ln>
            <a:solidFill>
              <a:schemeClr val="tx1"/>
            </a:solidFill>
          </a:ln>
        </p:spPr>
        <p:txBody>
          <a:bodyPr wrap="square" rtlCol="0">
            <a:spAutoFit/>
          </a:bodyPr>
          <a:lstStyle/>
          <a:p>
            <a:r>
              <a:rPr lang="en-US" altLang="zh-TW" dirty="0">
                <a:ea typeface="微軟正黑體" panose="020B0604030504040204" pitchFamily="34" charset="-120"/>
              </a:rPr>
              <a:t>const </a:t>
            </a:r>
            <a:r>
              <a:rPr lang="en-US" altLang="zh-TW" dirty="0" err="1">
                <a:ea typeface="微軟正黑體" panose="020B0604030504040204" pitchFamily="34" charset="-120"/>
              </a:rPr>
              <a:t>coap</a:t>
            </a:r>
            <a:r>
              <a:rPr lang="en-US" altLang="zh-TW" dirty="0">
                <a:ea typeface="微軟正黑體" panose="020B0604030504040204" pitchFamily="34" charset="-120"/>
              </a:rPr>
              <a:t>  = require('</a:t>
            </a:r>
            <a:r>
              <a:rPr lang="en-US" altLang="zh-TW" dirty="0" err="1">
                <a:ea typeface="微軟正黑體" panose="020B0604030504040204" pitchFamily="34" charset="-120"/>
              </a:rPr>
              <a:t>coap</a:t>
            </a:r>
            <a:r>
              <a:rPr lang="en-US" altLang="zh-TW" dirty="0">
                <a:ea typeface="微軟正黑體" panose="020B0604030504040204" pitchFamily="34" charset="-120"/>
              </a:rPr>
              <a:t>'), </a:t>
            </a:r>
          </a:p>
          <a:p>
            <a:r>
              <a:rPr lang="en-US" altLang="zh-TW" dirty="0">
                <a:ea typeface="微軟正黑體" panose="020B0604030504040204" pitchFamily="34" charset="-120"/>
              </a:rPr>
              <a:t>    req   = </a:t>
            </a:r>
            <a:r>
              <a:rPr lang="en-US" altLang="zh-TW" dirty="0" err="1">
                <a:ea typeface="微軟正黑體" panose="020B0604030504040204" pitchFamily="34" charset="-120"/>
              </a:rPr>
              <a:t>coap.request</a:t>
            </a:r>
            <a:r>
              <a:rPr lang="en-US" altLang="zh-TW" dirty="0">
                <a:ea typeface="微軟正黑體" panose="020B0604030504040204" pitchFamily="34" charset="-120"/>
              </a:rPr>
              <a:t>('</a:t>
            </a:r>
            <a:r>
              <a:rPr lang="en-US" altLang="zh-TW" dirty="0" err="1">
                <a:ea typeface="微軟正黑體" panose="020B0604030504040204" pitchFamily="34" charset="-120"/>
              </a:rPr>
              <a:t>coap</a:t>
            </a:r>
            <a:r>
              <a:rPr lang="en-US" altLang="zh-TW" dirty="0">
                <a:ea typeface="微軟正黑體" panose="020B0604030504040204" pitchFamily="34" charset="-120"/>
              </a:rPr>
              <a:t>://localhost/shine'); //</a:t>
            </a:r>
            <a:r>
              <a:rPr lang="zh-TW" altLang="en-US" dirty="0">
                <a:ea typeface="微軟正黑體" panose="020B0604030504040204" pitchFamily="34" charset="-120"/>
              </a:rPr>
              <a:t>設置請求變數</a:t>
            </a:r>
          </a:p>
          <a:p>
            <a:br>
              <a:rPr lang="zh-TW" altLang="en-US" dirty="0">
                <a:ea typeface="微軟正黑體" panose="020B0604030504040204" pitchFamily="34" charset="-120"/>
              </a:rPr>
            </a:br>
            <a:r>
              <a:rPr lang="en-US" altLang="zh-TW" dirty="0">
                <a:ea typeface="微軟正黑體" panose="020B0604030504040204" pitchFamily="34" charset="-120"/>
              </a:rPr>
              <a:t>//</a:t>
            </a:r>
            <a:r>
              <a:rPr lang="zh-TW" altLang="en-US" dirty="0">
                <a:ea typeface="微軟正黑體" panose="020B0604030504040204" pitchFamily="34" charset="-120"/>
              </a:rPr>
              <a:t>請求發出，並監聽回應，</a:t>
            </a:r>
          </a:p>
          <a:p>
            <a:r>
              <a:rPr lang="en-US" altLang="zh-TW" dirty="0" err="1">
                <a:ea typeface="微軟正黑體" panose="020B0604030504040204" pitchFamily="34" charset="-120"/>
              </a:rPr>
              <a:t>req.on</a:t>
            </a:r>
            <a:r>
              <a:rPr lang="en-US" altLang="zh-TW" dirty="0">
                <a:ea typeface="微軟正黑體" panose="020B0604030504040204" pitchFamily="34" charset="-120"/>
              </a:rPr>
              <a:t>('response', function(res) {</a:t>
            </a:r>
          </a:p>
          <a:p>
            <a:r>
              <a:rPr lang="en-US" altLang="zh-TW" dirty="0">
                <a:ea typeface="微軟正黑體" panose="020B0604030504040204" pitchFamily="34" charset="-120"/>
              </a:rPr>
              <a:t>    //</a:t>
            </a:r>
            <a:r>
              <a:rPr lang="zh-TW" altLang="en-US" dirty="0">
                <a:ea typeface="微軟正黑體" panose="020B0604030504040204" pitchFamily="34" charset="-120"/>
              </a:rPr>
              <a:t>將回應結果輸出</a:t>
            </a:r>
          </a:p>
          <a:p>
            <a:r>
              <a:rPr lang="zh-TW" altLang="en-US" dirty="0">
                <a:ea typeface="微軟正黑體" panose="020B0604030504040204" pitchFamily="34" charset="-120"/>
              </a:rPr>
              <a:t>      </a:t>
            </a:r>
            <a:r>
              <a:rPr lang="en-US" altLang="zh-TW" dirty="0" err="1">
                <a:ea typeface="微軟正黑體" panose="020B0604030504040204" pitchFamily="34" charset="-120"/>
              </a:rPr>
              <a:t>res.pipe</a:t>
            </a:r>
            <a:r>
              <a:rPr lang="en-US" altLang="zh-TW" dirty="0">
                <a:ea typeface="微軟正黑體" panose="020B0604030504040204" pitchFamily="34" charset="-120"/>
              </a:rPr>
              <a:t>(</a:t>
            </a:r>
            <a:r>
              <a:rPr lang="en-US" altLang="zh-TW" dirty="0" err="1">
                <a:ea typeface="微軟正黑體" panose="020B0604030504040204" pitchFamily="34" charset="-120"/>
              </a:rPr>
              <a:t>process.stdout</a:t>
            </a:r>
            <a:r>
              <a:rPr lang="en-US" altLang="zh-TW" dirty="0">
                <a:ea typeface="微軟正黑體" panose="020B0604030504040204" pitchFamily="34" charset="-120"/>
              </a:rPr>
              <a:t>);</a:t>
            </a:r>
          </a:p>
          <a:p>
            <a:r>
              <a:rPr lang="en-US" altLang="zh-TW" dirty="0">
                <a:ea typeface="微軟正黑體" panose="020B0604030504040204" pitchFamily="34" charset="-120"/>
              </a:rPr>
              <a:t>});</a:t>
            </a:r>
          </a:p>
          <a:p>
            <a:br>
              <a:rPr lang="en-US" altLang="zh-TW" dirty="0">
                <a:ea typeface="微軟正黑體" panose="020B0604030504040204" pitchFamily="34" charset="-120"/>
              </a:rPr>
            </a:br>
            <a:r>
              <a:rPr lang="en-US" altLang="zh-TW" dirty="0">
                <a:ea typeface="微軟正黑體" panose="020B0604030504040204" pitchFamily="34" charset="-120"/>
              </a:rPr>
              <a:t>//</a:t>
            </a:r>
            <a:r>
              <a:rPr lang="zh-TW" altLang="en-US" dirty="0">
                <a:ea typeface="微軟正黑體" panose="020B0604030504040204" pitchFamily="34" charset="-120"/>
              </a:rPr>
              <a:t>結束請求</a:t>
            </a:r>
          </a:p>
          <a:p>
            <a:r>
              <a:rPr lang="en-US" altLang="zh-TW" dirty="0" err="1">
                <a:ea typeface="微軟正黑體" panose="020B0604030504040204" pitchFamily="34" charset="-120"/>
              </a:rPr>
              <a:t>req.end</a:t>
            </a:r>
            <a:r>
              <a:rPr lang="en-US" altLang="zh-TW" dirty="0">
                <a:ea typeface="微軟正黑體" panose="020B0604030504040204" pitchFamily="34" charset="-120"/>
              </a:rPr>
              <a:t>();</a:t>
            </a:r>
          </a:p>
        </p:txBody>
      </p:sp>
      <p:sp>
        <p:nvSpPr>
          <p:cNvPr id="6" name="文字方塊 5">
            <a:extLst>
              <a:ext uri="{FF2B5EF4-FFF2-40B4-BE49-F238E27FC236}">
                <a16:creationId xmlns:a16="http://schemas.microsoft.com/office/drawing/2014/main" id="{801E972E-DB86-484F-9596-BFBD36ED6CDD}"/>
              </a:ext>
            </a:extLst>
          </p:cNvPr>
          <p:cNvSpPr txBox="1"/>
          <p:nvPr/>
        </p:nvSpPr>
        <p:spPr>
          <a:xfrm>
            <a:off x="6112933" y="6154437"/>
            <a:ext cx="3849259" cy="369332"/>
          </a:xfrm>
          <a:prstGeom prst="rect">
            <a:avLst/>
          </a:prstGeom>
          <a:noFill/>
          <a:ln>
            <a:solidFill>
              <a:schemeClr val="tx1"/>
            </a:solidFill>
          </a:ln>
        </p:spPr>
        <p:txBody>
          <a:bodyPr wrap="none" rtlCol="0">
            <a:spAutoFit/>
          </a:bodyPr>
          <a:lstStyle/>
          <a:p>
            <a:r>
              <a:rPr lang="en-US" altLang="zh-TW" b="1" dirty="0">
                <a:ea typeface="微軟正黑體" panose="020B0604030504040204" pitchFamily="34" charset="-120"/>
                <a:hlinkClick r:id="rId3"/>
              </a:rPr>
              <a:t>node-</a:t>
            </a:r>
            <a:r>
              <a:rPr lang="en-US" altLang="zh-TW" b="1" dirty="0" err="1">
                <a:ea typeface="微軟正黑體" panose="020B0604030504040204" pitchFamily="34" charset="-120"/>
                <a:hlinkClick r:id="rId3"/>
              </a:rPr>
              <a:t>coap</a:t>
            </a:r>
            <a:r>
              <a:rPr lang="zh-TW" altLang="en-US" b="1" dirty="0">
                <a:ea typeface="微軟正黑體" panose="020B0604030504040204" pitchFamily="34" charset="-120"/>
                <a:hlinkClick r:id="rId3"/>
              </a:rPr>
              <a:t>入門（一）</a:t>
            </a:r>
            <a:r>
              <a:rPr lang="en-US" altLang="zh-TW" b="1" dirty="0">
                <a:ea typeface="微軟正黑體" panose="020B0604030504040204" pitchFamily="34" charset="-120"/>
                <a:hlinkClick r:id="rId3"/>
              </a:rPr>
              <a:t>——hello world</a:t>
            </a:r>
            <a:endParaRPr lang="en-US" altLang="zh-TW" b="1" dirty="0">
              <a:ea typeface="微軟正黑體" panose="020B0604030504040204" pitchFamily="34" charset="-120"/>
            </a:endParaRPr>
          </a:p>
        </p:txBody>
      </p:sp>
    </p:spTree>
    <p:extLst>
      <p:ext uri="{BB962C8B-B14F-4D97-AF65-F5344CB8AC3E}">
        <p14:creationId xmlns:p14="http://schemas.microsoft.com/office/powerpoint/2010/main" val="2166705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sz="4000" b="1" dirty="0">
                <a:latin typeface="+mn-lt"/>
                <a:ea typeface="微軟正黑體" panose="020B0604030504040204" pitchFamily="34" charset="-120"/>
              </a:rPr>
              <a:t>node-</a:t>
            </a:r>
            <a:r>
              <a:rPr lang="en-US" altLang="zh-TW" sz="4000" b="1" dirty="0" err="1">
                <a:latin typeface="+mn-lt"/>
                <a:ea typeface="微軟正黑體" panose="020B0604030504040204" pitchFamily="34" charset="-120"/>
              </a:rPr>
              <a:t>coap</a:t>
            </a:r>
            <a:r>
              <a:rPr lang="zh-TW" altLang="en-US" sz="4000" b="1" dirty="0">
                <a:latin typeface="+mn-lt"/>
                <a:ea typeface="微軟正黑體" panose="020B0604030504040204" pitchFamily="34" charset="-120"/>
              </a:rPr>
              <a:t>入門</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5"/>
            <a:ext cx="11774311" cy="504445"/>
          </a:xfrm>
        </p:spPr>
        <p:txBody>
          <a:bodyPr>
            <a:noAutofit/>
          </a:bodyPr>
          <a:lstStyle/>
          <a:p>
            <a:r>
              <a:rPr lang="zh-TW" altLang="en-US" sz="2400" b="1" dirty="0">
                <a:ea typeface="微軟正黑體" panose="020B0604030504040204" pitchFamily="34" charset="-120"/>
              </a:rPr>
              <a:t>開啟二個</a:t>
            </a:r>
            <a:r>
              <a:rPr lang="en-US" altLang="zh-TW" sz="2400" b="1" dirty="0" err="1">
                <a:ea typeface="微軟正黑體" panose="020B0604030504040204" pitchFamily="34" charset="-120"/>
              </a:rPr>
              <a:t>Cmder</a:t>
            </a:r>
            <a:r>
              <a:rPr lang="zh-TW" altLang="en-US" sz="2400" b="1" dirty="0">
                <a:ea typeface="微軟正黑體" panose="020B0604030504040204" pitchFamily="34" charset="-120"/>
              </a:rPr>
              <a:t>視窗</a:t>
            </a:r>
            <a:r>
              <a:rPr lang="en-US" altLang="zh-TW" sz="2400" b="1" dirty="0">
                <a:ea typeface="微軟正黑體" panose="020B0604030504040204" pitchFamily="34" charset="-120"/>
              </a:rPr>
              <a:t>, </a:t>
            </a:r>
            <a:r>
              <a:rPr lang="zh-TW" altLang="en-US" sz="2400" b="1" dirty="0">
                <a:ea typeface="微軟正黑體" panose="020B0604030504040204" pitchFamily="34" charset="-120"/>
              </a:rPr>
              <a:t>一個給</a:t>
            </a:r>
            <a:r>
              <a:rPr lang="en-US" altLang="zh-TW" sz="2400" b="1" dirty="0">
                <a:ea typeface="微軟正黑體" panose="020B0604030504040204" pitchFamily="34" charset="-120"/>
              </a:rPr>
              <a:t>server</a:t>
            </a:r>
            <a:r>
              <a:rPr lang="zh-TW" altLang="en-US" sz="2400" b="1" dirty="0">
                <a:ea typeface="微軟正黑體" panose="020B0604030504040204" pitchFamily="34" charset="-120"/>
              </a:rPr>
              <a:t>程式的執行</a:t>
            </a:r>
            <a:r>
              <a:rPr lang="en-US" altLang="zh-TW" sz="2400" b="1" dirty="0">
                <a:ea typeface="微軟正黑體" panose="020B0604030504040204" pitchFamily="34" charset="-120"/>
              </a:rPr>
              <a:t>,</a:t>
            </a:r>
            <a:r>
              <a:rPr lang="zh-TW" altLang="en-US" sz="2400" b="1" dirty="0">
                <a:ea typeface="微軟正黑體" panose="020B0604030504040204" pitchFamily="34" charset="-120"/>
              </a:rPr>
              <a:t>一個給</a:t>
            </a:r>
            <a:r>
              <a:rPr lang="en-US" altLang="zh-TW" sz="2400" b="1" dirty="0">
                <a:ea typeface="微軟正黑體" panose="020B0604030504040204" pitchFamily="34" charset="-120"/>
              </a:rPr>
              <a:t>client</a:t>
            </a:r>
            <a:r>
              <a:rPr lang="zh-TW" altLang="en-US" sz="2400" b="1" dirty="0">
                <a:ea typeface="微軟正黑體" panose="020B0604030504040204" pitchFamily="34" charset="-120"/>
              </a:rPr>
              <a:t>程式的執行</a:t>
            </a:r>
            <a:r>
              <a:rPr lang="en-US" altLang="zh-TW" sz="2400" b="1" dirty="0">
                <a:ea typeface="微軟正黑體" panose="020B0604030504040204" pitchFamily="34" charset="-120"/>
              </a:rPr>
              <a:t> </a:t>
            </a:r>
          </a:p>
        </p:txBody>
      </p:sp>
      <p:pic>
        <p:nvPicPr>
          <p:cNvPr id="7" name="圖片 6">
            <a:extLst>
              <a:ext uri="{FF2B5EF4-FFF2-40B4-BE49-F238E27FC236}">
                <a16:creationId xmlns:a16="http://schemas.microsoft.com/office/drawing/2014/main" id="{9EF1C68F-580C-40A7-8A62-EFA60E33A217}"/>
              </a:ext>
            </a:extLst>
          </p:cNvPr>
          <p:cNvPicPr>
            <a:picLocks noChangeAspect="1"/>
          </p:cNvPicPr>
          <p:nvPr/>
        </p:nvPicPr>
        <p:blipFill>
          <a:blip r:embed="rId3"/>
          <a:stretch>
            <a:fillRect/>
          </a:stretch>
        </p:blipFill>
        <p:spPr>
          <a:xfrm>
            <a:off x="1173300" y="1577340"/>
            <a:ext cx="9845400" cy="2011680"/>
          </a:xfrm>
          <a:prstGeom prst="rect">
            <a:avLst/>
          </a:prstGeom>
        </p:spPr>
      </p:pic>
      <p:pic>
        <p:nvPicPr>
          <p:cNvPr id="8" name="圖片 7">
            <a:extLst>
              <a:ext uri="{FF2B5EF4-FFF2-40B4-BE49-F238E27FC236}">
                <a16:creationId xmlns:a16="http://schemas.microsoft.com/office/drawing/2014/main" id="{13C52808-2901-4A19-A144-EC41866FE29C}"/>
              </a:ext>
            </a:extLst>
          </p:cNvPr>
          <p:cNvPicPr>
            <a:picLocks noChangeAspect="1"/>
          </p:cNvPicPr>
          <p:nvPr/>
        </p:nvPicPr>
        <p:blipFill>
          <a:blip r:embed="rId4"/>
          <a:stretch>
            <a:fillRect/>
          </a:stretch>
        </p:blipFill>
        <p:spPr>
          <a:xfrm>
            <a:off x="1190233" y="3825874"/>
            <a:ext cx="9845400" cy="2280238"/>
          </a:xfrm>
          <a:prstGeom prst="rect">
            <a:avLst/>
          </a:prstGeom>
        </p:spPr>
      </p:pic>
      <p:sp>
        <p:nvSpPr>
          <p:cNvPr id="9" name="文字方塊 8">
            <a:extLst>
              <a:ext uri="{FF2B5EF4-FFF2-40B4-BE49-F238E27FC236}">
                <a16:creationId xmlns:a16="http://schemas.microsoft.com/office/drawing/2014/main" id="{489584B4-14C3-4D61-89F5-68043CBD3792}"/>
              </a:ext>
            </a:extLst>
          </p:cNvPr>
          <p:cNvSpPr txBox="1"/>
          <p:nvPr/>
        </p:nvSpPr>
        <p:spPr>
          <a:xfrm>
            <a:off x="8150830" y="6342966"/>
            <a:ext cx="3849259" cy="369332"/>
          </a:xfrm>
          <a:prstGeom prst="rect">
            <a:avLst/>
          </a:prstGeom>
          <a:noFill/>
          <a:ln>
            <a:solidFill>
              <a:schemeClr val="tx1"/>
            </a:solidFill>
          </a:ln>
        </p:spPr>
        <p:txBody>
          <a:bodyPr wrap="none" rtlCol="0">
            <a:spAutoFit/>
          </a:bodyPr>
          <a:lstStyle/>
          <a:p>
            <a:r>
              <a:rPr lang="en-US" altLang="zh-TW" b="1" dirty="0">
                <a:ea typeface="微軟正黑體" panose="020B0604030504040204" pitchFamily="34" charset="-120"/>
                <a:hlinkClick r:id="rId5"/>
              </a:rPr>
              <a:t>node-</a:t>
            </a:r>
            <a:r>
              <a:rPr lang="en-US" altLang="zh-TW" b="1" dirty="0" err="1">
                <a:ea typeface="微軟正黑體" panose="020B0604030504040204" pitchFamily="34" charset="-120"/>
                <a:hlinkClick r:id="rId5"/>
              </a:rPr>
              <a:t>coap</a:t>
            </a:r>
            <a:r>
              <a:rPr lang="zh-TW" altLang="en-US" b="1" dirty="0">
                <a:ea typeface="微軟正黑體" panose="020B0604030504040204" pitchFamily="34" charset="-120"/>
                <a:hlinkClick r:id="rId5"/>
              </a:rPr>
              <a:t>入門（一）</a:t>
            </a:r>
            <a:r>
              <a:rPr lang="en-US" altLang="zh-TW" b="1" dirty="0">
                <a:ea typeface="微軟正黑體" panose="020B0604030504040204" pitchFamily="34" charset="-120"/>
                <a:hlinkClick r:id="rId5"/>
              </a:rPr>
              <a:t>——hello world</a:t>
            </a:r>
            <a:endParaRPr lang="en-US" altLang="zh-TW" b="1" dirty="0">
              <a:ea typeface="微軟正黑體" panose="020B0604030504040204" pitchFamily="34" charset="-120"/>
            </a:endParaRPr>
          </a:p>
        </p:txBody>
      </p:sp>
    </p:spTree>
    <p:extLst>
      <p:ext uri="{BB962C8B-B14F-4D97-AF65-F5344CB8AC3E}">
        <p14:creationId xmlns:p14="http://schemas.microsoft.com/office/powerpoint/2010/main" val="2849241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sz="4000" b="1" dirty="0">
                <a:latin typeface="+mn-lt"/>
                <a:ea typeface="微軟正黑體" panose="020B0604030504040204" pitchFamily="34" charset="-120"/>
              </a:rPr>
              <a:t>What is Shell</a:t>
            </a:r>
            <a:r>
              <a:rPr lang="zh-TW" altLang="en-US" sz="4000" b="1" dirty="0">
                <a:latin typeface="+mn-lt"/>
                <a:ea typeface="微軟正黑體" panose="020B0604030504040204" pitchFamily="34" charset="-120"/>
              </a:rPr>
              <a:t>、</a:t>
            </a:r>
            <a:r>
              <a:rPr lang="en-US" altLang="zh-TW" sz="4000" b="1" dirty="0">
                <a:latin typeface="+mn-lt"/>
                <a:ea typeface="微軟正黑體" panose="020B0604030504040204" pitchFamily="34" charset="-120"/>
              </a:rPr>
              <a:t>Terminal ?</a:t>
            </a:r>
            <a:endParaRPr lang="zh-TW" altLang="en-US" sz="4000"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5"/>
            <a:ext cx="11774311" cy="5684743"/>
          </a:xfrm>
        </p:spPr>
        <p:txBody>
          <a:bodyPr>
            <a:noAutofit/>
          </a:bodyPr>
          <a:lstStyle/>
          <a:p>
            <a:r>
              <a:rPr lang="en-US" altLang="zh-TW" dirty="0">
                <a:ea typeface="微軟正黑體" panose="020B0604030504040204" pitchFamily="34" charset="-120"/>
              </a:rPr>
              <a:t>The shell is a program that takes commands from the keyboard and gives them to the operating system to perform.</a:t>
            </a:r>
            <a:r>
              <a:rPr lang="en-US" altLang="zh-TW" b="1" dirty="0">
                <a:ea typeface="微軟正黑體" panose="020B0604030504040204" pitchFamily="34" charset="-120"/>
              </a:rPr>
              <a:t> </a:t>
            </a:r>
          </a:p>
          <a:p>
            <a:r>
              <a:rPr lang="en-US" altLang="zh-TW" dirty="0">
                <a:ea typeface="微軟正黑體" panose="020B0604030504040204" pitchFamily="34" charset="-120"/>
              </a:rPr>
              <a:t>The terminal is a program called a </a:t>
            </a:r>
            <a:r>
              <a:rPr lang="en-US" altLang="zh-TW" i="1" dirty="0">
                <a:ea typeface="微軟正黑體" panose="020B0604030504040204" pitchFamily="34" charset="-120"/>
              </a:rPr>
              <a:t>terminal emulator</a:t>
            </a:r>
            <a:r>
              <a:rPr lang="en-US" altLang="zh-TW" dirty="0">
                <a:ea typeface="微軟正黑體" panose="020B0604030504040204" pitchFamily="34" charset="-120"/>
              </a:rPr>
              <a:t>. This is a program that opens a window and lets you interact with the shell.</a:t>
            </a:r>
            <a:r>
              <a:rPr lang="en-US" altLang="zh-TW" b="1" dirty="0">
                <a:ea typeface="微軟正黑體" panose="020B0604030504040204" pitchFamily="34" charset="-120"/>
              </a:rPr>
              <a:t> </a:t>
            </a:r>
          </a:p>
          <a:p>
            <a:r>
              <a:rPr lang="en-US" altLang="zh-TW" b="1" dirty="0">
                <a:ea typeface="微軟正黑體" panose="020B0604030504040204" pitchFamily="34" charset="-120"/>
              </a:rPr>
              <a:t> </a:t>
            </a:r>
          </a:p>
        </p:txBody>
      </p:sp>
      <p:pic>
        <p:nvPicPr>
          <p:cNvPr id="4" name="圖片 3">
            <a:extLst>
              <a:ext uri="{FF2B5EF4-FFF2-40B4-BE49-F238E27FC236}">
                <a16:creationId xmlns:a16="http://schemas.microsoft.com/office/drawing/2014/main" id="{49448713-C914-4A8E-8BBD-44E3AF36F41E}"/>
              </a:ext>
            </a:extLst>
          </p:cNvPr>
          <p:cNvPicPr>
            <a:picLocks noChangeAspect="1"/>
          </p:cNvPicPr>
          <p:nvPr/>
        </p:nvPicPr>
        <p:blipFill>
          <a:blip r:embed="rId3"/>
          <a:stretch>
            <a:fillRect/>
          </a:stretch>
        </p:blipFill>
        <p:spPr>
          <a:xfrm>
            <a:off x="4495661" y="2899258"/>
            <a:ext cx="3466695" cy="3772095"/>
          </a:xfrm>
          <a:prstGeom prst="rect">
            <a:avLst/>
          </a:prstGeom>
        </p:spPr>
      </p:pic>
    </p:spTree>
    <p:extLst>
      <p:ext uri="{BB962C8B-B14F-4D97-AF65-F5344CB8AC3E}">
        <p14:creationId xmlns:p14="http://schemas.microsoft.com/office/powerpoint/2010/main" val="42637386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sz="4000" b="1" dirty="0">
                <a:latin typeface="+mn-lt"/>
                <a:ea typeface="微軟正黑體" panose="020B0604030504040204" pitchFamily="34" charset="-120"/>
              </a:rPr>
              <a:t>A Firefox add-on to browse the Internet of Things</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650133" cy="5587028"/>
          </a:xfrm>
        </p:spPr>
        <p:txBody>
          <a:bodyPr>
            <a:noAutofit/>
          </a:bodyPr>
          <a:lstStyle/>
          <a:p>
            <a:r>
              <a:rPr lang="en-US" altLang="zh-TW" sz="2400" dirty="0">
                <a:ea typeface="微軟正黑體" panose="020B0604030504040204" pitchFamily="34" charset="-120"/>
                <a:hlinkClick r:id="rId3"/>
              </a:rPr>
              <a:t>Firefox 55 Portable</a:t>
            </a:r>
            <a:r>
              <a:rPr lang="en-US" altLang="zh-TW" sz="2400" dirty="0">
                <a:ea typeface="微軟正黑體" panose="020B0604030504040204" pitchFamily="34" charset="-120"/>
              </a:rPr>
              <a:t>: Downgrade, but only use for add-ons, not browsing... Ensure to start offline (no Internet connection!) and disable auto updates</a:t>
            </a:r>
          </a:p>
          <a:p>
            <a:pPr marL="542925" lvl="1"/>
            <a:r>
              <a:rPr lang="en-US" altLang="zh-TW" sz="2000" dirty="0">
                <a:ea typeface="微軟正黑體" panose="020B0604030504040204" pitchFamily="34" charset="-120"/>
              </a:rPr>
              <a:t>Open </a:t>
            </a:r>
            <a:r>
              <a:rPr lang="en-US" altLang="zh-TW" sz="2000" b="1" dirty="0" err="1">
                <a:solidFill>
                  <a:srgbClr val="0000FF"/>
                </a:solidFill>
                <a:ea typeface="微軟正黑體" panose="020B0604030504040204" pitchFamily="34" charset="-120"/>
              </a:rPr>
              <a:t>about:config</a:t>
            </a:r>
            <a:endParaRPr lang="en-US" altLang="zh-TW" sz="2000" b="1" dirty="0">
              <a:solidFill>
                <a:srgbClr val="0000FF"/>
              </a:solidFill>
              <a:ea typeface="微軟正黑體" panose="020B0604030504040204" pitchFamily="34" charset="-120"/>
            </a:endParaRPr>
          </a:p>
          <a:p>
            <a:pPr marL="542925" lvl="1"/>
            <a:r>
              <a:rPr lang="en-US" altLang="zh-TW" sz="2000" dirty="0">
                <a:ea typeface="微軟正黑體" panose="020B0604030504040204" pitchFamily="34" charset="-120"/>
              </a:rPr>
              <a:t>Search </a:t>
            </a:r>
            <a:r>
              <a:rPr lang="en-US" altLang="zh-TW" sz="2000" b="1" dirty="0" err="1">
                <a:solidFill>
                  <a:srgbClr val="0000FF"/>
                </a:solidFill>
                <a:ea typeface="微軟正黑體" panose="020B0604030504040204" pitchFamily="34" charset="-120"/>
              </a:rPr>
              <a:t>browser.tabs.remote.autostart</a:t>
            </a:r>
            <a:r>
              <a:rPr lang="en-US" altLang="zh-TW" sz="2000" b="1" dirty="0">
                <a:solidFill>
                  <a:srgbClr val="0000FF"/>
                </a:solidFill>
                <a:ea typeface="微軟正黑體" panose="020B0604030504040204" pitchFamily="34" charset="-120"/>
              </a:rPr>
              <a:t> </a:t>
            </a:r>
            <a:r>
              <a:rPr lang="en-US" altLang="zh-TW" sz="2000" dirty="0">
                <a:ea typeface="微軟正黑體" panose="020B0604030504040204" pitchFamily="34" charset="-120"/>
              </a:rPr>
              <a:t>and </a:t>
            </a:r>
            <a:r>
              <a:rPr lang="en-US" altLang="zh-TW" sz="2000" b="1" dirty="0">
                <a:solidFill>
                  <a:srgbClr val="0000FF"/>
                </a:solidFill>
                <a:ea typeface="微軟正黑體" panose="020B0604030504040204" pitchFamily="34" charset="-120"/>
              </a:rPr>
              <a:t>browser.tabs.remote.autostart.2</a:t>
            </a:r>
          </a:p>
          <a:p>
            <a:pPr marL="542925" lvl="1"/>
            <a:r>
              <a:rPr lang="en-US" altLang="zh-TW" sz="2000" dirty="0">
                <a:ea typeface="微軟正黑體" panose="020B0604030504040204" pitchFamily="34" charset="-120"/>
              </a:rPr>
              <a:t>Set both to </a:t>
            </a:r>
            <a:r>
              <a:rPr lang="en-US" altLang="zh-TW" sz="2000" b="1" dirty="0">
                <a:solidFill>
                  <a:srgbClr val="0000FF"/>
                </a:solidFill>
                <a:ea typeface="微軟正黑體" panose="020B0604030504040204" pitchFamily="34" charset="-120"/>
              </a:rPr>
              <a:t>false</a:t>
            </a:r>
          </a:p>
          <a:p>
            <a:pPr>
              <a:lnSpc>
                <a:spcPct val="100000"/>
              </a:lnSpc>
            </a:pPr>
            <a:endParaRPr lang="en-US" altLang="zh-TW" sz="2400" dirty="0">
              <a:ea typeface="微軟正黑體" panose="020B0604030504040204" pitchFamily="34" charset="-120"/>
            </a:endParaRPr>
          </a:p>
        </p:txBody>
      </p:sp>
      <p:pic>
        <p:nvPicPr>
          <p:cNvPr id="5" name="圖片 4">
            <a:extLst>
              <a:ext uri="{FF2B5EF4-FFF2-40B4-BE49-F238E27FC236}">
                <a16:creationId xmlns:a16="http://schemas.microsoft.com/office/drawing/2014/main" id="{6409BC25-4B10-402F-B747-7B714DEB1C54}"/>
              </a:ext>
            </a:extLst>
          </p:cNvPr>
          <p:cNvPicPr>
            <a:picLocks noChangeAspect="1"/>
          </p:cNvPicPr>
          <p:nvPr/>
        </p:nvPicPr>
        <p:blipFill>
          <a:blip r:embed="rId4"/>
          <a:stretch>
            <a:fillRect/>
          </a:stretch>
        </p:blipFill>
        <p:spPr>
          <a:xfrm>
            <a:off x="949456" y="3174208"/>
            <a:ext cx="3066965" cy="1085558"/>
          </a:xfrm>
          <a:prstGeom prst="rect">
            <a:avLst/>
          </a:prstGeom>
        </p:spPr>
      </p:pic>
      <p:pic>
        <p:nvPicPr>
          <p:cNvPr id="6" name="圖片 5">
            <a:extLst>
              <a:ext uri="{FF2B5EF4-FFF2-40B4-BE49-F238E27FC236}">
                <a16:creationId xmlns:a16="http://schemas.microsoft.com/office/drawing/2014/main" id="{AB4CBD84-0967-4B83-BCD8-AE91DDD01B92}"/>
              </a:ext>
            </a:extLst>
          </p:cNvPr>
          <p:cNvPicPr>
            <a:picLocks noChangeAspect="1"/>
          </p:cNvPicPr>
          <p:nvPr/>
        </p:nvPicPr>
        <p:blipFill>
          <a:blip r:embed="rId5"/>
          <a:stretch>
            <a:fillRect/>
          </a:stretch>
        </p:blipFill>
        <p:spPr>
          <a:xfrm>
            <a:off x="557804" y="4445943"/>
            <a:ext cx="5135331" cy="2213980"/>
          </a:xfrm>
          <a:prstGeom prst="rect">
            <a:avLst/>
          </a:prstGeom>
        </p:spPr>
      </p:pic>
      <p:pic>
        <p:nvPicPr>
          <p:cNvPr id="7" name="圖片 6">
            <a:extLst>
              <a:ext uri="{FF2B5EF4-FFF2-40B4-BE49-F238E27FC236}">
                <a16:creationId xmlns:a16="http://schemas.microsoft.com/office/drawing/2014/main" id="{03F8C44D-8330-4797-A0EB-9B5DA2DA070F}"/>
              </a:ext>
            </a:extLst>
          </p:cNvPr>
          <p:cNvPicPr>
            <a:picLocks noChangeAspect="1"/>
          </p:cNvPicPr>
          <p:nvPr/>
        </p:nvPicPr>
        <p:blipFill>
          <a:blip r:embed="rId6"/>
          <a:stretch>
            <a:fillRect/>
          </a:stretch>
        </p:blipFill>
        <p:spPr>
          <a:xfrm>
            <a:off x="6291757" y="4445943"/>
            <a:ext cx="5252411" cy="2213980"/>
          </a:xfrm>
          <a:prstGeom prst="rect">
            <a:avLst/>
          </a:prstGeom>
        </p:spPr>
      </p:pic>
      <p:sp>
        <p:nvSpPr>
          <p:cNvPr id="8" name="矩形 7">
            <a:extLst>
              <a:ext uri="{FF2B5EF4-FFF2-40B4-BE49-F238E27FC236}">
                <a16:creationId xmlns:a16="http://schemas.microsoft.com/office/drawing/2014/main" id="{F07792D7-AD63-4380-B028-513BCD6710E2}"/>
              </a:ext>
            </a:extLst>
          </p:cNvPr>
          <p:cNvSpPr/>
          <p:nvPr/>
        </p:nvSpPr>
        <p:spPr>
          <a:xfrm>
            <a:off x="4190167" y="6376118"/>
            <a:ext cx="426438" cy="2142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1BA4D97-3D43-479A-ABE2-C1FA648F8BDF}"/>
              </a:ext>
            </a:extLst>
          </p:cNvPr>
          <p:cNvSpPr/>
          <p:nvPr/>
        </p:nvSpPr>
        <p:spPr>
          <a:xfrm>
            <a:off x="9940479" y="6376118"/>
            <a:ext cx="419004" cy="2142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58646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pPr>
              <a:lnSpc>
                <a:spcPct val="100000"/>
              </a:lnSpc>
            </a:pPr>
            <a:r>
              <a:rPr lang="en-US" altLang="zh-TW" sz="4000" b="1" dirty="0">
                <a:latin typeface="+mn-lt"/>
                <a:ea typeface="微軟正黑體" panose="020B0604030504040204" pitchFamily="34" charset="-120"/>
              </a:rPr>
              <a:t>How to integrate the Copper sources into Firefox</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11774311" cy="5587028"/>
          </a:xfrm>
        </p:spPr>
        <p:txBody>
          <a:bodyPr>
            <a:noAutofit/>
          </a:bodyPr>
          <a:lstStyle/>
          <a:p>
            <a:r>
              <a:rPr lang="en-US" altLang="zh-TW" sz="2400" dirty="0"/>
              <a:t>Get the sources from </a:t>
            </a:r>
            <a:r>
              <a:rPr lang="en-US" altLang="zh-TW" sz="2400" dirty="0" err="1"/>
              <a:t>Github</a:t>
            </a:r>
            <a:r>
              <a:rPr lang="en-US" altLang="zh-TW" sz="2400" dirty="0"/>
              <a:t>: clone git://github.com/mkovatsc/Copper.git</a:t>
            </a:r>
          </a:p>
          <a:p>
            <a:r>
              <a:rPr lang="en-US" altLang="zh-TW" sz="2400" dirty="0"/>
              <a:t>Add a text file named copper@vs.inf.ethz.ch to your extension directory of your profile:</a:t>
            </a:r>
          </a:p>
          <a:p>
            <a:r>
              <a:rPr lang="en-US" altLang="zh-TW" sz="2000" dirty="0"/>
              <a:t>Windows: C:\Users\&lt;username&gt;\AppData\Roaming\Mozilla\Firefox\Profiles\xxxxxxxx.default\extensions\</a:t>
            </a:r>
          </a:p>
          <a:p>
            <a:r>
              <a:rPr lang="en-US" altLang="zh-TW" sz="2400" dirty="0"/>
              <a:t>Linux: ~/.</a:t>
            </a:r>
            <a:r>
              <a:rPr lang="en-US" altLang="zh-TW" sz="2400" dirty="0" err="1"/>
              <a:t>mozilla</a:t>
            </a:r>
            <a:r>
              <a:rPr lang="en-US" altLang="zh-TW" sz="2400" dirty="0"/>
              <a:t>/</a:t>
            </a:r>
            <a:r>
              <a:rPr lang="en-US" altLang="zh-TW" sz="2400" dirty="0" err="1"/>
              <a:t>firefox</a:t>
            </a:r>
            <a:r>
              <a:rPr lang="en-US" altLang="zh-TW" sz="2400" dirty="0"/>
              <a:t>/</a:t>
            </a:r>
            <a:r>
              <a:rPr lang="en-US" altLang="zh-TW" sz="2400" dirty="0" err="1"/>
              <a:t>xxxxxxxx.default</a:t>
            </a:r>
            <a:r>
              <a:rPr lang="en-US" altLang="zh-TW" sz="2400" dirty="0"/>
              <a:t>/extensions/</a:t>
            </a:r>
          </a:p>
          <a:p>
            <a:r>
              <a:rPr lang="en-US" altLang="zh-TW" sz="2400" dirty="0"/>
              <a:t>MacOS: ~/Library/Application Support/Firefox/Profiles/</a:t>
            </a:r>
            <a:r>
              <a:rPr lang="en-US" altLang="zh-TW" sz="2400" dirty="0" err="1"/>
              <a:t>xxxxxxxx.default</a:t>
            </a:r>
            <a:r>
              <a:rPr lang="en-US" altLang="zh-TW" sz="2400" dirty="0"/>
              <a:t>/extensions/</a:t>
            </a:r>
          </a:p>
          <a:p>
            <a:r>
              <a:rPr lang="en-US" altLang="zh-TW" sz="2400" dirty="0"/>
              <a:t>Write the path to the Copper sources (i.e., the directory that contains </a:t>
            </a:r>
            <a:r>
              <a:rPr lang="en-US" altLang="zh-TW" sz="2400" dirty="0" err="1"/>
              <a:t>install.rdf</a:t>
            </a:r>
            <a:r>
              <a:rPr lang="en-US" altLang="zh-TW" sz="2400" dirty="0"/>
              <a:t> and </a:t>
            </a:r>
            <a:r>
              <a:rPr lang="en-US" altLang="zh-TW" sz="2400" dirty="0" err="1"/>
              <a:t>chrome.manifest</a:t>
            </a:r>
            <a:r>
              <a:rPr lang="en-US" altLang="zh-TW" sz="2400" dirty="0"/>
              <a:t>) with (back)slash at the end to the file (e.g., D:\Projects\Git\Copper\).</a:t>
            </a:r>
          </a:p>
          <a:p>
            <a:r>
              <a:rPr lang="en-US" altLang="zh-TW" sz="2400" dirty="0"/>
              <a:t>Since Firefox 43 you need to </a:t>
            </a:r>
            <a:r>
              <a:rPr lang="en-US" altLang="zh-TW" sz="2400" b="1" dirty="0"/>
              <a:t>allow unsigned add-ons</a:t>
            </a:r>
            <a:r>
              <a:rPr lang="en-US" altLang="zh-TW" sz="2400" dirty="0"/>
              <a:t> by opening </a:t>
            </a:r>
            <a:r>
              <a:rPr lang="en-US" altLang="zh-TW" sz="2400" b="1" dirty="0" err="1">
                <a:solidFill>
                  <a:srgbClr val="0000FF"/>
                </a:solidFill>
              </a:rPr>
              <a:t>about:config</a:t>
            </a:r>
            <a:r>
              <a:rPr lang="en-US" altLang="zh-TW" sz="2400" b="1" dirty="0">
                <a:solidFill>
                  <a:srgbClr val="0000FF"/>
                </a:solidFill>
              </a:rPr>
              <a:t> </a:t>
            </a:r>
            <a:r>
              <a:rPr lang="en-US" altLang="zh-TW" sz="2400" dirty="0"/>
              <a:t>and setting </a:t>
            </a:r>
            <a:r>
              <a:rPr lang="en-US" altLang="zh-TW" sz="2400" b="1" dirty="0" err="1">
                <a:solidFill>
                  <a:srgbClr val="0000FF"/>
                </a:solidFill>
              </a:rPr>
              <a:t>xpinstall.signatures.required</a:t>
            </a:r>
            <a:r>
              <a:rPr lang="en-US" altLang="zh-TW" sz="2400" b="1" dirty="0">
                <a:solidFill>
                  <a:srgbClr val="0000FF"/>
                </a:solidFill>
              </a:rPr>
              <a:t> </a:t>
            </a:r>
            <a:r>
              <a:rPr lang="en-US" altLang="zh-TW" sz="2400" dirty="0"/>
              <a:t>to </a:t>
            </a:r>
            <a:r>
              <a:rPr lang="en-US" altLang="zh-TW" sz="2400" b="1" dirty="0">
                <a:solidFill>
                  <a:srgbClr val="FF0000"/>
                </a:solidFill>
              </a:rPr>
              <a:t>false</a:t>
            </a:r>
            <a:r>
              <a:rPr lang="en-US" altLang="zh-TW" sz="2400" dirty="0"/>
              <a:t>.</a:t>
            </a:r>
          </a:p>
          <a:p>
            <a:r>
              <a:rPr lang="en-US" altLang="zh-TW" sz="2400" dirty="0"/>
              <a:t>Restart Firefox.</a:t>
            </a:r>
          </a:p>
          <a:p>
            <a:r>
              <a:rPr lang="en-US" altLang="zh-TW" sz="2400" dirty="0"/>
              <a:t>Optionally use </a:t>
            </a:r>
            <a:r>
              <a:rPr lang="en-US" altLang="zh-TW" sz="2400" dirty="0" err="1"/>
              <a:t>about:config</a:t>
            </a:r>
            <a:r>
              <a:rPr lang="en-US" altLang="zh-TW" sz="2400" dirty="0"/>
              <a:t> with the filter "copper" to clean up old configurations.</a:t>
            </a:r>
            <a:endParaRPr lang="en-US" altLang="zh-TW" sz="2400" dirty="0">
              <a:ea typeface="微軟正黑體" panose="020B0604030504040204" pitchFamily="34" charset="-120"/>
            </a:endParaRPr>
          </a:p>
        </p:txBody>
      </p:sp>
    </p:spTree>
    <p:extLst>
      <p:ext uri="{BB962C8B-B14F-4D97-AF65-F5344CB8AC3E}">
        <p14:creationId xmlns:p14="http://schemas.microsoft.com/office/powerpoint/2010/main" val="37654739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lstStyle/>
          <a:p>
            <a:r>
              <a:rPr lang="en-US" altLang="zh-TW" b="1" dirty="0">
                <a:latin typeface="+mn-lt"/>
                <a:ea typeface="微軟正黑體" panose="020B0604030504040204" pitchFamily="34" charset="-120"/>
              </a:rPr>
              <a:t>CoAP</a:t>
            </a:r>
            <a:r>
              <a:rPr lang="zh-TW" altLang="en-US" b="1" dirty="0">
                <a:latin typeface="+mn-lt"/>
                <a:ea typeface="微軟正黑體" panose="020B0604030504040204" pitchFamily="34" charset="-120"/>
              </a:rPr>
              <a:t> 簡介</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7543616" cy="5587028"/>
          </a:xfrm>
        </p:spPr>
        <p:txBody>
          <a:bodyPr>
            <a:normAutofit/>
          </a:bodyPr>
          <a:lstStyle/>
          <a:p>
            <a:pPr>
              <a:lnSpc>
                <a:spcPct val="100000"/>
              </a:lnSpc>
            </a:pPr>
            <a:r>
              <a:rPr lang="en-US" altLang="zh-TW" sz="2400" dirty="0">
                <a:latin typeface="微軟正黑體" panose="020B0604030504040204" pitchFamily="34" charset="-120"/>
                <a:ea typeface="微軟正黑體" panose="020B0604030504040204" pitchFamily="34" charset="-120"/>
              </a:rPr>
              <a:t>CoAP</a:t>
            </a:r>
            <a:r>
              <a:rPr lang="zh-TW" altLang="en-US" sz="2400" dirty="0">
                <a:latin typeface="微軟正黑體" panose="020B0604030504040204" pitchFamily="34" charset="-120"/>
                <a:ea typeface="微軟正黑體" panose="020B0604030504040204" pitchFamily="34" charset="-120"/>
              </a:rPr>
              <a:t>是受限制的應用協議</a:t>
            </a:r>
            <a:r>
              <a:rPr lang="en-US" altLang="zh-TW" sz="2400" dirty="0">
                <a:latin typeface="微軟正黑體" panose="020B0604030504040204" pitchFamily="34" charset="-120"/>
                <a:ea typeface="微軟正黑體" panose="020B0604030504040204" pitchFamily="34" charset="-120"/>
              </a:rPr>
              <a:t>(Constrained Application Protocol)</a:t>
            </a:r>
            <a:r>
              <a:rPr lang="zh-TW" altLang="en-US" sz="2400" dirty="0">
                <a:latin typeface="微軟正黑體" panose="020B0604030504040204" pitchFamily="34" charset="-120"/>
                <a:ea typeface="微軟正黑體" panose="020B0604030504040204" pitchFamily="34" charset="-120"/>
              </a:rPr>
              <a:t>，是</a:t>
            </a:r>
            <a:r>
              <a:rPr lang="en-US" altLang="zh-TW" sz="2400" dirty="0">
                <a:latin typeface="微軟正黑體" panose="020B0604030504040204" pitchFamily="34" charset="-120"/>
                <a:ea typeface="微軟正黑體" panose="020B0604030504040204" pitchFamily="34" charset="-120"/>
              </a:rPr>
              <a:t>IETF</a:t>
            </a:r>
            <a:r>
              <a:rPr lang="zh-TW" altLang="en-US" sz="2400" dirty="0">
                <a:latin typeface="微軟正黑體" panose="020B0604030504040204" pitchFamily="34" charset="-120"/>
                <a:ea typeface="微軟正黑體" panose="020B0604030504040204" pitchFamily="34" charset="-120"/>
              </a:rPr>
              <a:t>組織發布的網際網路系列標準之一</a:t>
            </a:r>
            <a:r>
              <a:rPr lang="en-US" altLang="zh-TW"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3"/>
              </a:rPr>
              <a:t>RFC7252</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a:lnSpc>
                <a:spcPct val="100000"/>
              </a:lnSpc>
            </a:pPr>
            <a:r>
              <a:rPr lang="en-US" altLang="zh-TW" sz="2400" dirty="0">
                <a:latin typeface="微軟正黑體" panose="020B0604030504040204" pitchFamily="34" charset="-120"/>
                <a:ea typeface="微軟正黑體" panose="020B0604030504040204" pitchFamily="34" charset="-120"/>
              </a:rPr>
              <a:t>CoAP</a:t>
            </a:r>
            <a:r>
              <a:rPr lang="zh-TW" altLang="en-US" sz="2400" dirty="0">
                <a:latin typeface="微軟正黑體" panose="020B0604030504040204" pitchFamily="34" charset="-120"/>
                <a:ea typeface="微軟正黑體" panose="020B0604030504040204" pitchFamily="34" charset="-120"/>
              </a:rPr>
              <a:t>協議是為物聯網中資源受限設備制定的應用層協議，其協議模型與</a:t>
            </a:r>
            <a:r>
              <a:rPr lang="en-US" altLang="zh-TW" sz="2400" dirty="0">
                <a:latin typeface="微軟正黑體" panose="020B0604030504040204" pitchFamily="34" charset="-120"/>
                <a:ea typeface="微軟正黑體" panose="020B0604030504040204" pitchFamily="34" charset="-120"/>
              </a:rPr>
              <a:t>HTTP</a:t>
            </a:r>
            <a:r>
              <a:rPr lang="zh-TW" altLang="en-US" sz="2400" dirty="0">
                <a:latin typeface="微軟正黑體" panose="020B0604030504040204" pitchFamily="34" charset="-120"/>
                <a:ea typeface="微軟正黑體" panose="020B0604030504040204" pitchFamily="34" charset="-120"/>
              </a:rPr>
              <a:t>對應關係大致如右</a:t>
            </a:r>
            <a:endParaRPr lang="en-US" altLang="zh-TW" sz="2400" dirty="0">
              <a:latin typeface="微軟正黑體" panose="020B0604030504040204" pitchFamily="34" charset="-120"/>
              <a:ea typeface="微軟正黑體" panose="020B0604030504040204" pitchFamily="34" charset="-120"/>
            </a:endParaRPr>
          </a:p>
          <a:p>
            <a:pPr>
              <a:lnSpc>
                <a:spcPct val="100000"/>
              </a:lnSpc>
            </a:pPr>
            <a:r>
              <a:rPr lang="en-US" altLang="zh-TW" sz="2400" dirty="0">
                <a:latin typeface="微軟正黑體" panose="020B0604030504040204" pitchFamily="34" charset="-120"/>
                <a:ea typeface="微軟正黑體" panose="020B0604030504040204" pitchFamily="34" charset="-120"/>
              </a:rPr>
              <a:t>CoAP Message Format </a:t>
            </a:r>
            <a:r>
              <a:rPr lang="zh-TW" altLang="en-US" sz="2400" dirty="0">
                <a:latin typeface="微軟正黑體" panose="020B0604030504040204" pitchFamily="34" charset="-120"/>
                <a:ea typeface="微軟正黑體" panose="020B0604030504040204" pitchFamily="34" charset="-120"/>
              </a:rPr>
              <a:t>如下</a:t>
            </a:r>
            <a:r>
              <a:rPr lang="en-US" altLang="zh-TW" sz="2400" dirty="0">
                <a:latin typeface="微軟正黑體" panose="020B0604030504040204" pitchFamily="34" charset="-120"/>
                <a:ea typeface="微軟正黑體" panose="020B0604030504040204" pitchFamily="34" charset="-120"/>
              </a:rPr>
              <a:t>  </a:t>
            </a:r>
            <a:br>
              <a:rPr lang="en-US" altLang="zh-TW" sz="2000" dirty="0"/>
            </a:br>
            <a:r>
              <a:rPr lang="en-US" altLang="zh-TW" sz="2000" dirty="0">
                <a:ea typeface="微軟正黑體" panose="020B0604030504040204" pitchFamily="34" charset="-120"/>
              </a:rPr>
              <a:t> </a:t>
            </a:r>
          </a:p>
        </p:txBody>
      </p:sp>
      <p:pic>
        <p:nvPicPr>
          <p:cNvPr id="4" name="圖片 3">
            <a:extLst>
              <a:ext uri="{FF2B5EF4-FFF2-40B4-BE49-F238E27FC236}">
                <a16:creationId xmlns:a16="http://schemas.microsoft.com/office/drawing/2014/main" id="{33115D92-1B5E-4DCF-8B11-547D0958F627}"/>
              </a:ext>
            </a:extLst>
          </p:cNvPr>
          <p:cNvPicPr>
            <a:picLocks noChangeAspect="1"/>
          </p:cNvPicPr>
          <p:nvPr/>
        </p:nvPicPr>
        <p:blipFill>
          <a:blip r:embed="rId4"/>
          <a:stretch>
            <a:fillRect/>
          </a:stretch>
        </p:blipFill>
        <p:spPr>
          <a:xfrm>
            <a:off x="7769393" y="1443283"/>
            <a:ext cx="4264562" cy="2615598"/>
          </a:xfrm>
          <a:prstGeom prst="rect">
            <a:avLst/>
          </a:prstGeom>
        </p:spPr>
      </p:pic>
      <p:grpSp>
        <p:nvGrpSpPr>
          <p:cNvPr id="7" name="群組 6">
            <a:extLst>
              <a:ext uri="{FF2B5EF4-FFF2-40B4-BE49-F238E27FC236}">
                <a16:creationId xmlns:a16="http://schemas.microsoft.com/office/drawing/2014/main" id="{B13656E1-BB73-4068-BD3F-B6DA791385F3}"/>
              </a:ext>
            </a:extLst>
          </p:cNvPr>
          <p:cNvGrpSpPr/>
          <p:nvPr/>
        </p:nvGrpSpPr>
        <p:grpSpPr>
          <a:xfrm>
            <a:off x="225777" y="3828091"/>
            <a:ext cx="6795509" cy="2615599"/>
            <a:chOff x="413630" y="3543257"/>
            <a:chExt cx="7145165" cy="2831833"/>
          </a:xfrm>
        </p:grpSpPr>
        <p:pic>
          <p:nvPicPr>
            <p:cNvPr id="5" name="圖片 4">
              <a:extLst>
                <a:ext uri="{FF2B5EF4-FFF2-40B4-BE49-F238E27FC236}">
                  <a16:creationId xmlns:a16="http://schemas.microsoft.com/office/drawing/2014/main" id="{BC5FE27F-2D75-41DB-9171-CC83FC80A4F2}"/>
                </a:ext>
              </a:extLst>
            </p:cNvPr>
            <p:cNvPicPr>
              <a:picLocks noChangeAspect="1"/>
            </p:cNvPicPr>
            <p:nvPr/>
          </p:nvPicPr>
          <p:blipFill>
            <a:blip r:embed="rId5"/>
            <a:stretch>
              <a:fillRect/>
            </a:stretch>
          </p:blipFill>
          <p:spPr>
            <a:xfrm>
              <a:off x="413630" y="3543257"/>
              <a:ext cx="7145165" cy="2524056"/>
            </a:xfrm>
            <a:prstGeom prst="rect">
              <a:avLst/>
            </a:prstGeom>
          </p:spPr>
        </p:pic>
        <p:sp>
          <p:nvSpPr>
            <p:cNvPr id="6" name="文字方塊 5">
              <a:extLst>
                <a:ext uri="{FF2B5EF4-FFF2-40B4-BE49-F238E27FC236}">
                  <a16:creationId xmlns:a16="http://schemas.microsoft.com/office/drawing/2014/main" id="{6311E011-FAD3-49F3-B508-96B47B3CEB3E}"/>
                </a:ext>
              </a:extLst>
            </p:cNvPr>
            <p:cNvSpPr txBox="1"/>
            <p:nvPr/>
          </p:nvSpPr>
          <p:spPr>
            <a:xfrm>
              <a:off x="3193527" y="6067313"/>
              <a:ext cx="1585370"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Message Format</a:t>
              </a:r>
              <a:endParaRPr lang="zh-TW" altLang="en-US" sz="1400" dirty="0">
                <a:latin typeface="微軟正黑體" panose="020B0604030504040204" pitchFamily="34" charset="-120"/>
                <a:ea typeface="微軟正黑體" panose="020B0604030504040204" pitchFamily="34" charset="-120"/>
              </a:endParaRPr>
            </a:p>
          </p:txBody>
        </p:sp>
      </p:grpSp>
      <p:sp>
        <p:nvSpPr>
          <p:cNvPr id="8" name="文字方塊 7">
            <a:extLst>
              <a:ext uri="{FF2B5EF4-FFF2-40B4-BE49-F238E27FC236}">
                <a16:creationId xmlns:a16="http://schemas.microsoft.com/office/drawing/2014/main" id="{21F47931-6F67-4C4F-AF39-36530F9D39E0}"/>
              </a:ext>
            </a:extLst>
          </p:cNvPr>
          <p:cNvSpPr txBox="1"/>
          <p:nvPr/>
        </p:nvSpPr>
        <p:spPr>
          <a:xfrm>
            <a:off x="7207015" y="4307776"/>
            <a:ext cx="4793074" cy="1477328"/>
          </a:xfrm>
          <a:prstGeom prst="rect">
            <a:avLst/>
          </a:prstGeom>
          <a:noFill/>
        </p:spPr>
        <p:txBody>
          <a:bodyPr wrap="square" rtlCol="0">
            <a:spAutoFit/>
          </a:bodyPr>
          <a:lstStyle/>
          <a:p>
            <a:r>
              <a:rPr lang="en-US" altLang="zh-TW" dirty="0"/>
              <a:t>CoAP employs a two layers structure. The bottom layer is Message layer that has been designed to deal with UDP and asynchronous switching. The request/response layer concerns communication method and deal with request/response message.</a:t>
            </a:r>
            <a:endParaRPr lang="zh-TW" altLang="en-US" dirty="0"/>
          </a:p>
        </p:txBody>
      </p:sp>
    </p:spTree>
    <p:extLst>
      <p:ext uri="{BB962C8B-B14F-4D97-AF65-F5344CB8AC3E}">
        <p14:creationId xmlns:p14="http://schemas.microsoft.com/office/powerpoint/2010/main" val="2439033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CoAP Structure Model</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7" y="1072896"/>
            <a:ext cx="11617880" cy="2356104"/>
          </a:xfrm>
        </p:spPr>
        <p:txBody>
          <a:bodyPr>
            <a:normAutofit/>
          </a:bodyPr>
          <a:lstStyle/>
          <a:p>
            <a:pPr>
              <a:lnSpc>
                <a:spcPct val="100000"/>
              </a:lnSpc>
            </a:pPr>
            <a:r>
              <a:rPr lang="en-US" altLang="zh-TW" dirty="0"/>
              <a:t>CoAP employs a two layers structure. The bottom layer is </a:t>
            </a:r>
            <a:r>
              <a:rPr lang="en-US" altLang="zh-TW" b="1" dirty="0">
                <a:solidFill>
                  <a:srgbClr val="0000FF"/>
                </a:solidFill>
              </a:rPr>
              <a:t>Message layer </a:t>
            </a:r>
            <a:r>
              <a:rPr lang="en-US" altLang="zh-TW" dirty="0"/>
              <a:t>that has been designed to deal with UDP and asynchronous switching. The </a:t>
            </a:r>
            <a:r>
              <a:rPr lang="en-US" altLang="zh-TW" b="1" dirty="0">
                <a:solidFill>
                  <a:srgbClr val="0000FF"/>
                </a:solidFill>
              </a:rPr>
              <a:t>request/response layer </a:t>
            </a:r>
            <a:r>
              <a:rPr lang="en-US" altLang="zh-TW" dirty="0"/>
              <a:t>concerns communication method and deal with request/response message.</a:t>
            </a:r>
          </a:p>
          <a:p>
            <a:pPr>
              <a:lnSpc>
                <a:spcPct val="100000"/>
              </a:lnSpc>
            </a:pPr>
            <a:r>
              <a:rPr lang="en-US" altLang="zh-TW" sz="2000" dirty="0">
                <a:ea typeface="微軟正黑體" panose="020B0604030504040204" pitchFamily="34" charset="-120"/>
              </a:rPr>
              <a:t> </a:t>
            </a:r>
          </a:p>
        </p:txBody>
      </p:sp>
      <p:grpSp>
        <p:nvGrpSpPr>
          <p:cNvPr id="7" name="群組 6">
            <a:extLst>
              <a:ext uri="{FF2B5EF4-FFF2-40B4-BE49-F238E27FC236}">
                <a16:creationId xmlns:a16="http://schemas.microsoft.com/office/drawing/2014/main" id="{A35414AA-9DD0-4FCB-926E-7F40EE196319}"/>
              </a:ext>
            </a:extLst>
          </p:cNvPr>
          <p:cNvGrpSpPr/>
          <p:nvPr/>
        </p:nvGrpSpPr>
        <p:grpSpPr>
          <a:xfrm>
            <a:off x="4412511" y="3073670"/>
            <a:ext cx="4060497" cy="3586254"/>
            <a:chOff x="2923953" y="3073670"/>
            <a:chExt cx="4060497" cy="3586254"/>
          </a:xfrm>
        </p:grpSpPr>
        <p:pic>
          <p:nvPicPr>
            <p:cNvPr id="5" name="圖片 4">
              <a:extLst>
                <a:ext uri="{FF2B5EF4-FFF2-40B4-BE49-F238E27FC236}">
                  <a16:creationId xmlns:a16="http://schemas.microsoft.com/office/drawing/2014/main" id="{9DC960AE-9829-4670-9AC0-3ADCF4B3BB43}"/>
                </a:ext>
              </a:extLst>
            </p:cNvPr>
            <p:cNvPicPr>
              <a:picLocks noChangeAspect="1"/>
            </p:cNvPicPr>
            <p:nvPr/>
          </p:nvPicPr>
          <p:blipFill>
            <a:blip r:embed="rId3"/>
            <a:stretch>
              <a:fillRect/>
            </a:stretch>
          </p:blipFill>
          <p:spPr>
            <a:xfrm>
              <a:off x="2923953" y="3073670"/>
              <a:ext cx="2909777" cy="3586254"/>
            </a:xfrm>
            <a:prstGeom prst="rect">
              <a:avLst/>
            </a:prstGeom>
          </p:spPr>
        </p:pic>
        <p:pic>
          <p:nvPicPr>
            <p:cNvPr id="6" name="圖片 5">
              <a:extLst>
                <a:ext uri="{FF2B5EF4-FFF2-40B4-BE49-F238E27FC236}">
                  <a16:creationId xmlns:a16="http://schemas.microsoft.com/office/drawing/2014/main" id="{B876D8A8-A6A0-4050-B927-620DB6BC1B5A}"/>
                </a:ext>
              </a:extLst>
            </p:cNvPr>
            <p:cNvPicPr>
              <a:picLocks noChangeAspect="1"/>
            </p:cNvPicPr>
            <p:nvPr/>
          </p:nvPicPr>
          <p:blipFill>
            <a:blip r:embed="rId4"/>
            <a:stretch>
              <a:fillRect/>
            </a:stretch>
          </p:blipFill>
          <p:spPr>
            <a:xfrm>
              <a:off x="5833730" y="4201300"/>
              <a:ext cx="1150720" cy="843162"/>
            </a:xfrm>
            <a:prstGeom prst="rect">
              <a:avLst/>
            </a:prstGeom>
          </p:spPr>
        </p:pic>
      </p:grpSp>
    </p:spTree>
    <p:extLst>
      <p:ext uri="{BB962C8B-B14F-4D97-AF65-F5344CB8AC3E}">
        <p14:creationId xmlns:p14="http://schemas.microsoft.com/office/powerpoint/2010/main" val="32138068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CoAP Structure Model</a:t>
            </a: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7" y="1072896"/>
            <a:ext cx="11617880" cy="2356104"/>
          </a:xfrm>
        </p:spPr>
        <p:txBody>
          <a:bodyPr>
            <a:normAutofit/>
          </a:bodyPr>
          <a:lstStyle/>
          <a:p>
            <a:pPr>
              <a:lnSpc>
                <a:spcPct val="100000"/>
              </a:lnSpc>
            </a:pPr>
            <a:r>
              <a:rPr lang="en-US" altLang="zh-TW" dirty="0"/>
              <a:t>CoAP employs a two layers structure. The bottom layer is </a:t>
            </a:r>
            <a:r>
              <a:rPr lang="en-US" altLang="zh-TW" b="1" dirty="0">
                <a:solidFill>
                  <a:srgbClr val="0000FF"/>
                </a:solidFill>
              </a:rPr>
              <a:t>Message layer </a:t>
            </a:r>
            <a:r>
              <a:rPr lang="en-US" altLang="zh-TW" dirty="0"/>
              <a:t>that has been designed to deal with UDP and asynchronous switching. The </a:t>
            </a:r>
            <a:r>
              <a:rPr lang="en-US" altLang="zh-TW" b="1" dirty="0">
                <a:solidFill>
                  <a:srgbClr val="0000FF"/>
                </a:solidFill>
              </a:rPr>
              <a:t>request/response layer </a:t>
            </a:r>
            <a:r>
              <a:rPr lang="en-US" altLang="zh-TW" dirty="0"/>
              <a:t>concerns communication method and deal with request/response message.</a:t>
            </a:r>
          </a:p>
          <a:p>
            <a:pPr>
              <a:lnSpc>
                <a:spcPct val="100000"/>
              </a:lnSpc>
            </a:pPr>
            <a:r>
              <a:rPr lang="en-US" altLang="zh-TW" sz="2000" dirty="0">
                <a:ea typeface="微軟正黑體" panose="020B0604030504040204" pitchFamily="34" charset="-120"/>
              </a:rPr>
              <a:t> </a:t>
            </a:r>
          </a:p>
        </p:txBody>
      </p:sp>
      <p:pic>
        <p:nvPicPr>
          <p:cNvPr id="4" name="圖片 3">
            <a:extLst>
              <a:ext uri="{FF2B5EF4-FFF2-40B4-BE49-F238E27FC236}">
                <a16:creationId xmlns:a16="http://schemas.microsoft.com/office/drawing/2014/main" id="{33C36CF6-4BDD-453D-B46B-5FE1CA7AA223}"/>
              </a:ext>
            </a:extLst>
          </p:cNvPr>
          <p:cNvPicPr>
            <a:picLocks noChangeAspect="1"/>
          </p:cNvPicPr>
          <p:nvPr/>
        </p:nvPicPr>
        <p:blipFill>
          <a:blip r:embed="rId3"/>
          <a:stretch>
            <a:fillRect/>
          </a:stretch>
        </p:blipFill>
        <p:spPr>
          <a:xfrm>
            <a:off x="3962401" y="3057558"/>
            <a:ext cx="4463143" cy="3488324"/>
          </a:xfrm>
          <a:prstGeom prst="rect">
            <a:avLst/>
          </a:prstGeom>
        </p:spPr>
      </p:pic>
    </p:spTree>
    <p:extLst>
      <p:ext uri="{BB962C8B-B14F-4D97-AF65-F5344CB8AC3E}">
        <p14:creationId xmlns:p14="http://schemas.microsoft.com/office/powerpoint/2010/main" val="1077661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E6A16-CD68-4BD1-B063-450A09157EB4}"/>
              </a:ext>
            </a:extLst>
          </p:cNvPr>
          <p:cNvSpPr>
            <a:spLocks noGrp="1"/>
          </p:cNvSpPr>
          <p:nvPr>
            <p:ph type="title"/>
          </p:nvPr>
        </p:nvSpPr>
        <p:spPr>
          <a:xfrm>
            <a:off x="225779" y="198076"/>
            <a:ext cx="11774310" cy="874820"/>
          </a:xfrm>
        </p:spPr>
        <p:txBody>
          <a:bodyPr>
            <a:normAutofit/>
          </a:bodyPr>
          <a:lstStyle/>
          <a:p>
            <a:r>
              <a:rPr lang="en-US" altLang="zh-TW" b="1" dirty="0">
                <a:latin typeface="+mn-lt"/>
                <a:ea typeface="微軟正黑體" panose="020B0604030504040204" pitchFamily="34" charset="-120"/>
              </a:rPr>
              <a:t>Message Layer model</a:t>
            </a:r>
            <a:endParaRPr lang="zh-TW" altLang="en-US" b="1" dirty="0">
              <a:latin typeface="+mn-lt"/>
              <a:ea typeface="微軟正黑體" panose="020B0604030504040204" pitchFamily="34" charset="-120"/>
            </a:endParaRPr>
          </a:p>
        </p:txBody>
      </p:sp>
      <p:sp>
        <p:nvSpPr>
          <p:cNvPr id="3" name="內容版面配置區 2">
            <a:extLst>
              <a:ext uri="{FF2B5EF4-FFF2-40B4-BE49-F238E27FC236}">
                <a16:creationId xmlns:a16="http://schemas.microsoft.com/office/drawing/2014/main" id="{D4CC65E0-50DA-4B5D-A5B2-499F9282DC12}"/>
              </a:ext>
            </a:extLst>
          </p:cNvPr>
          <p:cNvSpPr>
            <a:spLocks noGrp="1"/>
          </p:cNvSpPr>
          <p:nvPr>
            <p:ph idx="1"/>
          </p:nvPr>
        </p:nvSpPr>
        <p:spPr>
          <a:xfrm>
            <a:off x="225778" y="1072896"/>
            <a:ext cx="7873193" cy="5587028"/>
          </a:xfrm>
        </p:spPr>
        <p:txBody>
          <a:bodyPr>
            <a:normAutofit/>
          </a:bodyPr>
          <a:lstStyle/>
          <a:p>
            <a:pPr>
              <a:lnSpc>
                <a:spcPct val="100000"/>
              </a:lnSpc>
            </a:pPr>
            <a:r>
              <a:rPr lang="en-US" altLang="zh-TW" sz="2400" dirty="0">
                <a:ea typeface="微軟正黑體" panose="020B0604030504040204" pitchFamily="34" charset="-120"/>
              </a:rPr>
              <a:t>Message Layer supports 4 types message: </a:t>
            </a:r>
            <a:r>
              <a:rPr lang="en-US" altLang="zh-TW" sz="2400" b="1" dirty="0">
                <a:solidFill>
                  <a:srgbClr val="FF0000"/>
                </a:solidFill>
                <a:ea typeface="微軟正黑體" panose="020B0604030504040204" pitchFamily="34" charset="-120"/>
              </a:rPr>
              <a:t>CON</a:t>
            </a:r>
            <a:r>
              <a:rPr lang="en-US" altLang="zh-TW" sz="2400" dirty="0">
                <a:ea typeface="微軟正黑體" panose="020B0604030504040204" pitchFamily="34" charset="-120"/>
              </a:rPr>
              <a:t> (confirmable), </a:t>
            </a:r>
            <a:r>
              <a:rPr lang="en-US" altLang="zh-TW" sz="2400" b="1" dirty="0">
                <a:solidFill>
                  <a:srgbClr val="FF0000"/>
                </a:solidFill>
                <a:ea typeface="微軟正黑體" panose="020B0604030504040204" pitchFamily="34" charset="-120"/>
              </a:rPr>
              <a:t>NON</a:t>
            </a:r>
            <a:r>
              <a:rPr lang="en-US" altLang="zh-TW" sz="2400" dirty="0">
                <a:ea typeface="微軟正黑體" panose="020B0604030504040204" pitchFamily="34" charset="-120"/>
              </a:rPr>
              <a:t> (non-confirmable), </a:t>
            </a:r>
            <a:r>
              <a:rPr lang="en-US" altLang="zh-TW" sz="2400" b="1" dirty="0">
                <a:solidFill>
                  <a:srgbClr val="FF0000"/>
                </a:solidFill>
                <a:ea typeface="微軟正黑體" panose="020B0604030504040204" pitchFamily="34" charset="-120"/>
              </a:rPr>
              <a:t>ACK</a:t>
            </a:r>
            <a:r>
              <a:rPr lang="en-US" altLang="zh-TW" sz="2400" dirty="0">
                <a:ea typeface="微軟正黑體" panose="020B0604030504040204" pitchFamily="34" charset="-120"/>
              </a:rPr>
              <a:t> (Acknowledgement), </a:t>
            </a:r>
            <a:r>
              <a:rPr lang="en-US" altLang="zh-TW" sz="2400" b="1" dirty="0">
                <a:solidFill>
                  <a:srgbClr val="FF0000"/>
                </a:solidFill>
                <a:ea typeface="微軟正黑體" panose="020B0604030504040204" pitchFamily="34" charset="-120"/>
              </a:rPr>
              <a:t>RST</a:t>
            </a:r>
            <a:r>
              <a:rPr lang="en-US" altLang="zh-TW" sz="2400" dirty="0">
                <a:ea typeface="微軟正黑體" panose="020B0604030504040204" pitchFamily="34" charset="-120"/>
              </a:rPr>
              <a:t> (Reset)</a:t>
            </a:r>
          </a:p>
          <a:p>
            <a:pPr>
              <a:lnSpc>
                <a:spcPct val="100000"/>
              </a:lnSpc>
            </a:pPr>
            <a:r>
              <a:rPr lang="en-US" altLang="zh-TW" sz="2400" b="1" dirty="0">
                <a:solidFill>
                  <a:srgbClr val="0000FF"/>
                </a:solidFill>
                <a:ea typeface="微軟正黑體" panose="020B0604030504040204" pitchFamily="34" charset="-120"/>
              </a:rPr>
              <a:t>Reliable message transport</a:t>
            </a:r>
            <a:r>
              <a:rPr lang="en-US" altLang="zh-TW" sz="2400" dirty="0">
                <a:ea typeface="微軟正黑體" panose="020B0604030504040204" pitchFamily="34" charset="-120"/>
              </a:rPr>
              <a:t>: Keep retransmission until get ACK with the same message ID . Using default time out and decreasing counting time exponentially when transmitting CON. If recipient fail to process message, it responses by replacing ACK with RST. Fig. 3 shows a reliable message transport.</a:t>
            </a:r>
          </a:p>
          <a:p>
            <a:pPr>
              <a:lnSpc>
                <a:spcPct val="100000"/>
              </a:lnSpc>
            </a:pPr>
            <a:r>
              <a:rPr lang="en-US" altLang="zh-TW" sz="2400" b="1" dirty="0">
                <a:solidFill>
                  <a:srgbClr val="0000FF"/>
                </a:solidFill>
                <a:ea typeface="微軟正黑體" panose="020B0604030504040204" pitchFamily="34" charset="-120"/>
              </a:rPr>
              <a:t>Unreliable message transport</a:t>
            </a:r>
            <a:r>
              <a:rPr lang="en-US" altLang="zh-TW" sz="2400" dirty="0">
                <a:ea typeface="微軟正黑體" panose="020B0604030504040204" pitchFamily="34" charset="-120"/>
              </a:rPr>
              <a:t>: transporting with NON type message. It doesn't need to be </a:t>
            </a:r>
            <a:r>
              <a:rPr lang="en-US" altLang="zh-TW" sz="2400" dirty="0" err="1">
                <a:ea typeface="微軟正黑體" panose="020B0604030504040204" pitchFamily="34" charset="-120"/>
              </a:rPr>
              <a:t>ACKed</a:t>
            </a:r>
            <a:r>
              <a:rPr lang="en-US" altLang="zh-TW" sz="2400" dirty="0">
                <a:ea typeface="微軟正黑體" panose="020B0604030504040204" pitchFamily="34" charset="-120"/>
              </a:rPr>
              <a:t>, but has to contain message ID for supervising in case of retransmission. If recipient fail to process message, server replies RST. Fig. 4 shows unreliable message transport.</a:t>
            </a:r>
          </a:p>
        </p:txBody>
      </p:sp>
      <p:pic>
        <p:nvPicPr>
          <p:cNvPr id="6" name="圖片 5">
            <a:extLst>
              <a:ext uri="{FF2B5EF4-FFF2-40B4-BE49-F238E27FC236}">
                <a16:creationId xmlns:a16="http://schemas.microsoft.com/office/drawing/2014/main" id="{610E29BB-57E3-4676-A54E-72951AEBA632}"/>
              </a:ext>
            </a:extLst>
          </p:cNvPr>
          <p:cNvPicPr>
            <a:picLocks noChangeAspect="1"/>
          </p:cNvPicPr>
          <p:nvPr/>
        </p:nvPicPr>
        <p:blipFill>
          <a:blip r:embed="rId3"/>
          <a:stretch>
            <a:fillRect/>
          </a:stretch>
        </p:blipFill>
        <p:spPr>
          <a:xfrm>
            <a:off x="8175598" y="204999"/>
            <a:ext cx="3790624" cy="3332858"/>
          </a:xfrm>
          <a:prstGeom prst="rect">
            <a:avLst/>
          </a:prstGeom>
        </p:spPr>
      </p:pic>
      <p:pic>
        <p:nvPicPr>
          <p:cNvPr id="7" name="圖片 6">
            <a:extLst>
              <a:ext uri="{FF2B5EF4-FFF2-40B4-BE49-F238E27FC236}">
                <a16:creationId xmlns:a16="http://schemas.microsoft.com/office/drawing/2014/main" id="{A5147935-80F2-494A-B223-8A904F39C2BB}"/>
              </a:ext>
            </a:extLst>
          </p:cNvPr>
          <p:cNvPicPr>
            <a:picLocks noChangeAspect="1"/>
          </p:cNvPicPr>
          <p:nvPr/>
        </p:nvPicPr>
        <p:blipFill>
          <a:blip r:embed="rId4"/>
          <a:stretch>
            <a:fillRect/>
          </a:stretch>
        </p:blipFill>
        <p:spPr>
          <a:xfrm>
            <a:off x="8181490" y="3668054"/>
            <a:ext cx="3818599" cy="3113746"/>
          </a:xfrm>
          <a:prstGeom prst="rect">
            <a:avLst/>
          </a:prstGeom>
        </p:spPr>
      </p:pic>
    </p:spTree>
    <p:extLst>
      <p:ext uri="{BB962C8B-B14F-4D97-AF65-F5344CB8AC3E}">
        <p14:creationId xmlns:p14="http://schemas.microsoft.com/office/powerpoint/2010/main" val="276759057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簡報1" id="{7469947A-B766-4A66-AE77-192306620172}" vid="{C7AB2BA4-DA9C-47B3-9EBC-BA48AAEE1509}"/>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19687</TotalTime>
  <Words>12735</Words>
  <Application>Microsoft Office PowerPoint</Application>
  <PresentationFormat>寬螢幕</PresentationFormat>
  <Paragraphs>1049</Paragraphs>
  <Slides>149</Slides>
  <Notes>138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149</vt:i4>
      </vt:variant>
    </vt:vector>
  </HeadingPairs>
  <TitlesOfParts>
    <vt:vector size="156" baseType="lpstr">
      <vt:lpstr>微軟正黑體</vt:lpstr>
      <vt:lpstr>Arial</vt:lpstr>
      <vt:lpstr>Calibri</vt:lpstr>
      <vt:lpstr>Calibri Light</vt:lpstr>
      <vt:lpstr>Open Sans</vt:lpstr>
      <vt:lpstr>Wingdings</vt:lpstr>
      <vt:lpstr>Office 佈景主題</vt:lpstr>
      <vt:lpstr>MQTT &amp; CoAP 通訊協定</vt:lpstr>
      <vt:lpstr>OSI 7 Layer vs TCP/IP</vt:lpstr>
      <vt:lpstr>OSI 7 Layer vs TCP/IP</vt:lpstr>
      <vt:lpstr>PowerPoint 簡報</vt:lpstr>
      <vt:lpstr>IoT Stack vs Web Stack</vt:lpstr>
      <vt:lpstr>IoT Protocol Stack</vt:lpstr>
      <vt:lpstr>IoT Protocol Stack</vt:lpstr>
      <vt:lpstr>IoT Protocol Comparison</vt:lpstr>
      <vt:lpstr>MQTT 通訊協定</vt:lpstr>
      <vt:lpstr>MQTT 參考網站</vt:lpstr>
      <vt:lpstr>MQTT 應用實例參考網站</vt:lpstr>
      <vt:lpstr>MQTT 應用實例</vt:lpstr>
      <vt:lpstr>應用實例 - ESP8266 as MQTT Client – Arduino IoT</vt:lpstr>
      <vt:lpstr>Creating Account in CloudMQTT – MQTT Broker</vt:lpstr>
      <vt:lpstr>CloudMQTT Instance Information</vt:lpstr>
      <vt:lpstr>MQTT Client APP</vt:lpstr>
      <vt:lpstr>MQTT.fx For Desktop</vt:lpstr>
      <vt:lpstr>MQTT Dash App 設定</vt:lpstr>
      <vt:lpstr>MQTT Dash App 設定 – Switch/Button</vt:lpstr>
      <vt:lpstr>MQTT Dash App 設定 - Text</vt:lpstr>
      <vt:lpstr>MQTT Dash App 設定</vt:lpstr>
      <vt:lpstr>MQTT Dash App 設定</vt:lpstr>
      <vt:lpstr>IoT MQTT Dashboard App設定</vt:lpstr>
      <vt:lpstr>MQTT 簡介</vt:lpstr>
      <vt:lpstr>What is the client id and where do I find it?</vt:lpstr>
      <vt:lpstr>Understanding callbacks</vt:lpstr>
      <vt:lpstr>Understanding callbacks</vt:lpstr>
      <vt:lpstr>Understanding callbacks</vt:lpstr>
      <vt:lpstr>Callbacks with two topics</vt:lpstr>
      <vt:lpstr>Callbacks with two topics</vt:lpstr>
      <vt:lpstr>Callbacks with two topics</vt:lpstr>
      <vt:lpstr>Introduction to MQTT</vt:lpstr>
      <vt:lpstr>PowerPoint 簡報</vt:lpstr>
      <vt:lpstr>MQTT 的Publisher, Broker和Subscriber</vt:lpstr>
      <vt:lpstr>Introduction to the MQTT Protocol on NodeMCU</vt:lpstr>
      <vt:lpstr>Introduction to the MQTT Protocol on NodeMCU</vt:lpstr>
      <vt:lpstr>Introduction to the MQTT Protocol on NodeMCU</vt:lpstr>
      <vt:lpstr>MQTT 的三種QoS</vt:lpstr>
      <vt:lpstr>MQTT 的三種QoS</vt:lpstr>
      <vt:lpstr>MQTT Client to Broker Process</vt:lpstr>
      <vt:lpstr>When a client has to publish a message</vt:lpstr>
      <vt:lpstr>When a client has to subscribe a message</vt:lpstr>
      <vt:lpstr>PubSubClient Library</vt:lpstr>
      <vt:lpstr>PowerPoint 簡報</vt:lpstr>
      <vt:lpstr>PowerPoint 簡報</vt:lpstr>
      <vt:lpstr>PowerPoint 簡報</vt:lpstr>
      <vt:lpstr>Typical message flow in MQTT</vt:lpstr>
      <vt:lpstr>MQTT Packet Format</vt:lpstr>
      <vt:lpstr>MQTT Packet Structures</vt:lpstr>
      <vt:lpstr>MQTT outperforms HTTPS when sending 1024 1-byte messages to a mobile. </vt:lpstr>
      <vt:lpstr>MQTT Header</vt:lpstr>
      <vt:lpstr>Message delivery at different QoS levels</vt:lpstr>
      <vt:lpstr>WiFi – DHCP – MQTT Initialization</vt:lpstr>
      <vt:lpstr>Home Automation based on MQTT using JAVA client</vt:lpstr>
      <vt:lpstr>Home Automation based on MQTT using JAVA client</vt:lpstr>
      <vt:lpstr>PowerPoint 簡報</vt:lpstr>
      <vt:lpstr>PowerPoint 簡報</vt:lpstr>
      <vt:lpstr>PowerPoint 簡報</vt:lpstr>
      <vt:lpstr>PowerPoint 簡報</vt:lpstr>
      <vt:lpstr>PowerPoint 簡報</vt:lpstr>
      <vt:lpstr>PowerPoint 簡報</vt:lpstr>
      <vt:lpstr>MQTT-SN 通訊協定</vt:lpstr>
      <vt:lpstr>MQTT-SN 參考網站</vt:lpstr>
      <vt:lpstr>MQTT-SN 簡介</vt:lpstr>
      <vt:lpstr>MQTT-SN vs MQTT</vt:lpstr>
      <vt:lpstr>MQTT-SN Architecture</vt:lpstr>
      <vt:lpstr>CoAP 通訊協定</vt:lpstr>
      <vt:lpstr>CoAP 參考網站</vt:lpstr>
      <vt:lpstr>CoAP 應用參考網站</vt:lpstr>
      <vt:lpstr>CoAP 簡介</vt:lpstr>
      <vt:lpstr>CoAP 簡介</vt:lpstr>
      <vt:lpstr>CoAP 簡介</vt:lpstr>
      <vt:lpstr>CoAP 簡介</vt:lpstr>
      <vt:lpstr>CoAP 協議的特點</vt:lpstr>
      <vt:lpstr>CoAP request method</vt:lpstr>
      <vt:lpstr>CoAP - Observe</vt:lpstr>
      <vt:lpstr>CoAP - Observe</vt:lpstr>
      <vt:lpstr>The design pattern is realized in CoAP</vt:lpstr>
      <vt:lpstr>The design pattern is realized in CoAP</vt:lpstr>
      <vt:lpstr>Stateful vs Stateless</vt:lpstr>
      <vt:lpstr>Cookie vs Session</vt:lpstr>
      <vt:lpstr>Node-coap</vt:lpstr>
      <vt:lpstr>在Windows上安裝node-coap &amp; libcoap</vt:lpstr>
      <vt:lpstr>測試libcoap - CoAP 命令列工具</vt:lpstr>
      <vt:lpstr>ESP-CoAP example</vt:lpstr>
      <vt:lpstr>ESP-CoAP example</vt:lpstr>
      <vt:lpstr>Android IoT CoAP APP</vt:lpstr>
      <vt:lpstr>Android IoT CoAP APP</vt:lpstr>
      <vt:lpstr>CoAP-simple-library for Arduino IDE</vt:lpstr>
      <vt:lpstr>microcoap for Arduino</vt:lpstr>
      <vt:lpstr>node-coap入門</vt:lpstr>
      <vt:lpstr>node-coap入門</vt:lpstr>
      <vt:lpstr>What is Shell、Terminal ?</vt:lpstr>
      <vt:lpstr>A Firefox add-on to browse the Internet of Things</vt:lpstr>
      <vt:lpstr>How to integrate the Copper sources into Firefox</vt:lpstr>
      <vt:lpstr>CoAP 簡介</vt:lpstr>
      <vt:lpstr>CoAP Structure Model</vt:lpstr>
      <vt:lpstr>CoAP Structure Model</vt:lpstr>
      <vt:lpstr>Message Layer model</vt:lpstr>
      <vt:lpstr>Message Layer model</vt:lpstr>
      <vt:lpstr>request/response Layer model</vt:lpstr>
      <vt:lpstr>request/response Layer model</vt:lpstr>
      <vt:lpstr>request/response Layer model</vt:lpstr>
      <vt:lpstr>request/response Layer model</vt:lpstr>
      <vt:lpstr>request/response Layer model</vt:lpstr>
      <vt:lpstr>request/response Layer model</vt:lpstr>
      <vt:lpstr>Reliable message transport</vt:lpstr>
      <vt:lpstr>Reliable message transport</vt:lpstr>
      <vt:lpstr>Unreliable message transport</vt:lpstr>
      <vt:lpstr>Unreliable message transport</vt:lpstr>
      <vt:lpstr>Message Format</vt:lpstr>
      <vt:lpstr>Why use DTLS for CoAP Security</vt:lpstr>
      <vt:lpstr>CoAP 訊息傳送例子</vt:lpstr>
      <vt:lpstr>CoAP應用在ESP8266範例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a REST HTTP request/reply interaction between two clients and one server</vt:lpstr>
      <vt:lpstr>CoAP 簡介</vt:lpstr>
      <vt:lpstr>PowerPoint 簡報</vt:lpstr>
      <vt:lpstr>CoAP vs MQTT 比較</vt:lpstr>
      <vt:lpstr>CoAP vs MQTT 比較</vt:lpstr>
      <vt:lpstr>MQTT vs CoAP</vt:lpstr>
      <vt:lpstr>MQTT vs CoAP</vt:lpstr>
      <vt:lpstr>MQTT v.s. CoAP vs HTTP</vt:lpstr>
      <vt:lpstr>MQTT v.s. CoAP vs HTTP</vt:lpstr>
      <vt:lpstr>MQTT v.s. CoAP vs HTTP</vt:lpstr>
      <vt:lpstr>MQTT v.s. CoAP vs HTTP</vt:lpstr>
      <vt:lpstr>MQTT v.s. CoAP vs HTTP</vt:lpstr>
      <vt:lpstr>MQTT vs CoAP</vt:lpstr>
      <vt:lpstr>MQTT-SN v.s. CoAP</vt:lpstr>
      <vt:lpstr>CoAP vs MQTT vs HTTP</vt:lpstr>
      <vt:lpstr>CoAP vs MQTT vs HTTP</vt:lpstr>
      <vt:lpstr>物聯網應用層協議</vt:lpstr>
      <vt:lpstr>CoAP vs MQTT vs HTTP</vt:lpstr>
      <vt:lpstr>CoAP vs MQTT vs HTTP</vt:lpstr>
      <vt:lpstr>PowerPoint 簡報</vt:lpstr>
      <vt:lpstr>PowerPoint 簡報</vt:lpstr>
      <vt:lpstr>PowerPoint 簡報</vt:lpstr>
      <vt:lpstr>MQTT vs CoAP</vt:lpstr>
      <vt:lpstr>MQTT vs HTTPS when sending/receving 1024 1-byte messages to a mobile</vt:lpstr>
      <vt:lpstr>MQTT v.s. CoAP vs HTTP - Conclusion</vt:lpstr>
      <vt:lpstr>MQTT vs CoAP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Kevin Tsai</dc:creator>
  <cp:lastModifiedBy>Wade Tsai</cp:lastModifiedBy>
  <cp:revision>435</cp:revision>
  <dcterms:created xsi:type="dcterms:W3CDTF">2018-08-02T01:29:36Z</dcterms:created>
  <dcterms:modified xsi:type="dcterms:W3CDTF">2020-03-15T17:55:03Z</dcterms:modified>
</cp:coreProperties>
</file>